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926" r:id="rId5"/>
    <p:sldId id="902" r:id="rId6"/>
    <p:sldId id="936" r:id="rId7"/>
    <p:sldId id="950" r:id="rId8"/>
    <p:sldId id="904" r:id="rId9"/>
    <p:sldId id="951" r:id="rId10"/>
    <p:sldId id="956" r:id="rId11"/>
    <p:sldId id="910" r:id="rId12"/>
    <p:sldId id="962" r:id="rId13"/>
    <p:sldId id="953" r:id="rId14"/>
    <p:sldId id="952" r:id="rId15"/>
    <p:sldId id="954" r:id="rId16"/>
    <p:sldId id="964" r:id="rId17"/>
    <p:sldId id="955" r:id="rId18"/>
    <p:sldId id="957" r:id="rId19"/>
    <p:sldId id="925" r:id="rId20"/>
    <p:sldId id="958" r:id="rId21"/>
    <p:sldId id="960" r:id="rId22"/>
    <p:sldId id="919" r:id="rId23"/>
    <p:sldId id="9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B"/>
    <a:srgbClr val="658BB2"/>
    <a:srgbClr val="E0E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0"/>
    <p:restoredTop sz="93061"/>
  </p:normalViewPr>
  <p:slideViewPr>
    <p:cSldViewPr snapToGrid="0" snapToObjects="1">
      <p:cViewPr varScale="1">
        <p:scale>
          <a:sx n="106" d="100"/>
          <a:sy n="106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7A8AD-9FCF-C948-BA51-AC88CC100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DD877-7FC4-CB44-947E-477D40DF01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39F1-EEDC-254F-B8C9-502F8B8EFBA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74B8A-A14D-3940-82C5-14ABCF982C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1E82C-346D-9645-B4B5-7C1C951D10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D7AD4-93FA-4E47-B001-BC12D9A27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8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1E822-6158-444E-8BC2-DA9B1CC87DA4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02BD7-1181-DE49-91B3-CBF827972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7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862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8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0" i="0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6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0" i="0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42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0" i="0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28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0" i="0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70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0" i="0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783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59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0" i="0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67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1" i="1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75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1" i="1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84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18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96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02BD7-1181-DE49-91B3-CBF8279729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0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en-US" b="1" i="1" dirty="0">
              <a:solidFill>
                <a:srgbClr val="000000"/>
              </a:solidFill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ACF69-F199-4FC0-8509-E1F53F2499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41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endParaRPr lang="en-US" altLang="x-none" b="1" u="sng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47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endParaRPr lang="en-US" altLang="x-none" b="1" u="sng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endParaRPr lang="en-US" altLang="x-none" b="1" u="sng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929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0" i="0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745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altLang="x-none" b="0" i="0" dirty="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A1F30A-4563-43F3-ABA4-BE4F7A8BE5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70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w 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817" y="0"/>
            <a:ext cx="12192000" cy="185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188" y="2164954"/>
            <a:ext cx="10715627" cy="743347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4000" b="0" kern="1200" dirty="0">
                <a:solidFill>
                  <a:srgbClr val="10182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45067" y="2895600"/>
            <a:ext cx="10708748" cy="520700"/>
          </a:xfrm>
        </p:spPr>
        <p:txBody>
          <a:bodyPr>
            <a:normAutofit/>
          </a:bodyPr>
          <a:lstStyle>
            <a:lvl1pPr marL="0" indent="0">
              <a:buNone/>
              <a:defRPr lang="en-US" sz="1600" kern="1200" dirty="0" smtClean="0">
                <a:solidFill>
                  <a:srgbClr val="43484E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indent="0" algn="l" defTabSz="4572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6"/>
          <a:stretch/>
        </p:blipFill>
        <p:spPr>
          <a:xfrm>
            <a:off x="240407" y="4540470"/>
            <a:ext cx="3688080" cy="21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4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on th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7269" y="1376364"/>
            <a:ext cx="3390960" cy="168592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19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1380744"/>
            <a:ext cx="3389376" cy="1682496"/>
          </a:xfrm>
        </p:spPr>
        <p:txBody>
          <a:bodyPr anchor="t"/>
          <a:lstStyle>
            <a:lvl1pPr>
              <a:lnSpc>
                <a:spcPts val="2600"/>
              </a:lnSpc>
              <a:spcBef>
                <a:spcPts val="1000"/>
              </a:spcBef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50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8188" y="457201"/>
            <a:ext cx="10715627" cy="74334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34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38188" y="457201"/>
            <a:ext cx="10715627" cy="743347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38188" y="1524000"/>
            <a:ext cx="10716768" cy="410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/>
            </a:lvl3pPr>
          </a:lstStyle>
          <a:p>
            <a:pPr marL="342900" marR="0" lvl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Pct val="5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708568" y="6168574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-60960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4291" tIns="32146" rIns="64291" bIns="32146"/>
          <a:lstStyle>
            <a:lvl1pPr defTabSz="64135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defTabSz="6413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defTabSz="64135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defTabSz="64135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defTabSz="64135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defTabSz="641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  <a:sym typeface="Arial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1204149" y="2300174"/>
            <a:ext cx="9746075" cy="880064"/>
          </a:xfrm>
          <a:prstGeom prst="rect">
            <a:avLst/>
          </a:prstGeom>
        </p:spPr>
        <p:txBody>
          <a:bodyPr lIns="64251" tIns="32125" rIns="64251" bIns="32125">
            <a:normAutofit/>
          </a:bodyPr>
          <a:lstStyle>
            <a:lvl1pPr algn="l" defTabSz="457200" rtl="0" eaLnBrk="1" latinLnBrk="0" hangingPunct="1">
              <a:lnSpc>
                <a:spcPts val="5000"/>
              </a:lnSpc>
              <a:spcBef>
                <a:spcPts val="7500"/>
              </a:spcBef>
              <a:spcAft>
                <a:spcPts val="0"/>
              </a:spcAft>
              <a:buNone/>
              <a:defRPr lang="en-US" sz="46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204150" y="3202725"/>
            <a:ext cx="9746073" cy="634842"/>
          </a:xfrm>
          <a:prstGeom prst="rect">
            <a:avLst/>
          </a:prstGeom>
        </p:spPr>
        <p:txBody>
          <a:bodyPr lIns="64251" tIns="32125" rIns="64251" bIns="32125">
            <a:spAutoFit/>
          </a:bodyPr>
          <a:lstStyle>
            <a:lvl1pPr marL="0" indent="0" algn="l">
              <a:lnSpc>
                <a:spcPts val="5000"/>
              </a:lnSpc>
              <a:spcBef>
                <a:spcPts val="2109"/>
              </a:spcBef>
              <a:buClr>
                <a:schemeClr val="tx2"/>
              </a:buClr>
              <a:buSzPct val="100000"/>
              <a:buFontTx/>
              <a:buNone/>
              <a:defRPr sz="3000" cap="none" baseline="0">
                <a:solidFill>
                  <a:srgbClr val="050606"/>
                </a:solidFill>
              </a:defRPr>
            </a:lvl1pPr>
            <a:lvl2pPr marL="32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7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70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1520" y="1545336"/>
            <a:ext cx="5266944" cy="4325112"/>
          </a:xfrm>
          <a:prstGeom prst="rect">
            <a:avLst/>
          </a:prstGeom>
        </p:spPr>
        <p:txBody>
          <a:bodyPr/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Pct val="5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38188" y="457201"/>
            <a:ext cx="10715627" cy="74334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7" y="1549400"/>
            <a:ext cx="5268383" cy="4326746"/>
          </a:xfrm>
          <a:prstGeom prst="rect">
            <a:avLst/>
          </a:prstGeom>
        </p:spPr>
        <p:txBody>
          <a:bodyPr/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sz="20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sz="1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B34A"/>
              </a:buClr>
              <a:buSzPct val="50000"/>
              <a:buFont typeface="Wingdings" charset="2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9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38188" y="452438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8193" y="2098849"/>
            <a:ext cx="5129793" cy="3717751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 baseline="0"/>
            </a:lvl2pPr>
            <a:lvl3pPr>
              <a:spcBef>
                <a:spcPts val="10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2005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22005" y="2098849"/>
            <a:ext cx="5131808" cy="3717751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spcBef>
                <a:spcPts val="1000"/>
              </a:spcBef>
              <a:defRPr sz="2000" baseline="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1579099"/>
            <a:ext cx="5131808" cy="37167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2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38188" y="452438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  <a:prstGeom prst="rect">
            <a:avLst/>
          </a:prstGeom>
        </p:spPr>
        <p:txBody>
          <a:bodyPr/>
          <a:lstStyle/>
          <a:p>
            <a:fld id="{0155CA9A-7DC0-4F33-9AFB-59B2852CB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9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165600" y="61737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8192" y="1549400"/>
            <a:ext cx="10715625" cy="4326746"/>
          </a:xfrm>
          <a:prstGeom prst="rect">
            <a:avLst/>
          </a:prstGeom>
        </p:spPr>
        <p:txBody>
          <a:bodyPr/>
          <a:lstStyle>
            <a:lvl1pPr marL="452628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2000">
                <a:solidFill>
                  <a:srgbClr val="101820"/>
                </a:solidFill>
              </a:defRPr>
            </a:lvl1pPr>
            <a:lvl2pPr marL="800100" indent="-3429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lphaLcPeriod"/>
              <a:defRPr sz="1800">
                <a:solidFill>
                  <a:srgbClr val="101820"/>
                </a:solidFill>
              </a:defRPr>
            </a:lvl2pPr>
            <a:lvl3pPr marL="11430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Wingdings" charset="2"/>
              <a:buChar char="§"/>
              <a:defRPr sz="1600">
                <a:solidFill>
                  <a:srgbClr val="10182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38188" y="452438"/>
            <a:ext cx="10715627" cy="743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05088" y="6172201"/>
            <a:ext cx="2743200" cy="365125"/>
          </a:xfrm>
        </p:spPr>
        <p:txBody>
          <a:bodyPr/>
          <a:lstStyle/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1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38718" y="457200"/>
            <a:ext cx="1071456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8718" y="1527048"/>
            <a:ext cx="10714567" cy="410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7472" algn="l" defTabSz="4572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2"/>
              </a:buClr>
              <a:buFont typeface="Wingdings" charset="2"/>
              <a:buChar char="§"/>
            </a:pPr>
            <a:r>
              <a:rPr lang="en-US" altLang="en-US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SzPct val="50000"/>
              <a:buFont typeface="Wingdings" charset="2"/>
              <a:buChar char=""/>
            </a:pPr>
            <a:r>
              <a:rPr lang="en-US" altLang="en-US" dirty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ts val="1000"/>
              </a:spcBef>
              <a:buFont typeface="Arial"/>
              <a:buChar char="•"/>
            </a:pPr>
            <a:r>
              <a:rPr lang="en-US" altLang="en-US" dirty="0"/>
              <a:t>Third level</a:t>
            </a:r>
          </a:p>
        </p:txBody>
      </p:sp>
      <p:cxnSp>
        <p:nvCxnSpPr>
          <p:cNvPr id="8" name="Straight Connector 13"/>
          <p:cNvCxnSpPr>
            <a:cxnSpLocks noChangeShapeType="1"/>
          </p:cNvCxnSpPr>
          <p:nvPr userDrawn="1"/>
        </p:nvCxnSpPr>
        <p:spPr bwMode="auto">
          <a:xfrm>
            <a:off x="738193" y="1298448"/>
            <a:ext cx="10715625" cy="0"/>
          </a:xfrm>
          <a:prstGeom prst="line">
            <a:avLst/>
          </a:prstGeom>
          <a:noFill/>
          <a:ln w="254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088" y="61722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FFFB03-6426-44DC-A3A5-3C17110B64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9pPr>
    </p:titleStyle>
    <p:bodyStyle>
      <a:lvl1pPr marL="0" indent="0" algn="l" defTabSz="457200" rtl="0" eaLnBrk="0" fontAlgn="base" hangingPunct="0">
        <a:lnSpc>
          <a:spcPts val="2600"/>
        </a:lnSpc>
        <a:spcBef>
          <a:spcPts val="1000"/>
        </a:spcBef>
        <a:spcAft>
          <a:spcPct val="0"/>
        </a:spcAft>
        <a:buClr>
          <a:schemeClr val="accent3">
            <a:lumMod val="75000"/>
          </a:schemeClr>
        </a:buClr>
        <a:buFont typeface="Wingdings" panose="05000000000000000000" pitchFamily="2" charset="2"/>
        <a:buNone/>
        <a:defRPr lang="en-US" altLang="en-US" sz="2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ts val="2400"/>
        </a:lnSpc>
        <a:spcBef>
          <a:spcPts val="1000"/>
        </a:spcBef>
        <a:spcAft>
          <a:spcPct val="0"/>
        </a:spcAft>
        <a:buClr>
          <a:schemeClr val="accent3">
            <a:lumMod val="75000"/>
          </a:schemeClr>
        </a:buClr>
        <a:buSzPct val="50000"/>
        <a:buFont typeface="Wingdings" panose="05000000000000000000" pitchFamily="2" charset="2"/>
        <a:buChar char=""/>
        <a:defRPr lang="en-US" alt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3">
            <a:lumMod val="75000"/>
          </a:schemeClr>
        </a:buClr>
        <a:buFont typeface="Arial" panose="020B0604020202020204" pitchFamily="34" charset="0"/>
        <a:buChar char="•"/>
        <a:defRPr lang="en-US" alt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tiff"/><Relationship Id="rId4" Type="http://schemas.openxmlformats.org/officeDocument/2006/relationships/image" Target="../media/image20.jpe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tiff"/><Relationship Id="rId4" Type="http://schemas.openxmlformats.org/officeDocument/2006/relationships/image" Target="../media/image20.jpe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abitat.org/sites/default/files/gov_shelter_report_2012_entire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A40D76-6E0B-4E40-800F-481A0B883C85}"/>
              </a:ext>
            </a:extLst>
          </p:cNvPr>
          <p:cNvSpPr txBox="1">
            <a:spLocks/>
          </p:cNvSpPr>
          <p:nvPr/>
        </p:nvSpPr>
        <p:spPr bwMode="auto">
          <a:xfrm>
            <a:off x="1398443" y="1861785"/>
            <a:ext cx="9746075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4000" dirty="0"/>
              <a:t>Housing &amp; Resilience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95B1EF-F31F-8D40-8A11-DA5E0BB1A598}"/>
              </a:ext>
            </a:extLst>
          </p:cNvPr>
          <p:cNvSpPr txBox="1">
            <a:spLocks/>
          </p:cNvSpPr>
          <p:nvPr/>
        </p:nvSpPr>
        <p:spPr>
          <a:xfrm>
            <a:off x="1113691" y="2792393"/>
            <a:ext cx="10315577" cy="634842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lnSpc>
                <a:spcPts val="2600"/>
              </a:lnSpc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None/>
              <a:defRPr lang="en-US" alt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ts val="2400"/>
              </a:lnSpc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panose="05000000000000000000" pitchFamily="2" charset="2"/>
              <a:buChar char=""/>
              <a:defRPr lang="en-US" alt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lang="en-US" alt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Session 4: Before and After Disasters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7F7ED-A284-4E4D-B7A1-647F58E40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140"/>
          <a:stretch/>
        </p:blipFill>
        <p:spPr>
          <a:xfrm>
            <a:off x="3666499" y="872741"/>
            <a:ext cx="4809912" cy="10548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E9912-27EA-C845-8100-ECFAFBAD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9" y="6107998"/>
            <a:ext cx="1500004" cy="750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CA6213-BDA4-DF43-AF54-90974DEA0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053" y="6330412"/>
            <a:ext cx="1538811" cy="373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48486A-0EA7-3746-9A02-4ED217BA7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383" y="3427235"/>
            <a:ext cx="4416144" cy="25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6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5BA182-8B0E-5B42-B801-5D53D44D7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581" y="443912"/>
            <a:ext cx="8781696" cy="5940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9326FA-C206-B74B-A411-143A11354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7223">
            <a:off x="586921" y="1344384"/>
            <a:ext cx="8013700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C24239-BE63-3742-A942-1933397A5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703" y="3662136"/>
            <a:ext cx="6921500" cy="214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70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F20166-C4F2-A143-B503-7041FF3E1F35}"/>
              </a:ext>
            </a:extLst>
          </p:cNvPr>
          <p:cNvSpPr txBox="1">
            <a:spLocks/>
          </p:cNvSpPr>
          <p:nvPr/>
        </p:nvSpPr>
        <p:spPr bwMode="auto">
          <a:xfrm>
            <a:off x="644801" y="292869"/>
            <a:ext cx="10604446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Toolkits for Preparedness &amp; Organizing: </a:t>
            </a:r>
            <a:r>
              <a:rPr lang="en-US" altLang="en-US" sz="2400" dirty="0">
                <a:solidFill>
                  <a:srgbClr val="0070C0"/>
                </a:solidFill>
              </a:rPr>
              <a:t>Documents and Templates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007A2-21D3-C349-8BEA-F4EAF5723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862" y="1612195"/>
            <a:ext cx="5970690" cy="4543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1E2A56-BEA9-1A4F-A0B7-63CDD985E7A5}"/>
              </a:ext>
            </a:extLst>
          </p:cNvPr>
          <p:cNvSpPr txBox="1"/>
          <p:nvPr/>
        </p:nvSpPr>
        <p:spPr>
          <a:xfrm>
            <a:off x="644801" y="1628524"/>
            <a:ext cx="4531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HUD focuses on 1) maintaining your property, 2) preparing your property, </a:t>
            </a:r>
            <a:r>
              <a:rPr lang="en-US" sz="2400" b="1" dirty="0">
                <a:solidFill>
                  <a:schemeClr val="accent5"/>
                </a:solidFill>
              </a:rPr>
              <a:t>and</a:t>
            </a:r>
            <a:r>
              <a:rPr lang="en-US" sz="2400" dirty="0"/>
              <a:t> 3) preparing to </a:t>
            </a:r>
            <a:r>
              <a:rPr lang="en-US" sz="2400" b="1" dirty="0">
                <a:solidFill>
                  <a:schemeClr val="accent5"/>
                </a:solidFill>
              </a:rPr>
              <a:t>leave</a:t>
            </a:r>
            <a:r>
              <a:rPr lang="en-US" sz="2400" b="1" dirty="0"/>
              <a:t> </a:t>
            </a:r>
            <a:r>
              <a:rPr lang="en-US" sz="2400" dirty="0"/>
              <a:t>your property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2D6D47-7805-7540-A386-5873FCB1CF24}"/>
              </a:ext>
            </a:extLst>
          </p:cNvPr>
          <p:cNvSpPr txBox="1"/>
          <p:nvPr/>
        </p:nvSpPr>
        <p:spPr>
          <a:xfrm>
            <a:off x="489857" y="3682607"/>
            <a:ext cx="4686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One of the greatest barriers to accessing post-disaster funds for relief / housing repairs is </a:t>
            </a:r>
            <a:r>
              <a:rPr lang="en-US" sz="2800" dirty="0">
                <a:solidFill>
                  <a:schemeClr val="tx2"/>
                </a:solidFill>
              </a:rPr>
              <a:t>lack of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428694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F20166-C4F2-A143-B503-7041FF3E1F35}"/>
              </a:ext>
            </a:extLst>
          </p:cNvPr>
          <p:cNvSpPr txBox="1">
            <a:spLocks/>
          </p:cNvSpPr>
          <p:nvPr/>
        </p:nvSpPr>
        <p:spPr bwMode="auto">
          <a:xfrm>
            <a:off x="644801" y="292869"/>
            <a:ext cx="10604446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Toolkits for Preparedness &amp; Organizing: </a:t>
            </a:r>
            <a:r>
              <a:rPr lang="en-US" altLang="en-US" sz="2400" dirty="0">
                <a:solidFill>
                  <a:srgbClr val="0070C0"/>
                </a:solidFill>
              </a:rPr>
              <a:t>Counseling Post-Disaster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27440-BB7A-FF49-BFF8-A58408205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95" y="1507803"/>
            <a:ext cx="11005457" cy="3881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1F5B23-62B5-9B40-BF9D-756257F561B4}"/>
              </a:ext>
            </a:extLst>
          </p:cNvPr>
          <p:cNvSpPr txBox="1"/>
          <p:nvPr/>
        </p:nvSpPr>
        <p:spPr>
          <a:xfrm>
            <a:off x="444295" y="5723824"/>
            <a:ext cx="1080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Provides scenario-based counseling guides and recommendations with resources and links for homeowners, homeless, and renters.</a:t>
            </a:r>
          </a:p>
        </p:txBody>
      </p:sp>
    </p:spTree>
    <p:extLst>
      <p:ext uri="{BB962C8B-B14F-4D97-AF65-F5344CB8AC3E}">
        <p14:creationId xmlns:p14="http://schemas.microsoft.com/office/powerpoint/2010/main" val="387773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F20166-C4F2-A143-B503-7041FF3E1F35}"/>
              </a:ext>
            </a:extLst>
          </p:cNvPr>
          <p:cNvSpPr txBox="1">
            <a:spLocks/>
          </p:cNvSpPr>
          <p:nvPr/>
        </p:nvSpPr>
        <p:spPr bwMode="auto">
          <a:xfrm>
            <a:off x="644801" y="292869"/>
            <a:ext cx="10604446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Toolkits for Preparedness &amp; Organizing: </a:t>
            </a:r>
            <a:r>
              <a:rPr lang="en-US" altLang="en-US" sz="2400" dirty="0">
                <a:solidFill>
                  <a:srgbClr val="0070C0"/>
                </a:solidFill>
              </a:rPr>
              <a:t>Counseling Post-Disaster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F5B23-62B5-9B40-BF9D-756257F561B4}"/>
              </a:ext>
            </a:extLst>
          </p:cNvPr>
          <p:cNvSpPr txBox="1"/>
          <p:nvPr/>
        </p:nvSpPr>
        <p:spPr>
          <a:xfrm>
            <a:off x="444296" y="5323774"/>
            <a:ext cx="10804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Also offers resources for agencies and counselors who: 1) do not have capacity to offer services after or during event, 2) do not offer the services and 3) do not specialize or have knowledge in disaster housing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AA6D2-FAE8-E14E-BD24-0C45617E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1" y="1911350"/>
            <a:ext cx="1067147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5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F20166-C4F2-A143-B503-7041FF3E1F35}"/>
              </a:ext>
            </a:extLst>
          </p:cNvPr>
          <p:cNvSpPr txBox="1">
            <a:spLocks/>
          </p:cNvSpPr>
          <p:nvPr/>
        </p:nvSpPr>
        <p:spPr bwMode="auto">
          <a:xfrm>
            <a:off x="644801" y="292869"/>
            <a:ext cx="10997470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Toolkits for Preparedness &amp; Organizing: </a:t>
            </a:r>
            <a:r>
              <a:rPr lang="en-US" altLang="en-US" sz="2400" dirty="0">
                <a:solidFill>
                  <a:srgbClr val="0070C0"/>
                </a:solidFill>
              </a:rPr>
              <a:t>Housing Preparation Timelines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EC710-CF42-E245-B323-CC5368F94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007" y="1591127"/>
            <a:ext cx="8009342" cy="730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E2A34-C20F-4B4B-BB33-13994355B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693" y="2447527"/>
            <a:ext cx="3999770" cy="648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AA2D0C-3393-C349-B8C1-432CDD676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496" y="3238955"/>
            <a:ext cx="5289185" cy="699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A06D4-9A52-C44C-B6AC-0DE4E94CCC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606"/>
          <a:stretch/>
        </p:blipFill>
        <p:spPr>
          <a:xfrm>
            <a:off x="3429193" y="4055479"/>
            <a:ext cx="4190043" cy="641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62D09-0531-1B4E-8335-9C623794CD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44" t="60394"/>
          <a:stretch/>
        </p:blipFill>
        <p:spPr>
          <a:xfrm>
            <a:off x="7123774" y="4307069"/>
            <a:ext cx="4098641" cy="431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B95D5F-8F12-E948-B4A8-9A0FB05B7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828" y="4947653"/>
            <a:ext cx="4169908" cy="6187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D27938-36C3-B649-8DEC-D3EA5D163D02}"/>
              </a:ext>
            </a:extLst>
          </p:cNvPr>
          <p:cNvCxnSpPr>
            <a:cxnSpLocks/>
          </p:cNvCxnSpPr>
          <p:nvPr/>
        </p:nvCxnSpPr>
        <p:spPr>
          <a:xfrm>
            <a:off x="3069776" y="1591127"/>
            <a:ext cx="0" cy="15045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9204C5-F08D-EE47-B65F-0ABFF7A1A353}"/>
              </a:ext>
            </a:extLst>
          </p:cNvPr>
          <p:cNvCxnSpPr>
            <a:cxnSpLocks/>
          </p:cNvCxnSpPr>
          <p:nvPr/>
        </p:nvCxnSpPr>
        <p:spPr>
          <a:xfrm>
            <a:off x="3069776" y="3144110"/>
            <a:ext cx="0" cy="242230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2CC87E3-A1AF-3F4E-81A8-75C4891B1E2A}"/>
              </a:ext>
            </a:extLst>
          </p:cNvPr>
          <p:cNvSpPr txBox="1"/>
          <p:nvPr/>
        </p:nvSpPr>
        <p:spPr>
          <a:xfrm>
            <a:off x="2562860" y="1773800"/>
            <a:ext cx="461665" cy="9978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prepare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9FE076-EA1B-A54F-9118-B4BCDA89CB77}"/>
              </a:ext>
            </a:extLst>
          </p:cNvPr>
          <p:cNvSpPr txBox="1"/>
          <p:nvPr/>
        </p:nvSpPr>
        <p:spPr>
          <a:xfrm>
            <a:off x="2608111" y="3808168"/>
            <a:ext cx="461665" cy="9978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respond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3D5A52-C847-1D49-9996-FD8A97CB7C44}"/>
              </a:ext>
            </a:extLst>
          </p:cNvPr>
          <p:cNvCxnSpPr>
            <a:cxnSpLocks/>
          </p:cNvCxnSpPr>
          <p:nvPr/>
        </p:nvCxnSpPr>
        <p:spPr>
          <a:xfrm>
            <a:off x="3069776" y="5666012"/>
            <a:ext cx="0" cy="7713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9201F9-463B-8B43-A0AB-BBE81004025B}"/>
              </a:ext>
            </a:extLst>
          </p:cNvPr>
          <p:cNvSpPr txBox="1"/>
          <p:nvPr/>
        </p:nvSpPr>
        <p:spPr>
          <a:xfrm>
            <a:off x="4147463" y="5849773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Roman" panose="02000503020000020003" pitchFamily="2" charset="0"/>
              </a:rPr>
              <a:t>STAY OR LEAVE</a:t>
            </a:r>
          </a:p>
        </p:txBody>
      </p:sp>
      <p:pic>
        <p:nvPicPr>
          <p:cNvPr id="28" name="Graphic 27" descr="Run">
            <a:extLst>
              <a:ext uri="{FF2B5EF4-FFF2-40B4-BE49-F238E27FC236}">
                <a16:creationId xmlns:a16="http://schemas.microsoft.com/office/drawing/2014/main" id="{A800257B-7219-CD47-9EFD-DE457BB93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3496" y="5743457"/>
            <a:ext cx="608979" cy="608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A45BC62-84C1-5044-B69F-E607840C56F8}"/>
              </a:ext>
            </a:extLst>
          </p:cNvPr>
          <p:cNvSpPr txBox="1"/>
          <p:nvPr/>
        </p:nvSpPr>
        <p:spPr>
          <a:xfrm>
            <a:off x="2650987" y="5343201"/>
            <a:ext cx="461665" cy="9978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react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19F4F5-4231-6249-9F6C-99BFA3EA020F}"/>
              </a:ext>
            </a:extLst>
          </p:cNvPr>
          <p:cNvCxnSpPr>
            <a:cxnSpLocks/>
          </p:cNvCxnSpPr>
          <p:nvPr/>
        </p:nvCxnSpPr>
        <p:spPr>
          <a:xfrm flipV="1">
            <a:off x="1894114" y="3095678"/>
            <a:ext cx="9503235" cy="60753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665CC8C7-8C59-A94E-A458-E74C118FEBC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072" y="2693859"/>
            <a:ext cx="884619" cy="88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4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F20166-C4F2-A143-B503-7041FF3E1F35}"/>
              </a:ext>
            </a:extLst>
          </p:cNvPr>
          <p:cNvSpPr txBox="1">
            <a:spLocks/>
          </p:cNvSpPr>
          <p:nvPr/>
        </p:nvSpPr>
        <p:spPr bwMode="auto">
          <a:xfrm>
            <a:off x="644801" y="292869"/>
            <a:ext cx="10997470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Toolkits for Preparedness &amp; Organizing: </a:t>
            </a:r>
            <a:r>
              <a:rPr lang="en-US" altLang="en-US" sz="2400" dirty="0">
                <a:solidFill>
                  <a:srgbClr val="0070C0"/>
                </a:solidFill>
              </a:rPr>
              <a:t>Housing Preparation Timelines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EC710-CF42-E245-B323-CC5368F94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007" y="1591127"/>
            <a:ext cx="8009342" cy="730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E2A34-C20F-4B4B-BB33-13994355B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693" y="2447527"/>
            <a:ext cx="3999770" cy="648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AA2D0C-3393-C349-B8C1-432CDD676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496" y="3238955"/>
            <a:ext cx="5289185" cy="699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A06D4-9A52-C44C-B6AC-0DE4E94CCC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606"/>
          <a:stretch/>
        </p:blipFill>
        <p:spPr>
          <a:xfrm>
            <a:off x="3429193" y="4055479"/>
            <a:ext cx="4190043" cy="641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62D09-0531-1B4E-8335-9C623794CD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44" t="60394"/>
          <a:stretch/>
        </p:blipFill>
        <p:spPr>
          <a:xfrm>
            <a:off x="7123774" y="4307069"/>
            <a:ext cx="4098641" cy="431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B95D5F-8F12-E948-B4A8-9A0FB05B7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828" y="4947653"/>
            <a:ext cx="4169908" cy="61876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D27938-36C3-B649-8DEC-D3EA5D163D02}"/>
              </a:ext>
            </a:extLst>
          </p:cNvPr>
          <p:cNvCxnSpPr>
            <a:cxnSpLocks/>
          </p:cNvCxnSpPr>
          <p:nvPr/>
        </p:nvCxnSpPr>
        <p:spPr>
          <a:xfrm>
            <a:off x="3069776" y="1591127"/>
            <a:ext cx="0" cy="15045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9204C5-F08D-EE47-B65F-0ABFF7A1A353}"/>
              </a:ext>
            </a:extLst>
          </p:cNvPr>
          <p:cNvCxnSpPr>
            <a:cxnSpLocks/>
          </p:cNvCxnSpPr>
          <p:nvPr/>
        </p:nvCxnSpPr>
        <p:spPr>
          <a:xfrm>
            <a:off x="3069776" y="3144110"/>
            <a:ext cx="0" cy="242230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2CC87E3-A1AF-3F4E-81A8-75C4891B1E2A}"/>
              </a:ext>
            </a:extLst>
          </p:cNvPr>
          <p:cNvSpPr txBox="1"/>
          <p:nvPr/>
        </p:nvSpPr>
        <p:spPr>
          <a:xfrm>
            <a:off x="2562860" y="1773800"/>
            <a:ext cx="461665" cy="9978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prepare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9FE076-EA1B-A54F-9118-B4BCDA89CB77}"/>
              </a:ext>
            </a:extLst>
          </p:cNvPr>
          <p:cNvSpPr txBox="1"/>
          <p:nvPr/>
        </p:nvSpPr>
        <p:spPr>
          <a:xfrm>
            <a:off x="2608111" y="3808168"/>
            <a:ext cx="461665" cy="9978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respond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3D5A52-C847-1D49-9996-FD8A97CB7C44}"/>
              </a:ext>
            </a:extLst>
          </p:cNvPr>
          <p:cNvCxnSpPr>
            <a:cxnSpLocks/>
          </p:cNvCxnSpPr>
          <p:nvPr/>
        </p:nvCxnSpPr>
        <p:spPr>
          <a:xfrm>
            <a:off x="3069776" y="5666012"/>
            <a:ext cx="0" cy="7713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9201F9-463B-8B43-A0AB-BBE81004025B}"/>
              </a:ext>
            </a:extLst>
          </p:cNvPr>
          <p:cNvSpPr txBox="1"/>
          <p:nvPr/>
        </p:nvSpPr>
        <p:spPr>
          <a:xfrm>
            <a:off x="4147463" y="5849773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venir Roman" panose="02000503020000020003" pitchFamily="2" charset="0"/>
              </a:rPr>
              <a:t>STAY OR LEAVE</a:t>
            </a:r>
          </a:p>
        </p:txBody>
      </p:sp>
      <p:pic>
        <p:nvPicPr>
          <p:cNvPr id="28" name="Graphic 27" descr="Run">
            <a:extLst>
              <a:ext uri="{FF2B5EF4-FFF2-40B4-BE49-F238E27FC236}">
                <a16:creationId xmlns:a16="http://schemas.microsoft.com/office/drawing/2014/main" id="{A800257B-7219-CD47-9EFD-DE457BB93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3496" y="5743457"/>
            <a:ext cx="608979" cy="608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A45BC62-84C1-5044-B69F-E607840C56F8}"/>
              </a:ext>
            </a:extLst>
          </p:cNvPr>
          <p:cNvSpPr txBox="1"/>
          <p:nvPr/>
        </p:nvSpPr>
        <p:spPr>
          <a:xfrm>
            <a:off x="2650987" y="5343201"/>
            <a:ext cx="461665" cy="9978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react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19F4F5-4231-6249-9F6C-99BFA3EA020F}"/>
              </a:ext>
            </a:extLst>
          </p:cNvPr>
          <p:cNvCxnSpPr>
            <a:cxnSpLocks/>
          </p:cNvCxnSpPr>
          <p:nvPr/>
        </p:nvCxnSpPr>
        <p:spPr>
          <a:xfrm flipV="1">
            <a:off x="1894114" y="3095678"/>
            <a:ext cx="9503235" cy="60753"/>
          </a:xfrm>
          <a:prstGeom prst="line">
            <a:avLst/>
          </a:prstGeom>
          <a:ln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665CC8C7-8C59-A94E-A458-E74C118FEBC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9072" y="2693859"/>
            <a:ext cx="884619" cy="8846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FD6EE5-30E7-E740-A93E-6006E7E3EC42}"/>
              </a:ext>
            </a:extLst>
          </p:cNvPr>
          <p:cNvSpPr/>
          <p:nvPr/>
        </p:nvSpPr>
        <p:spPr>
          <a:xfrm>
            <a:off x="266700" y="1390650"/>
            <a:ext cx="11639550" cy="527685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EAD8CA-F661-E044-958B-293954ECF01F}"/>
              </a:ext>
            </a:extLst>
          </p:cNvPr>
          <p:cNvSpPr txBox="1"/>
          <p:nvPr/>
        </p:nvSpPr>
        <p:spPr>
          <a:xfrm>
            <a:off x="644801" y="1952374"/>
            <a:ext cx="1075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HUD</a:t>
            </a:r>
            <a:r>
              <a:rPr lang="en-US" sz="2800" dirty="0"/>
              <a:t> recognizes that agencies (especially those that directly or primarily deal with housing issues) need to balance </a:t>
            </a:r>
            <a:r>
              <a:rPr lang="en-US" sz="2800" dirty="0">
                <a:solidFill>
                  <a:schemeClr val="accent5"/>
                </a:solidFill>
              </a:rPr>
              <a:t>preparedness of clients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/>
                </a:solidFill>
              </a:rPr>
              <a:t>agency operations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5"/>
                </a:solidFill>
              </a:rPr>
              <a:t>facilities</a:t>
            </a:r>
            <a:r>
              <a:rPr lang="en-US" sz="2800" dirty="0"/>
              <a:t>, and </a:t>
            </a:r>
            <a:r>
              <a:rPr lang="en-US" sz="2800" dirty="0">
                <a:solidFill>
                  <a:schemeClr val="tx2"/>
                </a:solidFill>
              </a:rPr>
              <a:t>staff</a:t>
            </a:r>
            <a:r>
              <a:rPr lang="en-US" sz="280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809D05-960B-2649-9EAD-FCEC1601F278}"/>
              </a:ext>
            </a:extLst>
          </p:cNvPr>
          <p:cNvSpPr txBox="1"/>
          <p:nvPr/>
        </p:nvSpPr>
        <p:spPr>
          <a:xfrm>
            <a:off x="644801" y="3723146"/>
            <a:ext cx="10752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This toolkit offers guidance and materials the manage various needs across various stages of disaster.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624864-28B9-4A42-B707-102C676860BE}"/>
              </a:ext>
            </a:extLst>
          </p:cNvPr>
          <p:cNvSpPr txBox="1"/>
          <p:nvPr/>
        </p:nvSpPr>
        <p:spPr>
          <a:xfrm>
            <a:off x="710201" y="5172472"/>
            <a:ext cx="1075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Considers ultimate goal to be </a:t>
            </a:r>
            <a:r>
              <a:rPr lang="en-US" sz="3600" dirty="0">
                <a:solidFill>
                  <a:schemeClr val="tx2"/>
                </a:solidFill>
              </a:rPr>
              <a:t>coalition building</a:t>
            </a:r>
          </a:p>
        </p:txBody>
      </p:sp>
    </p:spTree>
    <p:extLst>
      <p:ext uri="{BB962C8B-B14F-4D97-AF65-F5344CB8AC3E}">
        <p14:creationId xmlns:p14="http://schemas.microsoft.com/office/powerpoint/2010/main" val="321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9B3E45-DD8F-F745-A947-541F51897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8C3723-E198-5340-AB32-2FA1183B22A4}"/>
              </a:ext>
            </a:extLst>
          </p:cNvPr>
          <p:cNvSpPr txBox="1">
            <a:spLocks/>
          </p:cNvSpPr>
          <p:nvPr/>
        </p:nvSpPr>
        <p:spPr bwMode="auto">
          <a:xfrm>
            <a:off x="1123950" y="1882540"/>
            <a:ext cx="10286999" cy="293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chemeClr val="bg1"/>
                </a:solidFill>
              </a:rPr>
              <a:t>Coalition building offers the opportunity to holistically </a:t>
            </a:r>
            <a:r>
              <a:rPr lang="en-US" altLang="en-US" sz="4400" b="1" dirty="0">
                <a:solidFill>
                  <a:srgbClr val="FFFF00"/>
                </a:solidFill>
              </a:rPr>
              <a:t>address housing issues </a:t>
            </a:r>
            <a:r>
              <a:rPr lang="en-US" altLang="en-US" sz="4400" dirty="0">
                <a:solidFill>
                  <a:schemeClr val="bg1"/>
                </a:solidFill>
              </a:rPr>
              <a:t>post disaster.</a:t>
            </a:r>
          </a:p>
        </p:txBody>
      </p:sp>
    </p:spTree>
    <p:extLst>
      <p:ext uri="{BB962C8B-B14F-4D97-AF65-F5344CB8AC3E}">
        <p14:creationId xmlns:p14="http://schemas.microsoft.com/office/powerpoint/2010/main" val="14388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768984-46E6-B749-852C-053A0F4B1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59092"/>
            <a:ext cx="11068051" cy="65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73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95945" y="1627322"/>
            <a:ext cx="10991205" cy="4525828"/>
          </a:xfrm>
        </p:spPr>
        <p:txBody>
          <a:bodyPr>
            <a:norm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Holistic preparedness, response </a:t>
            </a:r>
            <a:r>
              <a:rPr lang="en-US" altLang="en-US" sz="2400" dirty="0"/>
              <a:t>and </a:t>
            </a:r>
            <a:r>
              <a:rPr lang="en-US" altLang="en-US" sz="2400" b="1" dirty="0"/>
              <a:t>recovery</a:t>
            </a:r>
            <a:r>
              <a:rPr lang="en-US" altLang="en-US" sz="2400" dirty="0"/>
              <a:t> is the primary focus of this toolkit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accent5"/>
                </a:solidFill>
              </a:rPr>
              <a:t>Before:</a:t>
            </a:r>
            <a:r>
              <a:rPr lang="en-US" altLang="en-US" sz="2200" b="1" dirty="0"/>
              <a:t> </a:t>
            </a:r>
            <a:r>
              <a:rPr lang="en-US" altLang="en-US" sz="2200" dirty="0"/>
              <a:t>Analyze and develop understanding of agency capacity to address housing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2"/>
                </a:solidFill>
              </a:rPr>
              <a:t>After: </a:t>
            </a:r>
            <a:r>
              <a:rPr lang="en-US" altLang="en-US" sz="2200" dirty="0"/>
              <a:t>Develop relationships and partnerships with agencies that manage housing with coalition building as goal.</a:t>
            </a:r>
            <a:endParaRPr lang="en-US" altLang="en-US" sz="2200" b="1" dirty="0">
              <a:solidFill>
                <a:schemeClr val="tx2"/>
              </a:solidFill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sz="2400" b="1" dirty="0"/>
              <a:t>Materials</a:t>
            </a:r>
            <a:r>
              <a:rPr lang="en-US" altLang="en-US" sz="2400" dirty="0"/>
              <a:t> focus on agency development and client </a:t>
            </a:r>
            <a:r>
              <a:rPr lang="en-US" altLang="en-US" sz="2400" b="1" dirty="0"/>
              <a:t>outreach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accent5"/>
                </a:solidFill>
              </a:rPr>
              <a:t>Before:</a:t>
            </a:r>
            <a:r>
              <a:rPr lang="en-US" altLang="en-US" sz="2200" dirty="0">
                <a:solidFill>
                  <a:schemeClr val="accent5"/>
                </a:solidFill>
              </a:rPr>
              <a:t> </a:t>
            </a:r>
            <a:r>
              <a:rPr lang="en-US" altLang="en-US" sz="2200" dirty="0"/>
              <a:t>Research local agencies active in disaster (VOAD), and those that support housing services.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2"/>
                </a:solidFill>
              </a:rPr>
              <a:t>After:</a:t>
            </a:r>
            <a:r>
              <a:rPr lang="en-US" altLang="en-US" sz="2200" dirty="0">
                <a:solidFill>
                  <a:schemeClr val="tx2"/>
                </a:solidFill>
              </a:rPr>
              <a:t> </a:t>
            </a:r>
            <a:r>
              <a:rPr lang="en-US" altLang="en-US" sz="2200" dirty="0"/>
              <a:t>Create and disseminate information across disaster continuum. </a:t>
            </a:r>
            <a:endParaRPr lang="en-US" altLang="en-US" sz="22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F20166-C4F2-A143-B503-7041FF3E1F35}"/>
              </a:ext>
            </a:extLst>
          </p:cNvPr>
          <p:cNvSpPr txBox="1">
            <a:spLocks/>
          </p:cNvSpPr>
          <p:nvPr/>
        </p:nvSpPr>
        <p:spPr bwMode="auto">
          <a:xfrm>
            <a:off x="495945" y="461208"/>
            <a:ext cx="12191999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sz="3200" dirty="0">
                <a:solidFill>
                  <a:srgbClr val="3B8636"/>
                </a:solidFill>
              </a:rPr>
              <a:t>How Do I Make Use of This Toolkit?</a:t>
            </a:r>
            <a:endParaRPr lang="en-US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A3878-126C-2246-AFF2-CA694521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1" y="212004"/>
            <a:ext cx="11315699" cy="6417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025B7-9A76-0A49-A329-B4BEAEC9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1" y="440604"/>
            <a:ext cx="11315699" cy="641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8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90278-8DA6-4E4A-853E-3D1CA37C70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71316" y="0"/>
            <a:ext cx="19782692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8C3723-E198-5340-AB32-2FA1183B22A4}"/>
              </a:ext>
            </a:extLst>
          </p:cNvPr>
          <p:cNvSpPr txBox="1">
            <a:spLocks/>
          </p:cNvSpPr>
          <p:nvPr/>
        </p:nvSpPr>
        <p:spPr bwMode="auto">
          <a:xfrm>
            <a:off x="1415489" y="2744275"/>
            <a:ext cx="10319311" cy="300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r>
              <a:rPr lang="en-US" sz="4400" dirty="0">
                <a:solidFill>
                  <a:srgbClr val="FFFF00"/>
                </a:solidFill>
              </a:rPr>
              <a:t>Disaster recovery </a:t>
            </a:r>
            <a:r>
              <a:rPr lang="en-US" sz="4400" dirty="0">
                <a:solidFill>
                  <a:schemeClr val="bg1"/>
                </a:solidFill>
              </a:rPr>
              <a:t>simply overlays new, urgent </a:t>
            </a:r>
            <a:r>
              <a:rPr lang="en-US" sz="4400" b="1" dirty="0">
                <a:solidFill>
                  <a:srgbClr val="FFFF00"/>
                </a:solidFill>
              </a:rPr>
              <a:t>issues</a:t>
            </a:r>
            <a:r>
              <a:rPr lang="en-US" sz="4400" dirty="0">
                <a:solidFill>
                  <a:schemeClr val="bg1"/>
                </a:solidFill>
              </a:rPr>
              <a:t> on the long-term problems</a:t>
            </a:r>
            <a:r>
              <a:rPr lang="en-US" sz="4400" dirty="0">
                <a:solidFill>
                  <a:srgbClr val="FFFF00"/>
                </a:solidFill>
              </a:rPr>
              <a:t> of inadequate housing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  <a:endParaRPr lang="en-US" altLang="en-US" sz="5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7B373-4C77-4B4A-9588-BFE08962F941}"/>
              </a:ext>
            </a:extLst>
          </p:cNvPr>
          <p:cNvSpPr txBox="1"/>
          <p:nvPr/>
        </p:nvSpPr>
        <p:spPr>
          <a:xfrm>
            <a:off x="7194714" y="6358418"/>
            <a:ext cx="471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Habitat for Humanity –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Shelter Report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2B5CF-B7E1-B745-8009-155EEFDBAF99}"/>
              </a:ext>
            </a:extLst>
          </p:cNvPr>
          <p:cNvSpPr txBox="1"/>
          <p:nvPr/>
        </p:nvSpPr>
        <p:spPr>
          <a:xfrm>
            <a:off x="1028701" y="829129"/>
            <a:ext cx="105751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If half the population of an urban area lived in inadequate and unsafe housing before a disaster, it follows that housing is an acute and overwhelming need after a disaster. </a:t>
            </a:r>
          </a:p>
        </p:txBody>
      </p:sp>
    </p:spTree>
    <p:extLst>
      <p:ext uri="{BB962C8B-B14F-4D97-AF65-F5344CB8AC3E}">
        <p14:creationId xmlns:p14="http://schemas.microsoft.com/office/powerpoint/2010/main" val="20795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A40D76-6E0B-4E40-800F-481A0B883C85}"/>
              </a:ext>
            </a:extLst>
          </p:cNvPr>
          <p:cNvSpPr txBox="1">
            <a:spLocks/>
          </p:cNvSpPr>
          <p:nvPr/>
        </p:nvSpPr>
        <p:spPr bwMode="auto">
          <a:xfrm>
            <a:off x="1362738" y="4035685"/>
            <a:ext cx="9746075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4000" dirty="0"/>
              <a:t>THANK YOU!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8E9912-27EA-C845-8100-ECFAFBAD6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9" y="6107998"/>
            <a:ext cx="1500004" cy="750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CA6213-BDA4-DF43-AF54-90974DEA0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053" y="6330412"/>
            <a:ext cx="1538811" cy="373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8EF10F-22B3-7B44-874D-A89BFA77C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483" y="1484135"/>
            <a:ext cx="4416144" cy="25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8E9D-6912-F94B-BB14-960329489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FFB03-6426-44DC-A3A5-3C17110B64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EDCF72-11EA-AB4D-BEAC-2E08A868E451}"/>
              </a:ext>
            </a:extLst>
          </p:cNvPr>
          <p:cNvSpPr txBox="1">
            <a:spLocks/>
          </p:cNvSpPr>
          <p:nvPr/>
        </p:nvSpPr>
        <p:spPr bwMode="auto">
          <a:xfrm>
            <a:off x="678313" y="371589"/>
            <a:ext cx="10773455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Disaster Preparedness and Housing: </a:t>
            </a:r>
            <a:r>
              <a:rPr lang="en-US" altLang="en-US" sz="2400" dirty="0">
                <a:solidFill>
                  <a:srgbClr val="0070C0"/>
                </a:solidFill>
              </a:rPr>
              <a:t>What is housing preparedness?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52F2AF-3E28-5449-B3BB-2AEDB46E5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16" y="1466398"/>
            <a:ext cx="5972855" cy="4477201"/>
          </a:xfrm>
        </p:spPr>
        <p:txBody>
          <a:bodyPr>
            <a:norm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b="1" dirty="0"/>
              <a:t>Infrastructural Preparedness: </a:t>
            </a:r>
            <a:r>
              <a:rPr lang="en-US" altLang="en-US" sz="2000" dirty="0"/>
              <a:t>examples include roofing maintenance, insulation and shuttering, lifting, etc.,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b="1" dirty="0"/>
              <a:t>Financial Preparedness</a:t>
            </a:r>
            <a:r>
              <a:rPr lang="en-US" altLang="en-US" sz="2400" b="1" dirty="0"/>
              <a:t>:</a:t>
            </a:r>
            <a:r>
              <a:rPr lang="en-US" altLang="en-US" sz="2400" dirty="0"/>
              <a:t> </a:t>
            </a:r>
            <a:r>
              <a:rPr lang="en-US" altLang="en-US" sz="2000" dirty="0"/>
              <a:t>personal insurance (flood, homeowners, rental),personal planning, government assistance (NFIP)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b="1" dirty="0"/>
              <a:t>Systems / Resource Preparedness:</a:t>
            </a:r>
            <a:r>
              <a:rPr lang="en-US" altLang="en-US" dirty="0"/>
              <a:t> </a:t>
            </a:r>
            <a:r>
              <a:rPr lang="en-US" altLang="en-US" sz="2000" dirty="0"/>
              <a:t>short and long-term sheltering, emergency housing, community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b="1" dirty="0"/>
              <a:t>Social Preparedness: </a:t>
            </a:r>
            <a:r>
              <a:rPr lang="en-US" altLang="en-US" sz="2000" dirty="0"/>
              <a:t>cohesion and neighborhood planning, neighborhood norms</a:t>
            </a:r>
            <a:endParaRPr lang="en-US" alt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36C50-CD66-BB47-9293-171E77E95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00" b="4134"/>
          <a:stretch/>
        </p:blipFill>
        <p:spPr>
          <a:xfrm>
            <a:off x="6547757" y="1466399"/>
            <a:ext cx="4941909" cy="5091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C21904-E120-BC47-A454-0F091C47DDA8}"/>
              </a:ext>
            </a:extLst>
          </p:cNvPr>
          <p:cNvSpPr txBox="1">
            <a:spLocks/>
          </p:cNvSpPr>
          <p:nvPr/>
        </p:nvSpPr>
        <p:spPr bwMode="auto">
          <a:xfrm>
            <a:off x="678313" y="6233890"/>
            <a:ext cx="5303384" cy="5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lang="en-US" alt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These categories are intersectional! </a:t>
            </a:r>
          </a:p>
        </p:txBody>
      </p:sp>
    </p:spTree>
    <p:extLst>
      <p:ext uri="{BB962C8B-B14F-4D97-AF65-F5344CB8AC3E}">
        <p14:creationId xmlns:p14="http://schemas.microsoft.com/office/powerpoint/2010/main" val="26516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AE1F8F-3671-CE48-8CFF-505079B9A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451" y="-114300"/>
            <a:ext cx="12589329" cy="8392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47B373-4C77-4B4A-9588-BFE08962F941}"/>
              </a:ext>
            </a:extLst>
          </p:cNvPr>
          <p:cNvSpPr txBox="1"/>
          <p:nvPr/>
        </p:nvSpPr>
        <p:spPr>
          <a:xfrm>
            <a:off x="10133551" y="6260446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FEMA; 2016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2B5CF-B7E1-B745-8009-155EEFDBAF99}"/>
              </a:ext>
            </a:extLst>
          </p:cNvPr>
          <p:cNvSpPr txBox="1"/>
          <p:nvPr/>
        </p:nvSpPr>
        <p:spPr>
          <a:xfrm>
            <a:off x="1028701" y="1204690"/>
            <a:ext cx="105751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In Louisiana </a:t>
            </a:r>
            <a:r>
              <a:rPr lang="en-US" sz="4800" dirty="0">
                <a:solidFill>
                  <a:srgbClr val="FFFF00"/>
                </a:solidFill>
              </a:rPr>
              <a:t>42%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 of homes in </a:t>
            </a:r>
            <a:r>
              <a:rPr lang="en-US" sz="4800" dirty="0">
                <a:solidFill>
                  <a:srgbClr val="FFFF00"/>
                </a:solidFill>
              </a:rPr>
              <a:t>high risk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areas are flood insured. Only </a:t>
            </a:r>
            <a:r>
              <a:rPr lang="en-US" sz="4800" dirty="0">
                <a:solidFill>
                  <a:srgbClr val="FFFF00"/>
                </a:solidFill>
              </a:rPr>
              <a:t>12.5%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 of homes in </a:t>
            </a:r>
            <a:r>
              <a:rPr lang="en-US" sz="4800" dirty="0">
                <a:solidFill>
                  <a:srgbClr val="FFFF00"/>
                </a:solidFill>
              </a:rPr>
              <a:t>mid-low risk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areas are insured.</a:t>
            </a:r>
          </a:p>
        </p:txBody>
      </p:sp>
    </p:spTree>
    <p:extLst>
      <p:ext uri="{BB962C8B-B14F-4D97-AF65-F5344CB8AC3E}">
        <p14:creationId xmlns:p14="http://schemas.microsoft.com/office/powerpoint/2010/main" val="131474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345460-7BC5-E44D-95ED-A03649CE1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52" r="1"/>
          <a:stretch/>
        </p:blipFill>
        <p:spPr>
          <a:xfrm>
            <a:off x="6671510" y="1466397"/>
            <a:ext cx="5137003" cy="4477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469DAE-DE48-1647-BA7E-8FF8B9E281D5}"/>
              </a:ext>
            </a:extLst>
          </p:cNvPr>
          <p:cNvSpPr txBox="1">
            <a:spLocks/>
          </p:cNvSpPr>
          <p:nvPr/>
        </p:nvSpPr>
        <p:spPr bwMode="auto">
          <a:xfrm>
            <a:off x="530673" y="394483"/>
            <a:ext cx="8270427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Understanding Flood Insurance in Louisiana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63416-49AA-034C-96D5-76EE25FE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41" y="1466397"/>
            <a:ext cx="6168798" cy="4477201"/>
          </a:xfrm>
        </p:spPr>
        <p:txBody>
          <a:bodyPr>
            <a:norm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dirty="0"/>
              <a:t>Homeowners and renter’s insurance </a:t>
            </a:r>
            <a:r>
              <a:rPr lang="en-US" altLang="en-US" b="1" dirty="0"/>
              <a:t>does not</a:t>
            </a:r>
            <a:r>
              <a:rPr lang="en-US" altLang="en-US" dirty="0"/>
              <a:t> typically cover flood damage.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dirty="0"/>
              <a:t>Flood insurance 1) may be required by mortgage lenders, 2) goes into effect 30 days after policy purchase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dirty="0"/>
              <a:t>Flood insurance is separate from FEMA’s National Flood Insurance Program (NFIP)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Requires State of Emergency (SOE) </a:t>
            </a:r>
            <a:r>
              <a:rPr lang="en-US" altLang="en-US" b="1" dirty="0"/>
              <a:t>and</a:t>
            </a:r>
            <a:r>
              <a:rPr lang="en-US" altLang="en-US" dirty="0"/>
              <a:t> subsequent Presidential Declaration of Disaster (PDOD)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dirty="0"/>
              <a:t>SOE is often declared in anticipation of requesting FEMA funds</a:t>
            </a:r>
            <a:endParaRPr lang="en-US" altLang="en-US" b="1" u="sng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A39F2-D397-6E47-9078-FAC89AF36D62}"/>
              </a:ext>
            </a:extLst>
          </p:cNvPr>
          <p:cNvSpPr txBox="1"/>
          <p:nvPr/>
        </p:nvSpPr>
        <p:spPr>
          <a:xfrm>
            <a:off x="7655882" y="6135448"/>
            <a:ext cx="503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accent5"/>
                </a:solidFill>
              </a:rPr>
              <a:t>no SOE, no FEMA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22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6469DAE-DE48-1647-BA7E-8FF8B9E281D5}"/>
              </a:ext>
            </a:extLst>
          </p:cNvPr>
          <p:cNvSpPr txBox="1">
            <a:spLocks/>
          </p:cNvSpPr>
          <p:nvPr/>
        </p:nvSpPr>
        <p:spPr bwMode="auto">
          <a:xfrm>
            <a:off x="824587" y="394483"/>
            <a:ext cx="9903284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Resource: </a:t>
            </a:r>
            <a:r>
              <a:rPr lang="en-US" altLang="en-US" sz="2400" dirty="0">
                <a:solidFill>
                  <a:schemeClr val="accent5"/>
                </a:solidFill>
              </a:rPr>
              <a:t>Helping Clients Understand &amp; Seek Flood Insurance</a:t>
            </a:r>
            <a:endParaRPr lang="en-US" alt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63416-49AA-034C-96D5-76EE25FE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78" y="4283136"/>
            <a:ext cx="11547773" cy="235448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en-US" b="1" dirty="0">
                <a:solidFill>
                  <a:schemeClr val="accent5"/>
                </a:solidFill>
              </a:rPr>
              <a:t>Research: </a:t>
            </a:r>
            <a:r>
              <a:rPr lang="en-US" altLang="en-US" dirty="0"/>
              <a:t>help your client understand and research their area, requirements, community discounts etc.,</a:t>
            </a:r>
          </a:p>
          <a:p>
            <a:pPr marL="457200" indent="-457200">
              <a:buAutoNum type="arabicPeriod"/>
            </a:pPr>
            <a:r>
              <a:rPr lang="en-US" altLang="en-US" b="1" dirty="0">
                <a:solidFill>
                  <a:schemeClr val="accent5"/>
                </a:solidFill>
              </a:rPr>
              <a:t>Connect: </a:t>
            </a:r>
            <a:r>
              <a:rPr lang="en-US" altLang="en-US" dirty="0"/>
              <a:t>clients to and insurance agent or get a referral from the NFIP Referral Call Center: 1-800-427-4661</a:t>
            </a:r>
          </a:p>
          <a:p>
            <a:pPr marL="457200" indent="-457200">
              <a:buAutoNum type="arabicPeriod"/>
            </a:pPr>
            <a:r>
              <a:rPr lang="en-US" altLang="en-US" b="1" dirty="0">
                <a:solidFill>
                  <a:schemeClr val="accent5"/>
                </a:solidFill>
              </a:rPr>
              <a:t>Maintain and follow up:</a:t>
            </a:r>
            <a:r>
              <a:rPr lang="en-US" altLang="en-US" dirty="0">
                <a:solidFill>
                  <a:schemeClr val="accent5"/>
                </a:solidFill>
              </a:rPr>
              <a:t> </a:t>
            </a:r>
            <a:r>
              <a:rPr lang="en-US" altLang="en-US" dirty="0"/>
              <a:t>help clients create a housing maintenance plan and follow up with resources like LA Department of Insurance</a:t>
            </a:r>
            <a:r>
              <a:rPr lang="en-US" dirty="0"/>
              <a:t>: 1-800-259-5300</a:t>
            </a:r>
            <a:endParaRPr lang="en-US" alt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40C68-A9BD-7647-BF2B-DDD40CE93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87" y="1519099"/>
            <a:ext cx="4253599" cy="2053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90810-C988-594A-97D7-421FA379A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039" y="1663875"/>
            <a:ext cx="5559422" cy="20093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EC981BC-92FA-DE45-8BFC-618DDB3E1FF9}"/>
              </a:ext>
            </a:extLst>
          </p:cNvPr>
          <p:cNvSpPr txBox="1">
            <a:spLocks/>
          </p:cNvSpPr>
          <p:nvPr/>
        </p:nvSpPr>
        <p:spPr bwMode="auto">
          <a:xfrm>
            <a:off x="4212202" y="3692191"/>
            <a:ext cx="3377673" cy="61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 err="1">
                <a:solidFill>
                  <a:srgbClr val="3B8636"/>
                </a:solidFill>
              </a:rPr>
              <a:t>www.floodsmart.gov</a:t>
            </a:r>
            <a:endParaRPr lang="en-US" alt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0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5B8E54-0FD4-BC4A-8E55-C7734A859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584" y="152399"/>
            <a:ext cx="11299980" cy="5766802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768AF5-D9AD-0C4E-801E-0C06708C82AF}"/>
              </a:ext>
            </a:extLst>
          </p:cNvPr>
          <p:cNvSpPr txBox="1">
            <a:spLocks/>
          </p:cNvSpPr>
          <p:nvPr/>
        </p:nvSpPr>
        <p:spPr bwMode="auto">
          <a:xfrm>
            <a:off x="502137" y="5919201"/>
            <a:ext cx="11270763" cy="84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marR="0" indent="-347472" algn="l" defTabSz="4572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charset="2"/>
              <a:buChar char="§"/>
              <a:tabLst/>
              <a:defRPr lang="en-US" alt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50000"/>
              <a:buFont typeface="Wingdings" charset="2"/>
              <a:buChar char=""/>
              <a:tabLst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Arial"/>
              <a:buChar char="•"/>
              <a:tabLst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Consider keeping paper copies of this information on file, or encouraging clients to maintain this information in their files / go kit. Internet may be inaccessible during and/or after the event.</a:t>
            </a:r>
          </a:p>
        </p:txBody>
      </p:sp>
    </p:spTree>
    <p:extLst>
      <p:ext uri="{BB962C8B-B14F-4D97-AF65-F5344CB8AC3E}">
        <p14:creationId xmlns:p14="http://schemas.microsoft.com/office/powerpoint/2010/main" val="30925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F20166-C4F2-A143-B503-7041FF3E1F35}"/>
              </a:ext>
            </a:extLst>
          </p:cNvPr>
          <p:cNvSpPr txBox="1">
            <a:spLocks/>
          </p:cNvSpPr>
          <p:nvPr/>
        </p:nvSpPr>
        <p:spPr bwMode="auto">
          <a:xfrm>
            <a:off x="644801" y="292869"/>
            <a:ext cx="10604446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Toolkits for Preparedness: </a:t>
            </a:r>
            <a:r>
              <a:rPr lang="en-US" altLang="en-US" sz="2400" dirty="0">
                <a:solidFill>
                  <a:srgbClr val="0070C0"/>
                </a:solidFill>
              </a:rPr>
              <a:t>HUD</a:t>
            </a:r>
            <a:r>
              <a:rPr lang="en-US" altLang="en-US" dirty="0">
                <a:solidFill>
                  <a:srgbClr val="3B8636"/>
                </a:solidFill>
              </a:rPr>
              <a:t>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Housing Counseling Disaster Planning, Response and Recovery Toolkit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919D2-FF73-0440-82E2-702ADC50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1" y="1496888"/>
            <a:ext cx="7400759" cy="498011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2DE4C8-9FF2-E74E-989E-942A1D531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850" y="1496888"/>
            <a:ext cx="3962400" cy="4477201"/>
          </a:xfrm>
        </p:spPr>
        <p:txBody>
          <a:bodyPr>
            <a:norm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dirty="0"/>
              <a:t>Available via HUD’s official website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dirty="0"/>
              <a:t>English only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dirty="0"/>
              <a:t>Access here:</a:t>
            </a:r>
            <a:r>
              <a:rPr lang="en-US" altLang="en-US" b="1" u="sng" dirty="0">
                <a:solidFill>
                  <a:schemeClr val="accent5"/>
                </a:solidFill>
              </a:rPr>
              <a:t> https://</a:t>
            </a:r>
            <a:r>
              <a:rPr lang="en-US" altLang="en-US" b="1" u="sng" dirty="0" err="1">
                <a:solidFill>
                  <a:schemeClr val="accent5"/>
                </a:solidFill>
              </a:rPr>
              <a:t>www.hudexchange.info</a:t>
            </a:r>
            <a:r>
              <a:rPr lang="en-US" altLang="en-US" b="1" u="sng" dirty="0">
                <a:solidFill>
                  <a:schemeClr val="accent5"/>
                </a:solidFill>
              </a:rPr>
              <a:t>/programs/housing-counseling/housing-counseling-disaster-recovery-toolkit/preparing/</a:t>
            </a:r>
          </a:p>
        </p:txBody>
      </p:sp>
    </p:spTree>
    <p:extLst>
      <p:ext uri="{BB962C8B-B14F-4D97-AF65-F5344CB8AC3E}">
        <p14:creationId xmlns:p14="http://schemas.microsoft.com/office/powerpoint/2010/main" val="201711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46567" y="1661546"/>
            <a:ext cx="11045153" cy="4458346"/>
          </a:xfrm>
        </p:spPr>
        <p:txBody>
          <a:bodyPr>
            <a:norm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b="1" dirty="0"/>
              <a:t>Who should use this toolkit?</a:t>
            </a:r>
            <a:r>
              <a:rPr lang="en-US" altLang="en-US" dirty="0"/>
              <a:t> HCAs, Intermediaries, State Housing Finance Agencies, and Multi-State Organizations that want to be prepared to play an active and effective role in local disaster recovery.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altLang="en-US" b="1" dirty="0"/>
              <a:t>What is in this toolkit?</a:t>
            </a:r>
            <a:r>
              <a:rPr lang="en-US" altLang="en-US" dirty="0"/>
              <a:t> This guide provides concrete guidance on how to prepare your agency and clients for a disaster. This includes: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Implementing disaster counseling programs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Implementing group education focused on housing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Post-disaster procedures related to housing issues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70C0"/>
                </a:solidFill>
              </a:rPr>
              <a:t>Planning for disasters and maintaining/seeking housing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 indent="-34290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 indent="-34290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F20166-C4F2-A143-B503-7041FF3E1F35}"/>
              </a:ext>
            </a:extLst>
          </p:cNvPr>
          <p:cNvSpPr txBox="1">
            <a:spLocks/>
          </p:cNvSpPr>
          <p:nvPr/>
        </p:nvSpPr>
        <p:spPr bwMode="auto">
          <a:xfrm>
            <a:off x="644801" y="292869"/>
            <a:ext cx="10604446" cy="88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800" kern="1200" dirty="0">
                <a:solidFill>
                  <a:srgbClr val="10182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  <a:ea typeface="MS PGothic" panose="020B0600070205080204" pitchFamily="34" charset="-128"/>
                <a:cs typeface="MS PGothic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n-US" dirty="0">
                <a:solidFill>
                  <a:srgbClr val="3B8636"/>
                </a:solidFill>
              </a:rPr>
              <a:t>Toolkits for Preparedness: </a:t>
            </a:r>
            <a:r>
              <a:rPr lang="en-US" altLang="en-US" sz="2400" dirty="0">
                <a:solidFill>
                  <a:srgbClr val="0070C0"/>
                </a:solidFill>
              </a:rPr>
              <a:t>HUD</a:t>
            </a:r>
            <a:r>
              <a:rPr lang="en-US" altLang="en-US" dirty="0">
                <a:solidFill>
                  <a:srgbClr val="3B8636"/>
                </a:solidFill>
              </a:rPr>
              <a:t>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Housing Counseling Disaster Planning, Response and Recovery Toolkit </a:t>
            </a:r>
          </a:p>
        </p:txBody>
      </p:sp>
    </p:spTree>
    <p:extLst>
      <p:ext uri="{BB962C8B-B14F-4D97-AF65-F5344CB8AC3E}">
        <p14:creationId xmlns:p14="http://schemas.microsoft.com/office/powerpoint/2010/main" val="8529728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FPB 2014 1">
      <a:dk1>
        <a:srgbClr val="101820"/>
      </a:dk1>
      <a:lt1>
        <a:srgbClr val="FFFFFF"/>
      </a:lt1>
      <a:dk2>
        <a:srgbClr val="2CB34A"/>
      </a:dk2>
      <a:lt2>
        <a:srgbClr val="ADDC91"/>
      </a:lt2>
      <a:accent1>
        <a:srgbClr val="DBEDD4"/>
      </a:accent1>
      <a:accent2>
        <a:srgbClr val="75787B"/>
      </a:accent2>
      <a:accent3>
        <a:srgbClr val="BABBBD"/>
      </a:accent3>
      <a:accent4>
        <a:srgbClr val="005E5D"/>
      </a:accent4>
      <a:accent5>
        <a:srgbClr val="0072CE"/>
      </a:accent5>
      <a:accent6>
        <a:srgbClr val="796E65"/>
      </a:accent6>
      <a:hlink>
        <a:srgbClr val="0072CE"/>
      </a:hlink>
      <a:folHlink>
        <a:srgbClr val="0072CE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30D9DC87EE4A94F784331488ED3E" ma:contentTypeVersion="6" ma:contentTypeDescription="Create a new document." ma:contentTypeScope="" ma:versionID="17a54d491e3932c60ec76dda343f0856">
  <xsd:schema xmlns:xsd="http://www.w3.org/2001/XMLSchema" xmlns:xs="http://www.w3.org/2001/XMLSchema" xmlns:p="http://schemas.microsoft.com/office/2006/metadata/properties" xmlns:ns2="fddcb908-90d8-42d9-a63d-dfff691e26a7" targetNamespace="http://schemas.microsoft.com/office/2006/metadata/properties" ma:root="true" ma:fieldsID="c50380ed5baef54b7726f1eea449c0fb" ns2:_="">
    <xsd:import namespace="fddcb908-90d8-42d9-a63d-dfff691e26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cb908-90d8-42d9-a63d-dfff691e2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85E3BB-7D80-4A98-8329-AF6C2DFD54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7B6242-2F80-409A-A550-D80490156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cb908-90d8-42d9-a63d-dfff691e26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FB8D61-A455-4393-8F57-49AD6A5971E6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ddcb908-90d8-42d9-a63d-dfff691e26a7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28219</TotalTime>
  <Words>740</Words>
  <Application>Microsoft Macintosh PowerPoint</Application>
  <PresentationFormat>Widescreen</PresentationFormat>
  <Paragraphs>88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Avenir Roman</vt:lpstr>
      <vt:lpstr>Calibri</vt:lpstr>
      <vt:lpstr>Georgia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Money, Your Goals</dc:title>
  <dc:creator>Sugarman, Olivia K.</dc:creator>
  <cp:lastModifiedBy>Everette, Ashley</cp:lastModifiedBy>
  <cp:revision>186</cp:revision>
  <cp:lastPrinted>2019-06-26T16:11:59Z</cp:lastPrinted>
  <dcterms:created xsi:type="dcterms:W3CDTF">2018-08-03T21:11:23Z</dcterms:created>
  <dcterms:modified xsi:type="dcterms:W3CDTF">2019-06-26T17:37:48Z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0x0101001C4430D9DC87EE4A94F784331488ED3E</vt:lpwstr>
  </property>
</Properties>
</file>