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sldIdLst>
    <p:sldId id="926" r:id="rId5"/>
    <p:sldId id="902" r:id="rId6"/>
    <p:sldId id="901" r:id="rId7"/>
    <p:sldId id="904" r:id="rId8"/>
    <p:sldId id="908" r:id="rId9"/>
    <p:sldId id="906" r:id="rId10"/>
    <p:sldId id="903" r:id="rId11"/>
    <p:sldId id="911" r:id="rId12"/>
    <p:sldId id="910" r:id="rId13"/>
    <p:sldId id="918" r:id="rId14"/>
    <p:sldId id="894" r:id="rId15"/>
    <p:sldId id="912" r:id="rId16"/>
    <p:sldId id="929" r:id="rId17"/>
    <p:sldId id="914" r:id="rId18"/>
    <p:sldId id="928" r:id="rId19"/>
    <p:sldId id="917" r:id="rId20"/>
    <p:sldId id="925" r:id="rId21"/>
    <p:sldId id="919" r:id="rId22"/>
    <p:sldId id="921" r:id="rId23"/>
    <p:sldId id="922" r:id="rId24"/>
    <p:sldId id="923" r:id="rId25"/>
    <p:sldId id="924" r:id="rId26"/>
    <p:sldId id="913" r:id="rId27"/>
    <p:sldId id="927" r:id="rId28"/>
    <p:sldId id="909" r:id="rId29"/>
    <p:sldId id="9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9B"/>
    <a:srgbClr val="658BB2"/>
    <a:srgbClr val="E0E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/>
    <p:restoredTop sz="57007"/>
  </p:normalViewPr>
  <p:slideViewPr>
    <p:cSldViewPr snapToGrid="0" snapToObjects="1">
      <p:cViewPr varScale="1">
        <p:scale>
          <a:sx n="70" d="100"/>
          <a:sy n="70" d="100"/>
        </p:scale>
        <p:origin x="2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F6AC7-FC7F-0346-900E-7DBD86E5A9F7}" type="doc">
      <dgm:prSet loTypeId="urn:microsoft.com/office/officeart/2005/8/layout/vList2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1A93DA2-58F4-914F-97BD-887EB56F8836}">
      <dgm:prSet phldrT="[Text]"/>
      <dgm:spPr/>
      <dgm:t>
        <a:bodyPr/>
        <a:lstStyle/>
        <a:p>
          <a:pPr algn="ctr"/>
          <a:r>
            <a:rPr lang="en-US" b="1" dirty="0"/>
            <a:t>Trainings</a:t>
          </a:r>
        </a:p>
      </dgm:t>
    </dgm:pt>
    <dgm:pt modelId="{64CCE09A-0DFE-1444-8441-2B3E544C4803}" type="parTrans" cxnId="{B8FDEA19-E8AD-304B-93D9-89098628AD28}">
      <dgm:prSet/>
      <dgm:spPr/>
      <dgm:t>
        <a:bodyPr/>
        <a:lstStyle/>
        <a:p>
          <a:endParaRPr lang="en-US"/>
        </a:p>
      </dgm:t>
    </dgm:pt>
    <dgm:pt modelId="{3657B1BD-7F79-4E43-ACC4-6983603B7F64}" type="sibTrans" cxnId="{B8FDEA19-E8AD-304B-93D9-89098628AD28}">
      <dgm:prSet/>
      <dgm:spPr/>
      <dgm:t>
        <a:bodyPr/>
        <a:lstStyle/>
        <a:p>
          <a:endParaRPr lang="en-US"/>
        </a:p>
      </dgm:t>
    </dgm:pt>
    <dgm:pt modelId="{41A3837F-73B7-884E-8258-D2CE9C79C844}">
      <dgm:prSet phldrT="[Text]"/>
      <dgm:spPr/>
      <dgm:t>
        <a:bodyPr/>
        <a:lstStyle/>
        <a:p>
          <a:pPr algn="ctr"/>
          <a:r>
            <a:rPr lang="en-US" b="1" dirty="0"/>
            <a:t>Manuals &amp; Toolkits</a:t>
          </a:r>
        </a:p>
      </dgm:t>
    </dgm:pt>
    <dgm:pt modelId="{72568464-20B5-354F-A680-5ADA5A892CB6}" type="parTrans" cxnId="{2BCC7EA9-FD1F-6E45-9889-31DFE9744D1B}">
      <dgm:prSet/>
      <dgm:spPr/>
      <dgm:t>
        <a:bodyPr/>
        <a:lstStyle/>
        <a:p>
          <a:endParaRPr lang="en-US"/>
        </a:p>
      </dgm:t>
    </dgm:pt>
    <dgm:pt modelId="{A5562E39-697B-9B42-9E70-4CDC6D789097}" type="sibTrans" cxnId="{2BCC7EA9-FD1F-6E45-9889-31DFE9744D1B}">
      <dgm:prSet/>
      <dgm:spPr/>
      <dgm:t>
        <a:bodyPr/>
        <a:lstStyle/>
        <a:p>
          <a:endParaRPr lang="en-US"/>
        </a:p>
      </dgm:t>
    </dgm:pt>
    <dgm:pt modelId="{4153E9F1-5857-C347-AA53-EBEF5EAAE614}">
      <dgm:prSet phldrT="[Text]"/>
      <dgm:spPr/>
      <dgm:t>
        <a:bodyPr/>
        <a:lstStyle/>
        <a:p>
          <a:pPr algn="ctr"/>
          <a:r>
            <a:rPr lang="en-US" b="1" dirty="0"/>
            <a:t>Newsletter</a:t>
          </a:r>
        </a:p>
      </dgm:t>
    </dgm:pt>
    <dgm:pt modelId="{A0E344B5-7BBB-B041-A111-D89DD022837C}" type="parTrans" cxnId="{DC64E035-6748-4745-826F-6FDE1F57A61C}">
      <dgm:prSet/>
      <dgm:spPr/>
      <dgm:t>
        <a:bodyPr/>
        <a:lstStyle/>
        <a:p>
          <a:endParaRPr lang="en-US"/>
        </a:p>
      </dgm:t>
    </dgm:pt>
    <dgm:pt modelId="{201D94C0-44AC-624E-BBAC-63C959676F1F}" type="sibTrans" cxnId="{DC64E035-6748-4745-826F-6FDE1F57A61C}">
      <dgm:prSet/>
      <dgm:spPr/>
      <dgm:t>
        <a:bodyPr/>
        <a:lstStyle/>
        <a:p>
          <a:endParaRPr lang="en-US"/>
        </a:p>
      </dgm:t>
    </dgm:pt>
    <dgm:pt modelId="{3AD666F0-6EA7-D84F-B478-8F89A5CF3453}">
      <dgm:prSet/>
      <dgm:spPr/>
      <dgm:t>
        <a:bodyPr/>
        <a:lstStyle/>
        <a:p>
          <a:pPr algn="ctr"/>
          <a:r>
            <a:rPr lang="en-US" b="1" dirty="0"/>
            <a:t>Publications &amp; Recording</a:t>
          </a:r>
        </a:p>
      </dgm:t>
    </dgm:pt>
    <dgm:pt modelId="{DFCDE6B3-0E85-FE4C-A998-C9A6C7EAF2A6}" type="parTrans" cxnId="{8C1E78DE-8DF9-2944-80DA-2B005715D7E5}">
      <dgm:prSet/>
      <dgm:spPr/>
      <dgm:t>
        <a:bodyPr/>
        <a:lstStyle/>
        <a:p>
          <a:endParaRPr lang="en-US"/>
        </a:p>
      </dgm:t>
    </dgm:pt>
    <dgm:pt modelId="{FEB8E9B1-B666-C648-ABE0-337574C348CA}" type="sibTrans" cxnId="{8C1E78DE-8DF9-2944-80DA-2B005715D7E5}">
      <dgm:prSet/>
      <dgm:spPr/>
      <dgm:t>
        <a:bodyPr/>
        <a:lstStyle/>
        <a:p>
          <a:endParaRPr lang="en-US"/>
        </a:p>
      </dgm:t>
    </dgm:pt>
    <dgm:pt modelId="{89F422DD-1E95-9F49-80AD-972E473EDE8A}" type="pres">
      <dgm:prSet presAssocID="{D2EF6AC7-FC7F-0346-900E-7DBD86E5A9F7}" presName="linear" presStyleCnt="0">
        <dgm:presLayoutVars>
          <dgm:animLvl val="lvl"/>
          <dgm:resizeHandles val="exact"/>
        </dgm:presLayoutVars>
      </dgm:prSet>
      <dgm:spPr/>
    </dgm:pt>
    <dgm:pt modelId="{45542020-EB89-404C-9D10-B56961A32EDB}" type="pres">
      <dgm:prSet presAssocID="{41A93DA2-58F4-914F-97BD-887EB56F883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269EA5E-FD17-2246-9B3E-548AA60B0D8D}" type="pres">
      <dgm:prSet presAssocID="{3657B1BD-7F79-4E43-ACC4-6983603B7F64}" presName="spacer" presStyleCnt="0"/>
      <dgm:spPr/>
    </dgm:pt>
    <dgm:pt modelId="{E01ACE31-BA3A-D944-B6E1-635BA1871988}" type="pres">
      <dgm:prSet presAssocID="{41A3837F-73B7-884E-8258-D2CE9C79C8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2A4FBC-940D-8742-8C96-1D44D80ADDBE}" type="pres">
      <dgm:prSet presAssocID="{A5562E39-697B-9B42-9E70-4CDC6D789097}" presName="spacer" presStyleCnt="0"/>
      <dgm:spPr/>
    </dgm:pt>
    <dgm:pt modelId="{E6E85F81-E367-964E-A492-6B579CB181F1}" type="pres">
      <dgm:prSet presAssocID="{4153E9F1-5857-C347-AA53-EBEF5EAAE61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691C4AA-D7FA-4A45-B38C-FB01F99686E2}" type="pres">
      <dgm:prSet presAssocID="{201D94C0-44AC-624E-BBAC-63C959676F1F}" presName="spacer" presStyleCnt="0"/>
      <dgm:spPr/>
    </dgm:pt>
    <dgm:pt modelId="{2D7100C5-F288-484C-BCFF-4D0AAD618A03}" type="pres">
      <dgm:prSet presAssocID="{3AD666F0-6EA7-D84F-B478-8F89A5CF345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5780D08-B7CD-C946-93FD-E849A597CF98}" type="presOf" srcId="{D2EF6AC7-FC7F-0346-900E-7DBD86E5A9F7}" destId="{89F422DD-1E95-9F49-80AD-972E473EDE8A}" srcOrd="0" destOrd="0" presId="urn:microsoft.com/office/officeart/2005/8/layout/vList2"/>
    <dgm:cxn modelId="{B8FDEA19-E8AD-304B-93D9-89098628AD28}" srcId="{D2EF6AC7-FC7F-0346-900E-7DBD86E5A9F7}" destId="{41A93DA2-58F4-914F-97BD-887EB56F8836}" srcOrd="0" destOrd="0" parTransId="{64CCE09A-0DFE-1444-8441-2B3E544C4803}" sibTransId="{3657B1BD-7F79-4E43-ACC4-6983603B7F64}"/>
    <dgm:cxn modelId="{D92BBC20-3263-8647-88E7-754A6903A6A2}" type="presOf" srcId="{3AD666F0-6EA7-D84F-B478-8F89A5CF3453}" destId="{2D7100C5-F288-484C-BCFF-4D0AAD618A03}" srcOrd="0" destOrd="0" presId="urn:microsoft.com/office/officeart/2005/8/layout/vList2"/>
    <dgm:cxn modelId="{DC64E035-6748-4745-826F-6FDE1F57A61C}" srcId="{D2EF6AC7-FC7F-0346-900E-7DBD86E5A9F7}" destId="{4153E9F1-5857-C347-AA53-EBEF5EAAE614}" srcOrd="2" destOrd="0" parTransId="{A0E344B5-7BBB-B041-A111-D89DD022837C}" sibTransId="{201D94C0-44AC-624E-BBAC-63C959676F1F}"/>
    <dgm:cxn modelId="{B4219167-BDAC-CF47-BF99-2E3C22D0A7FC}" type="presOf" srcId="{4153E9F1-5857-C347-AA53-EBEF5EAAE614}" destId="{E6E85F81-E367-964E-A492-6B579CB181F1}" srcOrd="0" destOrd="0" presId="urn:microsoft.com/office/officeart/2005/8/layout/vList2"/>
    <dgm:cxn modelId="{E8483283-B6F3-884C-8671-BD5F9E6F2692}" type="presOf" srcId="{41A3837F-73B7-884E-8258-D2CE9C79C844}" destId="{E01ACE31-BA3A-D944-B6E1-635BA1871988}" srcOrd="0" destOrd="0" presId="urn:microsoft.com/office/officeart/2005/8/layout/vList2"/>
    <dgm:cxn modelId="{F4EDF68F-ADDF-9C4F-8C65-8AD7C4B9F639}" type="presOf" srcId="{41A93DA2-58F4-914F-97BD-887EB56F8836}" destId="{45542020-EB89-404C-9D10-B56961A32EDB}" srcOrd="0" destOrd="0" presId="urn:microsoft.com/office/officeart/2005/8/layout/vList2"/>
    <dgm:cxn modelId="{2BCC7EA9-FD1F-6E45-9889-31DFE9744D1B}" srcId="{D2EF6AC7-FC7F-0346-900E-7DBD86E5A9F7}" destId="{41A3837F-73B7-884E-8258-D2CE9C79C844}" srcOrd="1" destOrd="0" parTransId="{72568464-20B5-354F-A680-5ADA5A892CB6}" sibTransId="{A5562E39-697B-9B42-9E70-4CDC6D789097}"/>
    <dgm:cxn modelId="{8C1E78DE-8DF9-2944-80DA-2B005715D7E5}" srcId="{D2EF6AC7-FC7F-0346-900E-7DBD86E5A9F7}" destId="{3AD666F0-6EA7-D84F-B478-8F89A5CF3453}" srcOrd="3" destOrd="0" parTransId="{DFCDE6B3-0E85-FE4C-A998-C9A6C7EAF2A6}" sibTransId="{FEB8E9B1-B666-C648-ABE0-337574C348CA}"/>
    <dgm:cxn modelId="{180F1D59-B7C3-FA43-B51B-55679A5A5F8C}" type="presParOf" srcId="{89F422DD-1E95-9F49-80AD-972E473EDE8A}" destId="{45542020-EB89-404C-9D10-B56961A32EDB}" srcOrd="0" destOrd="0" presId="urn:microsoft.com/office/officeart/2005/8/layout/vList2"/>
    <dgm:cxn modelId="{6B182043-65F5-4743-A216-9DAEA9C92AF9}" type="presParOf" srcId="{89F422DD-1E95-9F49-80AD-972E473EDE8A}" destId="{4269EA5E-FD17-2246-9B3E-548AA60B0D8D}" srcOrd="1" destOrd="0" presId="urn:microsoft.com/office/officeart/2005/8/layout/vList2"/>
    <dgm:cxn modelId="{8F0FCEE3-5D8C-8F4E-9BE3-3FC3CE6FD891}" type="presParOf" srcId="{89F422DD-1E95-9F49-80AD-972E473EDE8A}" destId="{E01ACE31-BA3A-D944-B6E1-635BA1871988}" srcOrd="2" destOrd="0" presId="urn:microsoft.com/office/officeart/2005/8/layout/vList2"/>
    <dgm:cxn modelId="{19C8BB49-012F-7F44-8207-AF64DFBFE897}" type="presParOf" srcId="{89F422DD-1E95-9F49-80AD-972E473EDE8A}" destId="{552A4FBC-940D-8742-8C96-1D44D80ADDBE}" srcOrd="3" destOrd="0" presId="urn:microsoft.com/office/officeart/2005/8/layout/vList2"/>
    <dgm:cxn modelId="{141F2A7E-08EC-7945-B4C8-43D056056082}" type="presParOf" srcId="{89F422DD-1E95-9F49-80AD-972E473EDE8A}" destId="{E6E85F81-E367-964E-A492-6B579CB181F1}" srcOrd="4" destOrd="0" presId="urn:microsoft.com/office/officeart/2005/8/layout/vList2"/>
    <dgm:cxn modelId="{54B5DE01-CE3C-5E43-BC5F-33ED3B4362B2}" type="presParOf" srcId="{89F422DD-1E95-9F49-80AD-972E473EDE8A}" destId="{5691C4AA-D7FA-4A45-B38C-FB01F99686E2}" srcOrd="5" destOrd="0" presId="urn:microsoft.com/office/officeart/2005/8/layout/vList2"/>
    <dgm:cxn modelId="{C4DB17F5-0FD4-7D4E-B70A-56AA7ABFE338}" type="presParOf" srcId="{89F422DD-1E95-9F49-80AD-972E473EDE8A}" destId="{2D7100C5-F288-484C-BCFF-4D0AAD618A0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42020-EB89-404C-9D10-B56961A32EDB}">
      <dsp:nvSpPr>
        <dsp:cNvPr id="0" name=""/>
        <dsp:cNvSpPr/>
      </dsp:nvSpPr>
      <dsp:spPr>
        <a:xfrm>
          <a:off x="0" y="35476"/>
          <a:ext cx="7142997" cy="842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Trainings</a:t>
          </a:r>
        </a:p>
      </dsp:txBody>
      <dsp:txXfrm>
        <a:off x="41123" y="76599"/>
        <a:ext cx="7060751" cy="760154"/>
      </dsp:txXfrm>
    </dsp:sp>
    <dsp:sp modelId="{E01ACE31-BA3A-D944-B6E1-635BA1871988}">
      <dsp:nvSpPr>
        <dsp:cNvPr id="0" name=""/>
        <dsp:cNvSpPr/>
      </dsp:nvSpPr>
      <dsp:spPr>
        <a:xfrm>
          <a:off x="0" y="981557"/>
          <a:ext cx="7142997" cy="842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Manuals &amp; Toolkits</a:t>
          </a:r>
        </a:p>
      </dsp:txBody>
      <dsp:txXfrm>
        <a:off x="41123" y="1022680"/>
        <a:ext cx="7060751" cy="760154"/>
      </dsp:txXfrm>
    </dsp:sp>
    <dsp:sp modelId="{E6E85F81-E367-964E-A492-6B579CB181F1}">
      <dsp:nvSpPr>
        <dsp:cNvPr id="0" name=""/>
        <dsp:cNvSpPr/>
      </dsp:nvSpPr>
      <dsp:spPr>
        <a:xfrm>
          <a:off x="0" y="1927637"/>
          <a:ext cx="7142997" cy="842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Newsletter</a:t>
          </a:r>
        </a:p>
      </dsp:txBody>
      <dsp:txXfrm>
        <a:off x="41123" y="1968760"/>
        <a:ext cx="7060751" cy="760154"/>
      </dsp:txXfrm>
    </dsp:sp>
    <dsp:sp modelId="{2D7100C5-F288-484C-BCFF-4D0AAD618A03}">
      <dsp:nvSpPr>
        <dsp:cNvPr id="0" name=""/>
        <dsp:cNvSpPr/>
      </dsp:nvSpPr>
      <dsp:spPr>
        <a:xfrm>
          <a:off x="0" y="2873717"/>
          <a:ext cx="7142997" cy="842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Publications &amp; Recording</a:t>
          </a:r>
        </a:p>
      </dsp:txBody>
      <dsp:txXfrm>
        <a:off x="41123" y="2914840"/>
        <a:ext cx="7060751" cy="76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1E822-6158-444E-8BC2-DA9B1CC87DA4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02BD7-1181-DE49-91B3-CBF827972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6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92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774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0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93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24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61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16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5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841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080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8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365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07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73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62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414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720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96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9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u="sng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478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altLang="en-US" b="0" i="0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985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0" indent="0">
              <a:buFont typeface="Arial" panose="020B0604020202020204" pitchFamily="34" charset="0"/>
              <a:buNone/>
              <a:defRPr/>
            </a:pPr>
            <a:endParaRPr lang="en-US" altLang="x-none" b="1" i="0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7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074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b="1" i="1" dirty="0">
              <a:solidFill>
                <a:srgbClr val="000000"/>
              </a:solidFill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ACF69-F199-4FC0-8509-E1F53F2499D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82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x-none" b="1" i="1" dirty="0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1F30A-4563-43F3-ABA4-BE4F7A8BE5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74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4817" y="0"/>
            <a:ext cx="12192000" cy="185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8" y="2164954"/>
            <a:ext cx="10715627" cy="743347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b="0" kern="1200" dirty="0">
                <a:solidFill>
                  <a:srgbClr val="1018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520700"/>
          </a:xfrm>
        </p:spPr>
        <p:txBody>
          <a:bodyPr>
            <a:normAutofit/>
          </a:bodyPr>
          <a:lstStyle>
            <a:lvl1pPr marL="0" indent="0">
              <a:buNone/>
              <a:defRPr lang="en-US" sz="1600" kern="1200" dirty="0" smtClean="0">
                <a:solidFill>
                  <a:srgbClr val="43484E"/>
                </a:solidFill>
                <a:latin typeface="+mj-lt"/>
                <a:ea typeface="+mn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tx2"/>
              </a:buClr>
              <a:buFont typeface="Wingdings" charset="2"/>
              <a:buNone/>
            </a:pPr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/>
          <a:stretch/>
        </p:blipFill>
        <p:spPr>
          <a:xfrm>
            <a:off x="240407" y="4540470"/>
            <a:ext cx="3688080" cy="21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4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97269" y="1376364"/>
            <a:ext cx="3390960" cy="1685925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19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1380744"/>
            <a:ext cx="3389376" cy="1682496"/>
          </a:xfrm>
        </p:spPr>
        <p:txBody>
          <a:bodyPr anchor="t"/>
          <a:lstStyle>
            <a:lvl1pPr>
              <a:lnSpc>
                <a:spcPts val="2600"/>
              </a:lnSpc>
              <a:spcBef>
                <a:spcPts val="1000"/>
              </a:spcBef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FB03-6426-44DC-A3A5-3C17110B64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50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05088" y="6172201"/>
            <a:ext cx="2743200" cy="365125"/>
          </a:xfrm>
        </p:spPr>
        <p:txBody>
          <a:bodyPr/>
          <a:lstStyle/>
          <a:p>
            <a:fld id="{FFFFFB03-6426-44DC-A3A5-3C17110B64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38188" y="457201"/>
            <a:ext cx="10715627" cy="74334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534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38188" y="457201"/>
            <a:ext cx="10715627" cy="74334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38188" y="1524000"/>
            <a:ext cx="10716768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7472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charset="2"/>
              <a:buChar char="§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Arial"/>
              <a:buChar char="•"/>
              <a:tabLst/>
              <a:defRPr/>
            </a:lvl3pPr>
          </a:lstStyle>
          <a:p>
            <a:pPr marL="342900" marR="0" lvl="0" indent="-347472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CB34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B34A"/>
              </a:buClr>
              <a:buSzPct val="50000"/>
              <a:buFont typeface="Wingdings" charset="2"/>
              <a:buChar char="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8708568" y="6168574"/>
            <a:ext cx="2743200" cy="365125"/>
          </a:xfrm>
        </p:spPr>
        <p:txBody>
          <a:bodyPr/>
          <a:lstStyle/>
          <a:p>
            <a:fld id="{FFFFFB03-6426-44DC-A3A5-3C17110B64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5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-60960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4291" tIns="32146" rIns="64291" bIns="32146"/>
          <a:lstStyle>
            <a:lvl1pPr defTabSz="64135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641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641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641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641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endParaRPr lang="en-US" altLang="en-US" sz="2400" dirty="0">
              <a:solidFill>
                <a:srgbClr val="000000"/>
              </a:solidFill>
              <a:latin typeface="Arial" pitchFamily="34" charset="0"/>
              <a:ea typeface="ヒラギノ角ゴ ProN W3"/>
              <a:cs typeface="ヒラギノ角ゴ ProN W3"/>
              <a:sym typeface="Arial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>
            <a:normAutofit/>
          </a:bodyPr>
          <a:lstStyle>
            <a:lvl1pPr algn="l" defTabSz="457200" rtl="0" eaLnBrk="1" latinLnBrk="0" hangingPunct="1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buNone/>
              <a:defRPr lang="en-US" sz="46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1204150" y="3202725"/>
            <a:ext cx="9746073" cy="634842"/>
          </a:xfrm>
          <a:prstGeom prst="rect">
            <a:avLst/>
          </a:prstGeom>
        </p:spPr>
        <p:txBody>
          <a:bodyPr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3000" cap="none" baseline="0">
                <a:solidFill>
                  <a:srgbClr val="050606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70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1520" y="1545336"/>
            <a:ext cx="5266944" cy="4325112"/>
          </a:xfrm>
          <a:prstGeom prst="rect">
            <a:avLst/>
          </a:prstGeom>
        </p:spPr>
        <p:txBody>
          <a:bodyPr/>
          <a:lstStyle>
            <a:lvl1pPr marL="342900" marR="0" indent="-347472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charset="2"/>
              <a:buChar char="§"/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tabLst/>
              <a:defRPr sz="18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Arial"/>
              <a:buChar char="•"/>
              <a:tabLst/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7472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CB34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B34A"/>
              </a:buClr>
              <a:buSzPct val="50000"/>
              <a:buFont typeface="Wingdings" charset="2"/>
              <a:buChar char="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38188" y="457201"/>
            <a:ext cx="10715627" cy="74334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7" y="1549400"/>
            <a:ext cx="5268383" cy="4326746"/>
          </a:xfrm>
          <a:prstGeom prst="rect">
            <a:avLst/>
          </a:prstGeom>
        </p:spPr>
        <p:txBody>
          <a:bodyPr/>
          <a:lstStyle>
            <a:lvl1pPr marL="342900" marR="0" indent="-347472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charset="2"/>
              <a:buChar char="§"/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tabLst/>
              <a:defRPr sz="18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Arial"/>
              <a:buChar char="•"/>
              <a:tabLst/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7472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CB34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B34A"/>
              </a:buClr>
              <a:buSzPct val="50000"/>
              <a:buFont typeface="Wingdings" charset="2"/>
              <a:buChar char="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05088" y="6172201"/>
            <a:ext cx="2743200" cy="365125"/>
          </a:xfrm>
        </p:spPr>
        <p:txBody>
          <a:bodyPr/>
          <a:lstStyle/>
          <a:p>
            <a:fld id="{FFFFFB03-6426-44DC-A3A5-3C17110B64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9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38188" y="452438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3" y="2098849"/>
            <a:ext cx="5129793" cy="3717751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49"/>
            <a:ext cx="5131808" cy="3717751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8705088" y="6172201"/>
            <a:ext cx="2743200" cy="365125"/>
          </a:xfrm>
        </p:spPr>
        <p:txBody>
          <a:bodyPr/>
          <a:lstStyle/>
          <a:p>
            <a:fld id="{FFFFFB03-6426-44DC-A3A5-3C17110B64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2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38188" y="452438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05088" y="6172201"/>
            <a:ext cx="2743200" cy="365125"/>
          </a:xfrm>
          <a:prstGeom prst="rect">
            <a:avLst/>
          </a:prstGeom>
        </p:spPr>
        <p:txBody>
          <a:bodyPr/>
          <a:lstStyle/>
          <a:p>
            <a:fld id="{0155CA9A-7DC0-4F33-9AFB-59B2852CB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5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705088" y="6172201"/>
            <a:ext cx="2743200" cy="365125"/>
          </a:xfrm>
        </p:spPr>
        <p:txBody>
          <a:bodyPr/>
          <a:lstStyle/>
          <a:p>
            <a:fld id="{FFFFFB03-6426-44DC-A3A5-3C17110B64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165600" y="61737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2" y="1549400"/>
            <a:ext cx="10715625" cy="4326746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38188" y="452438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05088" y="6172201"/>
            <a:ext cx="2743200" cy="365125"/>
          </a:xfrm>
        </p:spPr>
        <p:txBody>
          <a:bodyPr/>
          <a:lstStyle/>
          <a:p>
            <a:fld id="{FFFFFB03-6426-44DC-A3A5-3C17110B64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1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38718" y="457200"/>
            <a:ext cx="1071456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8718" y="1527048"/>
            <a:ext cx="10714567" cy="410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7472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 altLang="en-US" dirty="0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SzPct val="50000"/>
              <a:buFont typeface="Wingdings" charset="2"/>
              <a:buChar char=""/>
            </a:pPr>
            <a:r>
              <a:rPr lang="en-US" altLang="en-US" dirty="0"/>
              <a:t>Second level</a:t>
            </a:r>
          </a:p>
          <a:p>
            <a:pPr marL="1143000" lvl="2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</a:pPr>
            <a:r>
              <a:rPr lang="en-US" altLang="en-US" dirty="0"/>
              <a:t>Third level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3" y="1298448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5088" y="61722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FFFB03-6426-44DC-A3A5-3C17110B64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MS PGothic" panose="020B0600070205080204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MS PGothic" panose="020B0600070205080204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MS PGothic" panose="020B0600070205080204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  <a:ea typeface="MS PGothic" panose="020B0600070205080204" pitchFamily="34" charset="-128"/>
          <a:cs typeface="MS PGothic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9pPr>
    </p:titleStyle>
    <p:bodyStyle>
      <a:lvl1pPr marL="0" indent="0" algn="l" defTabSz="457200" rtl="0" eaLnBrk="0" fontAlgn="base" hangingPunct="0">
        <a:lnSpc>
          <a:spcPts val="2600"/>
        </a:lnSpc>
        <a:spcBef>
          <a:spcPts val="1000"/>
        </a:spcBef>
        <a:spcAft>
          <a:spcPct val="0"/>
        </a:spcAft>
        <a:buClr>
          <a:schemeClr val="accent3">
            <a:lumMod val="75000"/>
          </a:schemeClr>
        </a:buClr>
        <a:buFont typeface="Wingdings" panose="05000000000000000000" pitchFamily="2" charset="2"/>
        <a:buNone/>
        <a:defRPr lang="en-US" altLang="en-US" sz="2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ts val="2400"/>
        </a:lnSpc>
        <a:spcBef>
          <a:spcPts val="1000"/>
        </a:spcBef>
        <a:spcAft>
          <a:spcPct val="0"/>
        </a:spcAft>
        <a:buClr>
          <a:schemeClr val="accent3">
            <a:lumMod val="75000"/>
          </a:schemeClr>
        </a:buClr>
        <a:buSzPct val="50000"/>
        <a:buFont typeface="Wingdings" panose="05000000000000000000" pitchFamily="2" charset="2"/>
        <a:buChar char=""/>
        <a:defRPr lang="en-US" alt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3">
            <a:lumMod val="75000"/>
          </a:schemeClr>
        </a:buClr>
        <a:buFont typeface="Arial" panose="020B0604020202020204" pitchFamily="34" charset="0"/>
        <a:buChar char="•"/>
        <a:defRPr lang="en-US" alt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mergency.cdc.gov/cerc/resources/pdf/cercmaterialsrequestform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mergency.cdc.gov/cerc/resources/index.asp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fpub.epa.gov/si/si_public_record_report.cfm?dirEntryId=33791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lsuagcenter.com/floodmap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nolacitycouncil.com/maps/maps.asp" TargetMode="External"/><Relationship Id="rId4" Type="http://schemas.openxmlformats.org/officeDocument/2006/relationships/hyperlink" Target="http://ready.nola.gov/plan/hurrican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A40D76-6E0B-4E40-800F-481A0B883C85}"/>
              </a:ext>
            </a:extLst>
          </p:cNvPr>
          <p:cNvSpPr txBox="1">
            <a:spLocks/>
          </p:cNvSpPr>
          <p:nvPr/>
        </p:nvSpPr>
        <p:spPr bwMode="auto">
          <a:xfrm>
            <a:off x="1398443" y="2053170"/>
            <a:ext cx="9746075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br>
              <a:rPr lang="en-US" sz="4000"/>
            </a:br>
            <a:r>
              <a:rPr lang="en-US" sz="4000"/>
              <a:t>Disaster Resilience &amp; Coalition Building</a:t>
            </a:r>
            <a:endParaRPr lang="en-US" sz="4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95B1EF-F31F-8D40-8A11-DA5E0BB1A598}"/>
              </a:ext>
            </a:extLst>
          </p:cNvPr>
          <p:cNvSpPr txBox="1">
            <a:spLocks/>
          </p:cNvSpPr>
          <p:nvPr/>
        </p:nvSpPr>
        <p:spPr>
          <a:xfrm>
            <a:off x="1113691" y="3111368"/>
            <a:ext cx="10315577" cy="634842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lnSpc>
                <a:spcPts val="2600"/>
              </a:lnSpc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None/>
              <a:defRPr lang="en-US" alt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ts val="2400"/>
              </a:lnSpc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50000"/>
              <a:buFont typeface="Wingdings" panose="05000000000000000000" pitchFamily="2" charset="2"/>
              <a:buChar char=""/>
              <a:defRPr lang="en-US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en-US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Session 1: Introduction to Disaster Resilience  &amp; Risk Communication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7F7ED-A284-4E4D-B7A1-647F58E40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140"/>
          <a:stretch/>
        </p:blipFill>
        <p:spPr>
          <a:xfrm>
            <a:off x="3666499" y="1191716"/>
            <a:ext cx="4809912" cy="1054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305E46-F5DC-384F-B403-A342F5FE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690" y="4156429"/>
            <a:ext cx="857250" cy="85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D918FA-1E53-3344-A76A-731652DB6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690" y="3912347"/>
            <a:ext cx="1856589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FEF66D-861E-4844-9D8C-4C523AC6B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390" y="4045469"/>
            <a:ext cx="1228560" cy="1228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E9912-27EA-C845-8100-ECFAFBAD6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79" y="6107998"/>
            <a:ext cx="1500004" cy="750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CA6213-BDA4-DF43-AF54-90974DEA0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2053" y="6330412"/>
            <a:ext cx="1538811" cy="3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6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738188" y="1524000"/>
            <a:ext cx="10716768" cy="5078278"/>
          </a:xfrm>
        </p:spPr>
        <p:txBody>
          <a:bodyPr>
            <a:norm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This toolkit was developed to: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Introduce Topics in Disaster Communication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Help agencies determine their audience and to assess best methods of communication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Educate leaders on managing conflict and dismantling rumors around subjects in disaster, as well as practice non-violent communication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Help improve internal communications around risk and disaster communication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Offer scorecards, tools, and rubrics to measure client communication preferences, agency credibility, agency morality, and communication plan effectiveness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Assess and weigh the risk of planned or intended communications with clients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495945" y="374079"/>
            <a:ext cx="12191999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2400" dirty="0">
                <a:solidFill>
                  <a:srgbClr val="3B8636"/>
                </a:solidFill>
              </a:rPr>
              <a:t>Toolkit for Client Communication: 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</a:rPr>
              <a:t>CDC Crisis &amp; Emergency Risk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461703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7D45980-73C4-B244-8ECD-ADAF2D44ED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103535" y="176734"/>
            <a:ext cx="10715627" cy="74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3200" dirty="0">
                <a:solidFill>
                  <a:srgbClr val="3B8636"/>
                </a:solidFill>
              </a:rPr>
              <a:t>Accessing the CDC CERC Toolkit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AD53E5-A07D-514E-83AF-1B244C6C8E43}"/>
              </a:ext>
            </a:extLst>
          </p:cNvPr>
          <p:cNvSpPr txBox="1">
            <a:spLocks/>
          </p:cNvSpPr>
          <p:nvPr/>
        </p:nvSpPr>
        <p:spPr>
          <a:xfrm>
            <a:off x="6446153" y="1647985"/>
            <a:ext cx="5224071" cy="4356643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lnSpc>
                <a:spcPts val="2600"/>
              </a:lnSpc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None/>
              <a:defRPr lang="en-US" alt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ts val="2400"/>
              </a:lnSpc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50000"/>
              <a:buFont typeface="Wingdings" panose="05000000000000000000" pitchFamily="2" charset="2"/>
              <a:buChar char=""/>
              <a:defRPr lang="en-US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en-US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may also request </a:t>
            </a:r>
            <a:r>
              <a:rPr lang="en-US" b="1" dirty="0"/>
              <a:t>free</a:t>
            </a:r>
            <a:r>
              <a:rPr lang="en-US" dirty="0"/>
              <a:t> hardcopies of manuals and workbooks by filling out this request form: </a:t>
            </a:r>
            <a:r>
              <a:rPr lang="en-US" dirty="0">
                <a:hlinkClick r:id="rId3"/>
              </a:rPr>
              <a:t>https://emergency.cdc.gov/cerc/resources/pdf/cercmaterialsrequestform.pdf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8C70C-063E-A24A-A210-2D8410A63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8" y="1193368"/>
            <a:ext cx="3164237" cy="4068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E2CAF6-F692-A246-A064-8822DA128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584" y="3856176"/>
            <a:ext cx="4401941" cy="21484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D6388F-EA2E-384A-9080-08ACF7234B0B}"/>
              </a:ext>
            </a:extLst>
          </p:cNvPr>
          <p:cNvSpPr txBox="1"/>
          <p:nvPr/>
        </p:nvSpPr>
        <p:spPr>
          <a:xfrm>
            <a:off x="4262034" y="1739942"/>
            <a:ext cx="7733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access the toolkit series online at the Center for Disease Control’s (CDC) website: </a:t>
            </a:r>
            <a:r>
              <a:rPr lang="en-US" sz="2400" dirty="0">
                <a:hlinkClick r:id="rId6"/>
              </a:rPr>
              <a:t>https://emergency.cdc.gov/cerc/resources/index.asp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355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738188" y="1524000"/>
            <a:ext cx="10716768" cy="5078278"/>
          </a:xfrm>
        </p:spPr>
        <p:txBody>
          <a:bodyPr>
            <a:norm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The CERC Toolkit has four domains: 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495945" y="374079"/>
            <a:ext cx="12191999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3200" dirty="0">
                <a:solidFill>
                  <a:srgbClr val="3B8636"/>
                </a:solidFill>
              </a:rPr>
              <a:t>CERC Toolkit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32DEDFB-BF32-FE4B-BAE3-6DF55C2BD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9384734"/>
              </p:ext>
            </p:extLst>
          </p:nvPr>
        </p:nvGraphicFramePr>
        <p:xfrm>
          <a:off x="2884407" y="2324746"/>
          <a:ext cx="7142997" cy="3751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589E2C-26A5-3B4E-A97B-120C8CD16ADD}"/>
              </a:ext>
            </a:extLst>
          </p:cNvPr>
          <p:cNvSpPr/>
          <p:nvPr/>
        </p:nvSpPr>
        <p:spPr>
          <a:xfrm>
            <a:off x="2884407" y="2340244"/>
            <a:ext cx="7142997" cy="867905"/>
          </a:xfrm>
          <a:prstGeom prst="roundRect">
            <a:avLst/>
          </a:prstGeom>
          <a:solidFill>
            <a:srgbClr val="00569B">
              <a:alpha val="1803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1C0043E-F30A-C547-A828-56E2DCBCADDC}"/>
              </a:ext>
            </a:extLst>
          </p:cNvPr>
          <p:cNvSpPr/>
          <p:nvPr/>
        </p:nvSpPr>
        <p:spPr>
          <a:xfrm>
            <a:off x="2884406" y="3309582"/>
            <a:ext cx="7142997" cy="859462"/>
          </a:xfrm>
          <a:prstGeom prst="roundRect">
            <a:avLst/>
          </a:prstGeom>
          <a:solidFill>
            <a:srgbClr val="00569B">
              <a:alpha val="1803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9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310E4-372A-574C-8A7A-4CD9C28FF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224" y="0"/>
            <a:ext cx="5821551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15F81612-B847-3E4A-8E4A-257DFB8A39B2}"/>
              </a:ext>
            </a:extLst>
          </p:cNvPr>
          <p:cNvSpPr/>
          <p:nvPr/>
        </p:nvSpPr>
        <p:spPr>
          <a:xfrm>
            <a:off x="3169726" y="1131377"/>
            <a:ext cx="1169800" cy="216976"/>
          </a:xfrm>
          <a:prstGeom prst="fram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6CC8B2E-7780-B741-ACBF-3E53256135C6}"/>
              </a:ext>
            </a:extLst>
          </p:cNvPr>
          <p:cNvSpPr/>
          <p:nvPr/>
        </p:nvSpPr>
        <p:spPr>
          <a:xfrm>
            <a:off x="2340244" y="1348353"/>
            <a:ext cx="829482" cy="20147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ADEF3C2-262F-5B49-903B-AEBE5DD2CAD1}"/>
              </a:ext>
            </a:extLst>
          </p:cNvPr>
          <p:cNvSpPr/>
          <p:nvPr/>
        </p:nvSpPr>
        <p:spPr>
          <a:xfrm>
            <a:off x="2353162" y="1516251"/>
            <a:ext cx="829482" cy="20147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3224FFF-213B-AB43-AF9F-39A57209A650}"/>
              </a:ext>
            </a:extLst>
          </p:cNvPr>
          <p:cNvSpPr/>
          <p:nvPr/>
        </p:nvSpPr>
        <p:spPr>
          <a:xfrm flipH="1">
            <a:off x="8756542" y="4212956"/>
            <a:ext cx="1578246" cy="32804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631771" y="405076"/>
            <a:ext cx="9572785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2400" dirty="0">
                <a:solidFill>
                  <a:srgbClr val="3B8636"/>
                </a:solidFill>
              </a:rPr>
              <a:t>CERC Trainings: </a:t>
            </a:r>
            <a:r>
              <a:rPr lang="en-US" altLang="en-US" sz="2400" dirty="0">
                <a:solidFill>
                  <a:schemeClr val="accent5"/>
                </a:solidFill>
              </a:rPr>
              <a:t>Webinars, Online, and Offline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D6035-3722-7D47-A233-F121977B2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1" y="1534332"/>
            <a:ext cx="5378773" cy="2683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0DFC70-ED8A-7542-9B0A-02051DA9C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022" y="1534332"/>
            <a:ext cx="5566690" cy="4837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B08F6-8EA4-2D4A-BC36-EC5D0F9AA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72" y="4267398"/>
            <a:ext cx="5378773" cy="2158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60550-33BB-4A4C-9FC8-B460D913F7B1}"/>
              </a:ext>
            </a:extLst>
          </p:cNvPr>
          <p:cNvSpPr txBox="1"/>
          <p:nvPr/>
        </p:nvSpPr>
        <p:spPr>
          <a:xfrm>
            <a:off x="3321157" y="3202558"/>
            <a:ext cx="5904854" cy="2308324"/>
          </a:xfrm>
          <a:prstGeom prst="rect">
            <a:avLst/>
          </a:prstGeom>
          <a:solidFill>
            <a:srgbClr val="0056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Work with or represent clients at risk for crisis or disaster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Professionals or agencies that are highly visible in their communities and wish to pursue best disaster communication practices 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Spokespersons  and/or communications managers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86C60-7850-CF48-B4E7-80B587AB8272}"/>
              </a:ext>
            </a:extLst>
          </p:cNvPr>
          <p:cNvSpPr txBox="1"/>
          <p:nvPr/>
        </p:nvSpPr>
        <p:spPr>
          <a:xfrm>
            <a:off x="3533614" y="2649206"/>
            <a:ext cx="5461753" cy="369332"/>
          </a:xfrm>
          <a:prstGeom prst="rect">
            <a:avLst/>
          </a:prstGeom>
          <a:solidFill>
            <a:srgbClr val="0056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Tailored t0 professionals and agencies that </a:t>
            </a:r>
          </a:p>
        </p:txBody>
      </p:sp>
    </p:spTree>
    <p:extLst>
      <p:ext uri="{BB962C8B-B14F-4D97-AF65-F5344CB8AC3E}">
        <p14:creationId xmlns:p14="http://schemas.microsoft.com/office/powerpoint/2010/main" val="18907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D1C60-D1FA-E14B-A524-3DAEC46A5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08" y="278969"/>
            <a:ext cx="6212786" cy="6858000"/>
          </a:xfrm>
          <a:prstGeom prst="rect">
            <a:avLst/>
          </a:prstGeom>
        </p:spPr>
      </p:pic>
      <p:sp>
        <p:nvSpPr>
          <p:cNvPr id="13" name="Left Arrow 12">
            <a:extLst>
              <a:ext uri="{FF2B5EF4-FFF2-40B4-BE49-F238E27FC236}">
                <a16:creationId xmlns:a16="http://schemas.microsoft.com/office/drawing/2014/main" id="{B7508BDA-476B-3B41-81CE-D57F2AB9305D}"/>
              </a:ext>
            </a:extLst>
          </p:cNvPr>
          <p:cNvSpPr/>
          <p:nvPr/>
        </p:nvSpPr>
        <p:spPr>
          <a:xfrm>
            <a:off x="9186894" y="3099662"/>
            <a:ext cx="1131376" cy="480447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B3C98345-9E49-FD4C-A637-BFECDED2631E}"/>
              </a:ext>
            </a:extLst>
          </p:cNvPr>
          <p:cNvSpPr/>
          <p:nvPr/>
        </p:nvSpPr>
        <p:spPr>
          <a:xfrm>
            <a:off x="9186894" y="4243953"/>
            <a:ext cx="1131376" cy="480447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2E85702-1F0D-0D44-8C73-9D66A16A97C9}"/>
              </a:ext>
            </a:extLst>
          </p:cNvPr>
          <p:cNvSpPr/>
          <p:nvPr/>
        </p:nvSpPr>
        <p:spPr>
          <a:xfrm>
            <a:off x="2974108" y="1642820"/>
            <a:ext cx="1256929" cy="247973"/>
          </a:xfrm>
          <a:prstGeom prst="fram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7D45980-73C4-B244-8ECD-ADAF2D44ED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2456163" y="193987"/>
            <a:ext cx="7573637" cy="74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3200">
                <a:solidFill>
                  <a:srgbClr val="3B8636"/>
                </a:solidFill>
              </a:rPr>
              <a:t>CERC Manual Chapters &amp; Indicated Use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6388F-EA2E-384A-9080-08ACF7234B0B}"/>
              </a:ext>
            </a:extLst>
          </p:cNvPr>
          <p:cNvSpPr txBox="1"/>
          <p:nvPr/>
        </p:nvSpPr>
        <p:spPr>
          <a:xfrm>
            <a:off x="996804" y="4717134"/>
            <a:ext cx="104923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Published in English, French, and Spanish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Updated Annually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Self Guided </a:t>
            </a:r>
            <a:r>
              <a:rPr lang="en-US" sz="2000" b="1" dirty="0"/>
              <a:t>or</a:t>
            </a:r>
            <a:r>
              <a:rPr lang="en-US" sz="2000" dirty="0"/>
              <a:t> Paired with Trainings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Additional Resources Address</a:t>
            </a:r>
            <a:r>
              <a:rPr lang="en-US" sz="2000" dirty="0"/>
              <a:t>: Disaster Resilience, Hurricane Response, Infectious Diseases, Zika, and Risk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CDC Risk-Smart Assessment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81020-B24D-924D-92D4-0DB5487C2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84" y="1140590"/>
            <a:ext cx="4637115" cy="3215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15598C-EAF9-3342-A2C0-43E0A21B0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13" y="1097346"/>
            <a:ext cx="3549111" cy="3292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E52E41-4FE9-5B41-800B-2834E1BC8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377" y="1078596"/>
            <a:ext cx="3388225" cy="29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56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82A9E2-47E9-434E-BFB7-C974C5963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  <a14:imgEffect>
                      <a14:saturation sat="33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5137"/>
            <a:ext cx="12192000" cy="812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8C3723-E198-5340-AB32-2FA1183B22A4}"/>
              </a:ext>
            </a:extLst>
          </p:cNvPr>
          <p:cNvSpPr txBox="1">
            <a:spLocks/>
          </p:cNvSpPr>
          <p:nvPr/>
        </p:nvSpPr>
        <p:spPr bwMode="auto">
          <a:xfrm>
            <a:off x="1717021" y="1882540"/>
            <a:ext cx="9581243" cy="257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US" altLang="en-US" sz="4800" dirty="0">
                <a:solidFill>
                  <a:schemeClr val="bg1"/>
                </a:solidFill>
              </a:rPr>
              <a:t>Disaster Risk Communication always starts with </a:t>
            </a:r>
            <a:r>
              <a:rPr lang="en-US" altLang="en-US" sz="6000" b="1" dirty="0">
                <a:solidFill>
                  <a:srgbClr val="FFFF00"/>
                </a:solidFill>
              </a:rPr>
              <a:t>self assessment.</a:t>
            </a:r>
            <a:endParaRPr lang="en-US" alt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80974" y="1509713"/>
            <a:ext cx="11210279" cy="5078278"/>
          </a:xfrm>
        </p:spPr>
        <p:txBody>
          <a:bodyPr>
            <a:norm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It is recommended that you perform a ‘needs assessment’ </a:t>
            </a:r>
            <a:r>
              <a:rPr lang="en-US" altLang="en-US" b="1" dirty="0"/>
              <a:t>before</a:t>
            </a:r>
            <a:r>
              <a:rPr lang="en-US" altLang="en-US" dirty="0"/>
              <a:t> working with this toolkit; ask yourself / agency: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What is our current communication model?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Does it differ from our crisis/emergency communication model?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What are our strengths and weaknesses?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WHO speaks for our agency?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What do I need to know about my clients and context to communicate effectively?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What materials are we lacking / Do we know HOW to communicate what we need to, and what resources do we need to do so?</a:t>
            </a:r>
          </a:p>
          <a:p>
            <a:pPr marL="400050" lvl="1" indent="0">
              <a:buNone/>
            </a:pPr>
            <a:endParaRPr lang="en-US" altLang="en-US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495945" y="374079"/>
            <a:ext cx="12191999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3200" dirty="0">
                <a:solidFill>
                  <a:srgbClr val="3B8636"/>
                </a:solidFill>
              </a:rPr>
              <a:t>How Do I Make Use of This Toolkit?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1AD5D-2097-5845-B957-ECB01E056BEB}"/>
              </a:ext>
            </a:extLst>
          </p:cNvPr>
          <p:cNvSpPr txBox="1"/>
          <p:nvPr/>
        </p:nvSpPr>
        <p:spPr>
          <a:xfrm>
            <a:off x="1128713" y="5781110"/>
            <a:ext cx="96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i="1" dirty="0"/>
              <a:t>What else might you need to ask yourself or your agency to better assess your communication needs or readiness?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62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BF3B4-AD09-2348-ADA7-5AECA7BD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02" y="1438544"/>
            <a:ext cx="11531600" cy="5003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20E655-BE9C-E443-BE8F-73EEFD67F019}"/>
              </a:ext>
            </a:extLst>
          </p:cNvPr>
          <p:cNvSpPr txBox="1">
            <a:spLocks/>
          </p:cNvSpPr>
          <p:nvPr/>
        </p:nvSpPr>
        <p:spPr bwMode="auto">
          <a:xfrm>
            <a:off x="495945" y="374079"/>
            <a:ext cx="12191999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3200" dirty="0">
                <a:solidFill>
                  <a:srgbClr val="3B8636"/>
                </a:solidFill>
              </a:rPr>
              <a:t>How Do I Make Use of This Toolkit? </a:t>
            </a:r>
            <a:r>
              <a:rPr lang="en-US" altLang="en-US" sz="1800" dirty="0">
                <a:solidFill>
                  <a:schemeClr val="accent5">
                    <a:lumMod val="75000"/>
                  </a:schemeClr>
                </a:solidFill>
              </a:rPr>
              <a:t>Self Assessments Worksheets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4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49C68D-9D35-1340-8E2B-E809879C97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81167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9903A9-ABDC-934D-B4E1-C96D92418E20}"/>
              </a:ext>
            </a:extLst>
          </p:cNvPr>
          <p:cNvSpPr txBox="1">
            <a:spLocks/>
          </p:cNvSpPr>
          <p:nvPr/>
        </p:nvSpPr>
        <p:spPr bwMode="auto">
          <a:xfrm>
            <a:off x="1554957" y="1239724"/>
            <a:ext cx="10406062" cy="257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6000" dirty="0">
                <a:solidFill>
                  <a:schemeClr val="bg1"/>
                </a:solidFill>
              </a:rPr>
              <a:t>2017/2018 are the costliest years </a:t>
            </a:r>
            <a:r>
              <a:rPr lang="en-US" altLang="en-US" sz="6000" dirty="0">
                <a:solidFill>
                  <a:srgbClr val="FF0000"/>
                </a:solidFill>
              </a:rPr>
              <a:t>on record </a:t>
            </a:r>
            <a:r>
              <a:rPr lang="en-US" altLang="en-US" sz="6000" dirty="0">
                <a:solidFill>
                  <a:schemeClr val="bg1"/>
                </a:solidFill>
              </a:rPr>
              <a:t>for natural disaster</a:t>
            </a:r>
            <a:r>
              <a:rPr lang="en-US" altLang="en-US" sz="4800" dirty="0">
                <a:solidFill>
                  <a:schemeClr val="bg1"/>
                </a:solidFill>
              </a:rPr>
              <a:t>*</a:t>
            </a:r>
            <a:r>
              <a:rPr lang="en-US" altLang="en-US" sz="6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8C3723-E198-5340-AB32-2FA1183B22A4}"/>
              </a:ext>
            </a:extLst>
          </p:cNvPr>
          <p:cNvSpPr txBox="1">
            <a:spLocks/>
          </p:cNvSpPr>
          <p:nvPr/>
        </p:nvSpPr>
        <p:spPr bwMode="auto">
          <a:xfrm>
            <a:off x="1323976" y="3335937"/>
            <a:ext cx="10406062" cy="257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4000" dirty="0">
                <a:solidFill>
                  <a:schemeClr val="bg1"/>
                </a:solidFill>
              </a:rPr>
              <a:t>								How can we help improve disaster outcomes and prepare our clients, agencies, and selves as we continue to face natural disaster events?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7B373-4C77-4B4A-9588-BFE08962F941}"/>
              </a:ext>
            </a:extLst>
          </p:cNvPr>
          <p:cNvSpPr txBox="1"/>
          <p:nvPr/>
        </p:nvSpPr>
        <p:spPr>
          <a:xfrm>
            <a:off x="6757988" y="6343650"/>
            <a:ext cx="502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*https://</a:t>
            </a:r>
            <a:r>
              <a:rPr lang="en-US" dirty="0" err="1">
                <a:solidFill>
                  <a:schemeClr val="bg1"/>
                </a:solidFill>
              </a:rPr>
              <a:t>www.ncdc.noaa.gov</a:t>
            </a:r>
            <a:r>
              <a:rPr lang="en-US" dirty="0">
                <a:solidFill>
                  <a:schemeClr val="bg1"/>
                </a:solidFill>
              </a:rPr>
              <a:t>/billions/overview</a:t>
            </a:r>
          </a:p>
        </p:txBody>
      </p:sp>
    </p:spTree>
    <p:extLst>
      <p:ext uri="{BB962C8B-B14F-4D97-AF65-F5344CB8AC3E}">
        <p14:creationId xmlns:p14="http://schemas.microsoft.com/office/powerpoint/2010/main" val="20795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20E655-BE9C-E443-BE8F-73EEFD67F019}"/>
              </a:ext>
            </a:extLst>
          </p:cNvPr>
          <p:cNvSpPr txBox="1">
            <a:spLocks/>
          </p:cNvSpPr>
          <p:nvPr/>
        </p:nvSpPr>
        <p:spPr bwMode="auto">
          <a:xfrm>
            <a:off x="991891" y="374079"/>
            <a:ext cx="12191999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3200" dirty="0">
                <a:solidFill>
                  <a:srgbClr val="3B8636"/>
                </a:solidFill>
              </a:rPr>
              <a:t>How Do I Make Use of This Toolkit? </a:t>
            </a:r>
            <a:r>
              <a:rPr lang="en-US" altLang="en-US" sz="1800" dirty="0">
                <a:solidFill>
                  <a:schemeClr val="accent5">
                    <a:lumMod val="75000"/>
                  </a:schemeClr>
                </a:solidFill>
              </a:rPr>
              <a:t>Self Assessments Worksheets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CB454-E336-6A46-A19A-AB48DAD52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070" y="1254143"/>
            <a:ext cx="9403274" cy="52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10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F68D35-4D2D-874D-BC7A-C7C1FE4F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  <a14:imgEffect>
                      <a14:saturation sat="33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33954"/>
            <a:ext cx="12192000" cy="92332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9903A9-ABDC-934D-B4E1-C96D92418E20}"/>
              </a:ext>
            </a:extLst>
          </p:cNvPr>
          <p:cNvSpPr txBox="1">
            <a:spLocks/>
          </p:cNvSpPr>
          <p:nvPr/>
        </p:nvSpPr>
        <p:spPr bwMode="auto">
          <a:xfrm>
            <a:off x="712922" y="1007295"/>
            <a:ext cx="11143280" cy="257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US" altLang="en-US" sz="5400" dirty="0">
                <a:solidFill>
                  <a:schemeClr val="bg1"/>
                </a:solidFill>
              </a:rPr>
              <a:t>Good Disaster Risk Communication is not just a matter of content.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FFE16-8B80-044C-A7BA-71149EE03A09}"/>
              </a:ext>
            </a:extLst>
          </p:cNvPr>
          <p:cNvSpPr txBox="1"/>
          <p:nvPr/>
        </p:nvSpPr>
        <p:spPr>
          <a:xfrm>
            <a:off x="1410345" y="3197189"/>
            <a:ext cx="9996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 dirty="0">
                <a:solidFill>
                  <a:schemeClr val="bg1"/>
                </a:solidFill>
              </a:rPr>
              <a:t> </a:t>
            </a:r>
            <a:r>
              <a:rPr lang="en-US" altLang="en-US" sz="5400" dirty="0">
                <a:solidFill>
                  <a:srgbClr val="FFFF00"/>
                </a:solidFill>
              </a:rPr>
              <a:t>It is a matter of the purveyor.*</a:t>
            </a:r>
            <a:endParaRPr lang="en-US" altLang="en-US" sz="5400" dirty="0">
              <a:solidFill>
                <a:schemeClr val="bg1"/>
              </a:solidFill>
            </a:endParaRP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2450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1F2AB-5BDF-E845-B666-529901FCE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788" y="1529274"/>
            <a:ext cx="99314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DE0EC0-4372-5542-B90B-6C92596518B5}"/>
              </a:ext>
            </a:extLst>
          </p:cNvPr>
          <p:cNvSpPr txBox="1"/>
          <p:nvPr/>
        </p:nvSpPr>
        <p:spPr>
          <a:xfrm>
            <a:off x="649852" y="1493220"/>
            <a:ext cx="58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1548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707192" y="1524000"/>
            <a:ext cx="6189553" cy="5078278"/>
          </a:xfrm>
        </p:spPr>
        <p:txBody>
          <a:bodyPr>
            <a:norm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system to detect, assess and help the organization respond to the opportunities and threats inherent in credibility/reputational risk. 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Organizations may have more or less risk tolerance but no organization will ever be free from risk nor should it pursue that as its goal. 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Regardless of where a risk is generated, most risks can be anticipated, its threats mitigated, and opportunities enhanced.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542440" y="420574"/>
            <a:ext cx="12191999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2400" dirty="0">
                <a:solidFill>
                  <a:srgbClr val="3B8636"/>
                </a:solidFill>
              </a:rPr>
              <a:t>Tool for Risk </a:t>
            </a:r>
            <a:r>
              <a:rPr lang="en-US" altLang="en-US" sz="2400" b="1" dirty="0">
                <a:solidFill>
                  <a:srgbClr val="3B8636"/>
                </a:solidFill>
              </a:rPr>
              <a:t>Reduction</a:t>
            </a:r>
            <a:r>
              <a:rPr lang="en-US" altLang="en-US" sz="2400" dirty="0">
                <a:solidFill>
                  <a:srgbClr val="3B8636"/>
                </a:solidFill>
              </a:rPr>
              <a:t>: 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</a:rPr>
              <a:t>CDC-Risk Smart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08FC9-FF4A-5F43-951B-6767543C6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" r="49584" b="35780"/>
          <a:stretch/>
        </p:blipFill>
        <p:spPr>
          <a:xfrm>
            <a:off x="7315199" y="1524000"/>
            <a:ext cx="5176103" cy="37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5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0FAB-AAAF-5743-9551-39BBF4A88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372" y="139259"/>
            <a:ext cx="9918918" cy="2805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ABBB8-054A-D149-8CF5-EC582849B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88" y="3236582"/>
            <a:ext cx="10042902" cy="36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82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738188" y="1524000"/>
            <a:ext cx="10716768" cy="5000786"/>
          </a:xfrm>
        </p:spPr>
        <p:txBody>
          <a:bodyPr>
            <a:norm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2">
                    <a:lumMod val="50000"/>
                  </a:schemeClr>
                </a:solidFill>
              </a:rPr>
              <a:t>Discussing Risk: </a:t>
            </a:r>
            <a:r>
              <a:rPr lang="en-US" altLang="en-US" sz="2000" dirty="0"/>
              <a:t>Having an open conversations about risk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000" dirty="0"/>
              <a:t>serves as a good opportunity to not only ‘break the ice’, but to reveal blind-spots and asses them critically. Mapping services, coverage, etc., helps to visualize this important information.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2">
                    <a:lumMod val="50000"/>
                  </a:schemeClr>
                </a:solidFill>
              </a:rPr>
              <a:t>Filling the Gaps: </a:t>
            </a:r>
            <a:r>
              <a:rPr lang="en-US" altLang="en-US" sz="2000" dirty="0"/>
              <a:t>There are several activities that may help your coalition assess risk.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‘Community Talent Survey’ &amp; Agency Assets Inventory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CERC Core Principles Rubric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2">
                    <a:lumMod val="50000"/>
                  </a:schemeClr>
                </a:solidFill>
              </a:rPr>
              <a:t>CDC Risk-Smart: </a:t>
            </a:r>
            <a:r>
              <a:rPr lang="en-US" altLang="en-US" sz="2000" dirty="0"/>
              <a:t>Consider sharing your CDC Risk-Smart Score, </a:t>
            </a:r>
            <a:r>
              <a:rPr lang="en-US" altLang="en-US" sz="2000" b="1" dirty="0"/>
              <a:t>OR</a:t>
            </a:r>
            <a:r>
              <a:rPr lang="en-US" altLang="en-US" sz="2000" dirty="0"/>
              <a:t>, develop a scenario to score and analyze as a team. The pursuant discussion may reveal differences in communication and leadership styles and may assist in working towards eliminating bias.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2">
                    <a:lumMod val="50000"/>
                  </a:schemeClr>
                </a:solidFill>
              </a:rPr>
              <a:t>Recruitment: </a:t>
            </a:r>
            <a:r>
              <a:rPr lang="en-US" altLang="en-US" sz="2000" dirty="0"/>
              <a:t>Analyze and assess your results. Are there blind-spots or areas in which you lack coverage? Is there someone else you can invite to the table that may fill these gaps?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738188" y="420574"/>
            <a:ext cx="10716768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dirty="0">
                <a:solidFill>
                  <a:srgbClr val="3B8636"/>
                </a:solidFill>
              </a:rPr>
              <a:t>How Does This Connect to Coalition Building? 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</a:rPr>
              <a:t>Filling in the Gaps</a:t>
            </a:r>
          </a:p>
        </p:txBody>
      </p:sp>
    </p:spTree>
    <p:extLst>
      <p:ext uri="{BB962C8B-B14F-4D97-AF65-F5344CB8AC3E}">
        <p14:creationId xmlns:p14="http://schemas.microsoft.com/office/powerpoint/2010/main" val="2926220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A40D76-6E0B-4E40-800F-481A0B883C85}"/>
              </a:ext>
            </a:extLst>
          </p:cNvPr>
          <p:cNvSpPr txBox="1">
            <a:spLocks/>
          </p:cNvSpPr>
          <p:nvPr/>
        </p:nvSpPr>
        <p:spPr bwMode="auto">
          <a:xfrm>
            <a:off x="1398441" y="1292116"/>
            <a:ext cx="9746075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US" sz="4000" dirty="0"/>
              <a:t>THANK YOU!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95B1EF-F31F-8D40-8A11-DA5E0BB1A598}"/>
              </a:ext>
            </a:extLst>
          </p:cNvPr>
          <p:cNvSpPr txBox="1">
            <a:spLocks/>
          </p:cNvSpPr>
          <p:nvPr/>
        </p:nvSpPr>
        <p:spPr>
          <a:xfrm>
            <a:off x="1113691" y="2227963"/>
            <a:ext cx="10315577" cy="634842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lnSpc>
                <a:spcPts val="2600"/>
              </a:lnSpc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None/>
              <a:defRPr lang="en-US" alt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ts val="2400"/>
              </a:lnSpc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50000"/>
              <a:buFont typeface="Wingdings" panose="05000000000000000000" pitchFamily="2" charset="2"/>
              <a:buChar char=""/>
              <a:defRPr lang="en-US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lang="en-US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Next Week:</a:t>
            </a:r>
          </a:p>
          <a:p>
            <a:pPr algn="ctr"/>
            <a:r>
              <a:rPr lang="en-US" sz="2800" dirty="0"/>
              <a:t>Session 2: Disaster Preparedness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305E46-F5DC-384F-B403-A342F5FE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690" y="4016943"/>
            <a:ext cx="857250" cy="85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D918FA-1E53-3344-A76A-731652DB6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690" y="3772861"/>
            <a:ext cx="1856589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FEF66D-861E-4844-9D8C-4C523AC6B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390" y="3905983"/>
            <a:ext cx="1228560" cy="1228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E9912-27EA-C845-8100-ECFAFBAD6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79" y="6107998"/>
            <a:ext cx="1500004" cy="750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CA6213-BDA4-DF43-AF54-90974DEA0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2053" y="6330412"/>
            <a:ext cx="1538811" cy="3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738188" y="1524000"/>
            <a:ext cx="10716768" cy="5067300"/>
          </a:xfrm>
        </p:spPr>
        <p:txBody>
          <a:bodyPr>
            <a:norm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There are 5 recognized stages of disaster: </a:t>
            </a:r>
            <a:r>
              <a:rPr lang="en-US" altLang="en-US" b="1" dirty="0"/>
              <a:t>Preparation, Prevention, Response, Recovery,</a:t>
            </a:r>
            <a:r>
              <a:rPr lang="en-US" altLang="en-US" dirty="0"/>
              <a:t> and </a:t>
            </a:r>
            <a:r>
              <a:rPr lang="en-US" altLang="en-US" b="1" dirty="0"/>
              <a:t>Mitigation.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85% of the population of Louisiana is in what is considered </a:t>
            </a:r>
            <a:r>
              <a:rPr lang="en-US" altLang="en-US" b="1" dirty="0">
                <a:solidFill>
                  <a:srgbClr val="FF0000"/>
                </a:solidFill>
              </a:rPr>
              <a:t>active recovery </a:t>
            </a:r>
            <a:r>
              <a:rPr lang="en-US" altLang="en-US" dirty="0"/>
              <a:t>from disasters.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New Orleans has experienced </a:t>
            </a:r>
            <a:r>
              <a:rPr lang="en-US" altLang="en-US" b="1" dirty="0"/>
              <a:t>Hurricanes</a:t>
            </a:r>
            <a:r>
              <a:rPr lang="en-US" altLang="en-US" dirty="0"/>
              <a:t>, </a:t>
            </a:r>
            <a:r>
              <a:rPr lang="en-US" altLang="en-US" b="1" dirty="0"/>
              <a:t>Flooding, Flash Flooding, Unexpected Rain Events</a:t>
            </a:r>
            <a:r>
              <a:rPr lang="en-US" altLang="en-US" dirty="0"/>
              <a:t>, </a:t>
            </a:r>
            <a:r>
              <a:rPr lang="en-US" altLang="en-US" b="1" dirty="0"/>
              <a:t>Heat Waves, High Risk Freeze Events </a:t>
            </a:r>
            <a:r>
              <a:rPr lang="en-US" altLang="en-US" dirty="0"/>
              <a:t>and </a:t>
            </a:r>
            <a:r>
              <a:rPr lang="en-US" altLang="en-US" b="1" dirty="0"/>
              <a:t> Tornadoes; 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six</a:t>
            </a:r>
            <a:r>
              <a:rPr lang="en-US" altLang="en-US" dirty="0"/>
              <a:t> of these types of events have occurred in the past two years.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State hazards also include </a:t>
            </a:r>
            <a:r>
              <a:rPr lang="en-US" altLang="en-US" b="1" dirty="0"/>
              <a:t>storm surge, subsidence, wildfire/marsh fire, dam failure, levee failure,</a:t>
            </a:r>
            <a:r>
              <a:rPr lang="en-US" altLang="en-US" dirty="0"/>
              <a:t> and </a:t>
            </a:r>
            <a:r>
              <a:rPr lang="en-US" altLang="en-US" b="1" dirty="0"/>
              <a:t>hazardous materials incidents.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New Orleans is considered a city of </a:t>
            </a:r>
            <a:r>
              <a:rPr lang="en-US" altLang="en-US" b="1" dirty="0">
                <a:solidFill>
                  <a:srgbClr val="FF0000"/>
                </a:solidFill>
              </a:rPr>
              <a:t>high risk </a:t>
            </a:r>
            <a:r>
              <a:rPr lang="en-US" altLang="en-US" dirty="0"/>
              <a:t>and of </a:t>
            </a:r>
            <a:r>
              <a:rPr lang="en-US" altLang="en-US" b="1" dirty="0">
                <a:solidFill>
                  <a:schemeClr val="tx2"/>
                </a:solidFill>
              </a:rPr>
              <a:t>low resilience</a:t>
            </a:r>
            <a:r>
              <a:rPr lang="en-US" altLang="en-US" dirty="0"/>
              <a:t>* based on an analysis of 1) natural environment, 2) built environment, 3) societal environment, 4) generalized risk, and 5) governance.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738188" y="420574"/>
            <a:ext cx="9746075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dirty="0">
                <a:solidFill>
                  <a:srgbClr val="3B8636"/>
                </a:solidFill>
              </a:rPr>
              <a:t>Introduction to Concepts in Disaster Resilience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2F285-3C73-C64C-9EFB-A813E5C9A822}"/>
              </a:ext>
            </a:extLst>
          </p:cNvPr>
          <p:cNvSpPr txBox="1"/>
          <p:nvPr/>
        </p:nvSpPr>
        <p:spPr>
          <a:xfrm>
            <a:off x="3028950" y="6406634"/>
            <a:ext cx="981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*(EPA; 2017)https://cfpub.epa.gov/si/si_public_record_report.cfm?dirEntryId=337914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131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C5D9B5-D68C-404A-A7A5-B193D36A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" y="387350"/>
            <a:ext cx="7250283" cy="5575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96308-0C89-0749-A210-EE5D3DC7F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099" y="387350"/>
            <a:ext cx="3828851" cy="5575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B703A1-4A77-9546-B6E8-E5DEFEAD3C3E}"/>
              </a:ext>
            </a:extLst>
          </p:cNvPr>
          <p:cNvSpPr txBox="1"/>
          <p:nvPr/>
        </p:nvSpPr>
        <p:spPr>
          <a:xfrm>
            <a:off x="1639019" y="6115050"/>
            <a:ext cx="918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Louisiana is located in EPA Region 6 which received a score of </a:t>
            </a:r>
            <a:r>
              <a:rPr lang="en-US" sz="2000" b="1" dirty="0">
                <a:solidFill>
                  <a:srgbClr val="C00000"/>
                </a:solidFill>
              </a:rPr>
              <a:t>2.77</a:t>
            </a:r>
            <a:r>
              <a:rPr lang="en-US" sz="2000" dirty="0"/>
              <a:t> / </a:t>
            </a:r>
            <a:r>
              <a:rPr lang="en-US" sz="2000" b="1" dirty="0"/>
              <a:t>10.00</a:t>
            </a:r>
            <a:r>
              <a:rPr lang="en-US" sz="2000" dirty="0"/>
              <a:t> on the Climate Resilience Scale Index.</a:t>
            </a:r>
          </a:p>
        </p:txBody>
      </p:sp>
    </p:spTree>
    <p:extLst>
      <p:ext uri="{BB962C8B-B14F-4D97-AF65-F5344CB8AC3E}">
        <p14:creationId xmlns:p14="http://schemas.microsoft.com/office/powerpoint/2010/main" val="420322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676C5-1A25-104A-AF87-4CBB8A632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495"/>
            <a:ext cx="12289429" cy="81929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9903A9-ABDC-934D-B4E1-C96D92418E20}"/>
              </a:ext>
            </a:extLst>
          </p:cNvPr>
          <p:cNvSpPr txBox="1">
            <a:spLocks/>
          </p:cNvSpPr>
          <p:nvPr/>
        </p:nvSpPr>
        <p:spPr bwMode="auto">
          <a:xfrm>
            <a:off x="811038" y="1301717"/>
            <a:ext cx="10406062" cy="257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chemeClr val="bg1"/>
                </a:solidFill>
              </a:rPr>
              <a:t>Communicating and understanding </a:t>
            </a:r>
            <a:r>
              <a:rPr lang="en-US" altLang="en-US" sz="6000" dirty="0">
                <a:solidFill>
                  <a:srgbClr val="FF0000"/>
                </a:solidFill>
              </a:rPr>
              <a:t>risk</a:t>
            </a:r>
            <a:r>
              <a:rPr lang="en-US" altLang="en-US" sz="6000" dirty="0">
                <a:solidFill>
                  <a:schemeClr val="bg1"/>
                </a:solidFill>
              </a:rPr>
              <a:t> is the first step towards building resilience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291D77-4A0A-5C41-98AA-55576E98BF0C}"/>
              </a:ext>
            </a:extLst>
          </p:cNvPr>
          <p:cNvSpPr txBox="1">
            <a:spLocks/>
          </p:cNvSpPr>
          <p:nvPr/>
        </p:nvSpPr>
        <p:spPr bwMode="auto">
          <a:xfrm>
            <a:off x="811038" y="3755513"/>
            <a:ext cx="5915226" cy="257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4000" dirty="0">
                <a:solidFill>
                  <a:schemeClr val="bg1"/>
                </a:solidFill>
              </a:rPr>
              <a:t>This is called </a:t>
            </a:r>
            <a:r>
              <a:rPr lang="en-US" altLang="en-US" sz="4000" dirty="0">
                <a:solidFill>
                  <a:schemeClr val="tx2"/>
                </a:solidFill>
              </a:rPr>
              <a:t>D</a:t>
            </a:r>
            <a:r>
              <a:rPr lang="en-US" altLang="en-US" sz="4000" dirty="0">
                <a:solidFill>
                  <a:schemeClr val="bg1"/>
                </a:solidFill>
              </a:rPr>
              <a:t>isaster </a:t>
            </a:r>
          </a:p>
          <a:p>
            <a:r>
              <a:rPr lang="en-US" altLang="en-US" sz="4000" dirty="0">
                <a:solidFill>
                  <a:schemeClr val="bg1"/>
                </a:solidFill>
              </a:rPr>
              <a:t>						  </a:t>
            </a:r>
            <a:r>
              <a:rPr lang="en-US" altLang="en-US" sz="1100" dirty="0">
                <a:solidFill>
                  <a:schemeClr val="bg1"/>
                </a:solidFill>
              </a:rPr>
              <a:t>  </a:t>
            </a:r>
            <a:r>
              <a:rPr lang="en-US" altLang="en-US" sz="4000" dirty="0">
                <a:solidFill>
                  <a:schemeClr val="tx2"/>
                </a:solidFill>
              </a:rPr>
              <a:t>R</a:t>
            </a:r>
            <a:r>
              <a:rPr lang="en-US" altLang="en-US" sz="4000" dirty="0">
                <a:solidFill>
                  <a:schemeClr val="bg1"/>
                </a:solidFill>
              </a:rPr>
              <a:t>isk </a:t>
            </a:r>
          </a:p>
          <a:p>
            <a:r>
              <a:rPr lang="en-US" altLang="en-US" sz="4000" dirty="0">
                <a:solidFill>
                  <a:schemeClr val="bg1"/>
                </a:solidFill>
              </a:rPr>
              <a:t>                         </a:t>
            </a:r>
            <a:r>
              <a:rPr lang="en-US" altLang="en-US" sz="4000" dirty="0">
                <a:solidFill>
                  <a:schemeClr val="tx2"/>
                </a:solidFill>
              </a:rPr>
              <a:t>R</a:t>
            </a:r>
            <a:r>
              <a:rPr lang="en-US" altLang="en-US" sz="4000" dirty="0">
                <a:solidFill>
                  <a:schemeClr val="bg1"/>
                </a:solidFill>
              </a:rPr>
              <a:t>eduction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C5024D-050C-4743-A3CD-32475E407C6D}"/>
              </a:ext>
            </a:extLst>
          </p:cNvPr>
          <p:cNvSpPr txBox="1">
            <a:spLocks/>
          </p:cNvSpPr>
          <p:nvPr/>
        </p:nvSpPr>
        <p:spPr bwMode="auto">
          <a:xfrm>
            <a:off x="7144719" y="3918437"/>
            <a:ext cx="3135904" cy="216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n-US" altLang="en-US" sz="11500" dirty="0">
                <a:solidFill>
                  <a:schemeClr val="tx2"/>
                </a:solidFill>
              </a:rPr>
              <a:t>DRR</a:t>
            </a:r>
          </a:p>
        </p:txBody>
      </p:sp>
    </p:spTree>
    <p:extLst>
      <p:ext uri="{BB962C8B-B14F-4D97-AF65-F5344CB8AC3E}">
        <p14:creationId xmlns:p14="http://schemas.microsoft.com/office/powerpoint/2010/main" val="201714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738188" y="1523999"/>
            <a:ext cx="10716768" cy="5124773"/>
          </a:xfrm>
        </p:spPr>
        <p:txBody>
          <a:bodyPr>
            <a:normAutofit lnSpcReduction="10000"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Communicating risk </a:t>
            </a:r>
            <a:r>
              <a:rPr lang="en-US" altLang="en-US" dirty="0"/>
              <a:t>is an important part of developing and improving resilience.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No two communities, agencies, or individuals are perfectly alike in their chosen risk assessment methods or results.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A client’s </a:t>
            </a:r>
            <a:r>
              <a:rPr lang="en-US" altLang="en-US" dirty="0"/>
              <a:t>assessment of risk and that of the </a:t>
            </a:r>
            <a:r>
              <a:rPr lang="en-US" altLang="en-US" b="1" dirty="0"/>
              <a:t>city, state </a:t>
            </a:r>
            <a:r>
              <a:rPr lang="en-US" altLang="en-US" dirty="0"/>
              <a:t>or </a:t>
            </a:r>
            <a:r>
              <a:rPr lang="en-US" altLang="en-US" b="1" dirty="0"/>
              <a:t>government</a:t>
            </a:r>
            <a:r>
              <a:rPr lang="en-US" altLang="en-US" dirty="0"/>
              <a:t> may differ.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Consider accessibility of information, language, individual and community needs, and safety when communicating risk: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Can my client access these resources?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Can my client understand this information?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Does my client need this information / need more than what is available?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Is it safe and moral to share this information with my client / will it cause more harm than good to share or discuss this information at this time?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738188" y="420574"/>
            <a:ext cx="9746075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dirty="0">
                <a:solidFill>
                  <a:srgbClr val="3B8636"/>
                </a:solidFill>
              </a:rPr>
              <a:t>When Communicating Risk with Clients …</a:t>
            </a:r>
          </a:p>
        </p:txBody>
      </p:sp>
    </p:spTree>
    <p:extLst>
      <p:ext uri="{BB962C8B-B14F-4D97-AF65-F5344CB8AC3E}">
        <p14:creationId xmlns:p14="http://schemas.microsoft.com/office/powerpoint/2010/main" val="1580537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738188" y="1391241"/>
            <a:ext cx="10716768" cy="5334000"/>
          </a:xfrm>
        </p:spPr>
        <p:txBody>
          <a:bodyPr>
            <a:norm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It is important to understand how you, your agency, your geographic area, and your clients are “seen” or “categorized” by the city in the event of a disaster or evacuation.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LSU Flood Map (</a:t>
            </a:r>
            <a:r>
              <a:rPr lang="en-US" altLang="en-US" dirty="0">
                <a:hlinkClick r:id="rId3"/>
              </a:rPr>
              <a:t>http://maps.lsuagcenter.com/floodmaps/</a:t>
            </a:r>
            <a:r>
              <a:rPr lang="en-US" altLang="en-US" dirty="0"/>
              <a:t>) 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C00000"/>
                </a:solidFill>
              </a:rPr>
              <a:t>Tip:</a:t>
            </a:r>
            <a:r>
              <a:rPr lang="en-US" altLang="en-US" dirty="0"/>
              <a:t> Many people in New Orleans and Louisiana have already experienced flooding; build off of these lived experiences by connecting them to these resources while acknowledging the narrative.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Ready NOLA Evacuation Map (</a:t>
            </a:r>
            <a:r>
              <a:rPr lang="en-US" altLang="en-US" dirty="0">
                <a:hlinkClick r:id="rId4"/>
              </a:rPr>
              <a:t>http://ready.nola.gov/plan/hurricane/</a:t>
            </a:r>
            <a:r>
              <a:rPr lang="en-US" altLang="en-US" dirty="0"/>
              <a:t>)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NOLA District Maps (</a:t>
            </a:r>
            <a:r>
              <a:rPr lang="en-US" altLang="en-US" dirty="0">
                <a:hlinkClick r:id="rId5"/>
              </a:rPr>
              <a:t>http://www.nolacitycouncil.com/maps/maps.asp</a:t>
            </a:r>
            <a:r>
              <a:rPr lang="en-US" altLang="en-US" dirty="0"/>
              <a:t>)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C00000"/>
                </a:solidFill>
              </a:rPr>
              <a:t>Tip:</a:t>
            </a:r>
            <a:r>
              <a:rPr lang="en-US" altLang="en-US" dirty="0"/>
              <a:t> Residents may not ‘adhere to’ or prefer these distinctions; it is important to understand both the city’s understanding of neighborhood geography and that of your client’s.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Louisiana falls under: 1) FEMA Region 6, and 2) EPA Region 6; Orleans and Jefferson Parish fall under GOHSEP* Region 1.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indent="-34290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738188" y="420574"/>
            <a:ext cx="10716768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dirty="0">
                <a:solidFill>
                  <a:srgbClr val="3B8636"/>
                </a:solidFill>
              </a:rPr>
              <a:t>Building a Picture of Personal and Community Risk: </a:t>
            </a:r>
            <a:r>
              <a:rPr lang="en-US" altLang="en-US" dirty="0">
                <a:solidFill>
                  <a:schemeClr val="accent5">
                    <a:lumMod val="75000"/>
                  </a:schemeClr>
                </a:solidFill>
              </a:rPr>
              <a:t>Mapping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9C9B2-39D0-6948-B3AA-001118AF88BD}"/>
              </a:ext>
            </a:extLst>
          </p:cNvPr>
          <p:cNvSpPr txBox="1"/>
          <p:nvPr/>
        </p:nvSpPr>
        <p:spPr>
          <a:xfrm>
            <a:off x="6297284" y="6417464"/>
            <a:ext cx="575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/>
              <a:t>*Governor’s Office of Homeland Security and Emergency Preparedness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3648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949967-6B6C-9242-A316-6D2BBC8CE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86997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9903A9-ABDC-934D-B4E1-C96D92418E20}"/>
              </a:ext>
            </a:extLst>
          </p:cNvPr>
          <p:cNvSpPr txBox="1">
            <a:spLocks/>
          </p:cNvSpPr>
          <p:nvPr/>
        </p:nvSpPr>
        <p:spPr bwMode="auto">
          <a:xfrm>
            <a:off x="811038" y="666333"/>
            <a:ext cx="10406062" cy="257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6000" dirty="0">
                <a:solidFill>
                  <a:srgbClr val="FFFF00"/>
                </a:solidFill>
              </a:rPr>
              <a:t>The Golden Rule </a:t>
            </a:r>
            <a:r>
              <a:rPr lang="en-US" altLang="en-US" sz="6000" dirty="0">
                <a:solidFill>
                  <a:schemeClr val="bg1"/>
                </a:solidFill>
              </a:rPr>
              <a:t>of </a:t>
            </a:r>
            <a:r>
              <a:rPr lang="en-US" altLang="en-US" sz="6000" b="1" dirty="0">
                <a:solidFill>
                  <a:schemeClr val="bg1"/>
                </a:solidFill>
              </a:rPr>
              <a:t>D</a:t>
            </a:r>
            <a:r>
              <a:rPr lang="en-US" altLang="en-US" sz="6000" dirty="0">
                <a:solidFill>
                  <a:schemeClr val="bg1"/>
                </a:solidFill>
              </a:rPr>
              <a:t>isaster </a:t>
            </a:r>
            <a:r>
              <a:rPr lang="en-US" altLang="en-US" sz="6000" b="1" dirty="0">
                <a:solidFill>
                  <a:schemeClr val="bg1"/>
                </a:solidFill>
              </a:rPr>
              <a:t>R</a:t>
            </a:r>
            <a:r>
              <a:rPr lang="en-US" altLang="en-US" sz="6000" dirty="0">
                <a:solidFill>
                  <a:schemeClr val="bg1"/>
                </a:solidFill>
              </a:rPr>
              <a:t>isk </a:t>
            </a:r>
            <a:r>
              <a:rPr lang="en-US" altLang="en-US" sz="6000" b="1" dirty="0">
                <a:solidFill>
                  <a:schemeClr val="bg1"/>
                </a:solidFill>
              </a:rPr>
              <a:t>C</a:t>
            </a:r>
            <a:r>
              <a:rPr lang="en-US" altLang="en-US" sz="6000" dirty="0">
                <a:solidFill>
                  <a:schemeClr val="bg1"/>
                </a:solidFill>
              </a:rPr>
              <a:t>ommunication: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291D77-4A0A-5C41-98AA-55576E98BF0C}"/>
              </a:ext>
            </a:extLst>
          </p:cNvPr>
          <p:cNvSpPr txBox="1">
            <a:spLocks/>
          </p:cNvSpPr>
          <p:nvPr/>
        </p:nvSpPr>
        <p:spPr bwMode="auto">
          <a:xfrm>
            <a:off x="2608841" y="2608639"/>
            <a:ext cx="3760962" cy="23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6000" dirty="0">
                <a:solidFill>
                  <a:srgbClr val="FFFF00"/>
                </a:solidFill>
              </a:rPr>
              <a:t>“Be First.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356C3B-7D0F-0949-87C3-C11C1C25FA13}"/>
              </a:ext>
            </a:extLst>
          </p:cNvPr>
          <p:cNvSpPr txBox="1">
            <a:spLocks/>
          </p:cNvSpPr>
          <p:nvPr/>
        </p:nvSpPr>
        <p:spPr bwMode="auto">
          <a:xfrm>
            <a:off x="4861282" y="3685697"/>
            <a:ext cx="3760962" cy="23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6000" dirty="0">
                <a:solidFill>
                  <a:srgbClr val="FFFF00"/>
                </a:solidFill>
              </a:rPr>
              <a:t>Be Right.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BD0BCC-857A-0D41-BEFE-45390E2700D6}"/>
              </a:ext>
            </a:extLst>
          </p:cNvPr>
          <p:cNvSpPr txBox="1">
            <a:spLocks/>
          </p:cNvSpPr>
          <p:nvPr/>
        </p:nvSpPr>
        <p:spPr bwMode="auto">
          <a:xfrm>
            <a:off x="7449134" y="4763917"/>
            <a:ext cx="4742865" cy="23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6000" dirty="0">
                <a:solidFill>
                  <a:srgbClr val="FFFF00"/>
                </a:solidFill>
              </a:rPr>
              <a:t>Be Credible.”</a:t>
            </a:r>
          </a:p>
        </p:txBody>
      </p:sp>
    </p:spTree>
    <p:extLst>
      <p:ext uri="{BB962C8B-B14F-4D97-AF65-F5344CB8AC3E}">
        <p14:creationId xmlns:p14="http://schemas.microsoft.com/office/powerpoint/2010/main" val="30299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5470902" y="1524000"/>
            <a:ext cx="5984054" cy="5078278"/>
          </a:xfrm>
        </p:spPr>
        <p:txBody>
          <a:bodyPr>
            <a:norm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C000"/>
                </a:solidFill>
              </a:rPr>
              <a:t>“Be First. Be Right. Be Credible .” </a:t>
            </a:r>
            <a:r>
              <a:rPr lang="en-US" altLang="en-US" b="1" dirty="0"/>
              <a:t>Regardless of when</a:t>
            </a:r>
            <a:r>
              <a:rPr lang="en-US" altLang="en-US" dirty="0"/>
              <a:t> you are communicating risk, consider the golden rule of disaster communication.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Agencies and Providers can leverage relationship by ensuring that the information disseminated follows the above rules.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altLang="en-US" dirty="0"/>
              <a:t>Acts as a checklist of due-diligence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F20166-C4F2-A143-B503-7041FF3E1F35}"/>
              </a:ext>
            </a:extLst>
          </p:cNvPr>
          <p:cNvSpPr txBox="1">
            <a:spLocks/>
          </p:cNvSpPr>
          <p:nvPr/>
        </p:nvSpPr>
        <p:spPr bwMode="auto">
          <a:xfrm>
            <a:off x="495945" y="374079"/>
            <a:ext cx="12191999" cy="8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800" kern="1200" dirty="0">
                <a:solidFill>
                  <a:srgbClr val="10182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ea typeface="MS PGothic" panose="020B0600070205080204" pitchFamily="34" charset="-128"/>
                <a:cs typeface="MS PGothic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n-US" sz="2400">
                <a:solidFill>
                  <a:srgbClr val="3B8636"/>
                </a:solidFill>
              </a:rPr>
              <a:t>Toolkit for Client Communication: </a:t>
            </a:r>
            <a:r>
              <a:rPr lang="en-US" altLang="en-US" sz="2400">
                <a:solidFill>
                  <a:schemeClr val="accent5">
                    <a:lumMod val="75000"/>
                  </a:schemeClr>
                </a:solidFill>
              </a:rPr>
              <a:t>CDC Crisis &amp; Emergency Risk Communication</a:t>
            </a:r>
            <a:endParaRPr lang="en-US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0592D-F2D5-1743-9D19-1FFF9D5B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60" y="1524000"/>
            <a:ext cx="3790305" cy="48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180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FPB 2014 1">
      <a:dk1>
        <a:srgbClr val="101820"/>
      </a:dk1>
      <a:lt1>
        <a:srgbClr val="FFFFFF"/>
      </a:lt1>
      <a:dk2>
        <a:srgbClr val="2CB34A"/>
      </a:dk2>
      <a:lt2>
        <a:srgbClr val="ADDC91"/>
      </a:lt2>
      <a:accent1>
        <a:srgbClr val="DBEDD4"/>
      </a:accent1>
      <a:accent2>
        <a:srgbClr val="75787B"/>
      </a:accent2>
      <a:accent3>
        <a:srgbClr val="BABBBD"/>
      </a:accent3>
      <a:accent4>
        <a:srgbClr val="005E5D"/>
      </a:accent4>
      <a:accent5>
        <a:srgbClr val="0072CE"/>
      </a:accent5>
      <a:accent6>
        <a:srgbClr val="796E65"/>
      </a:accent6>
      <a:hlink>
        <a:srgbClr val="0072CE"/>
      </a:hlink>
      <a:folHlink>
        <a:srgbClr val="0072CE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4430D9DC87EE4A94F784331488ED3E" ma:contentTypeVersion="8" ma:contentTypeDescription="Create a new document." ma:contentTypeScope="" ma:versionID="b43abaec67753508bd1b32c12e2eee67">
  <xsd:schema xmlns:xsd="http://www.w3.org/2001/XMLSchema" xmlns:xs="http://www.w3.org/2001/XMLSchema" xmlns:p="http://schemas.microsoft.com/office/2006/metadata/properties" xmlns:ns2="fddcb908-90d8-42d9-a63d-dfff691e26a7" targetNamespace="http://schemas.microsoft.com/office/2006/metadata/properties" ma:root="true" ma:fieldsID="a1958c4bd1d9b44fbc54f81dbfa534c5" ns2:_="">
    <xsd:import namespace="fddcb908-90d8-42d9-a63d-dfff691e26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cb908-90d8-42d9-a63d-dfff691e2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6F7300-A518-4B4E-AF77-781CF478B9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dcb908-90d8-42d9-a63d-dfff691e26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FB8D61-A455-4393-8F57-49AD6A5971E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985E3BB-7D80-4A98-8329-AF6C2DFD54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8585</TotalTime>
  <Words>1394</Words>
  <Application>Microsoft Macintosh PowerPoint</Application>
  <PresentationFormat>Widescreen</PresentationFormat>
  <Paragraphs>133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Georgia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Accessing the CDC CERC Toolkit</vt:lpstr>
      <vt:lpstr>PowerPoint Presentation</vt:lpstr>
      <vt:lpstr>PowerPoint Presentation</vt:lpstr>
      <vt:lpstr>PowerPoint Presentation</vt:lpstr>
      <vt:lpstr>PowerPoint Presentation</vt:lpstr>
      <vt:lpstr>CERC Manual Chapters &amp; Indicated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Money, Your Goals</dc:title>
  <dc:creator>Sugarman, Olivia K.</dc:creator>
  <cp:lastModifiedBy>Everette, Ashley</cp:lastModifiedBy>
  <cp:revision>99</cp:revision>
  <dcterms:created xsi:type="dcterms:W3CDTF">2018-08-03T21:11:23Z</dcterms:created>
  <dcterms:modified xsi:type="dcterms:W3CDTF">2019-06-10T14:33:49Z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0x0101001C4430D9DC87EE4A94F784331488ED3E</vt:lpwstr>
  </property>
</Properties>
</file>