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40"/>
  </p:notesMasterIdLst>
  <p:sldIdLst>
    <p:sldId id="256" r:id="rId5"/>
    <p:sldId id="333" r:id="rId6"/>
    <p:sldId id="323" r:id="rId7"/>
    <p:sldId id="324" r:id="rId8"/>
    <p:sldId id="334" r:id="rId9"/>
    <p:sldId id="335" r:id="rId10"/>
    <p:sldId id="257" r:id="rId11"/>
    <p:sldId id="271" r:id="rId12"/>
    <p:sldId id="319" r:id="rId13"/>
    <p:sldId id="320" r:id="rId14"/>
    <p:sldId id="281" r:id="rId15"/>
    <p:sldId id="336" r:id="rId16"/>
    <p:sldId id="267" r:id="rId17"/>
    <p:sldId id="266" r:id="rId18"/>
    <p:sldId id="322" r:id="rId19"/>
    <p:sldId id="268" r:id="rId20"/>
    <p:sldId id="325" r:id="rId21"/>
    <p:sldId id="326" r:id="rId22"/>
    <p:sldId id="327" r:id="rId23"/>
    <p:sldId id="283" r:id="rId24"/>
    <p:sldId id="265" r:id="rId25"/>
    <p:sldId id="258" r:id="rId26"/>
    <p:sldId id="313" r:id="rId27"/>
    <p:sldId id="316" r:id="rId28"/>
    <p:sldId id="263" r:id="rId29"/>
    <p:sldId id="317" r:id="rId30"/>
    <p:sldId id="304" r:id="rId31"/>
    <p:sldId id="284" r:id="rId32"/>
    <p:sldId id="314" r:id="rId33"/>
    <p:sldId id="293" r:id="rId34"/>
    <p:sldId id="308" r:id="rId35"/>
    <p:sldId id="298" r:id="rId36"/>
    <p:sldId id="299" r:id="rId37"/>
    <p:sldId id="282" r:id="rId38"/>
    <p:sldId id="31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/>
    <p:restoredTop sz="84354" autoAdjust="0"/>
  </p:normalViewPr>
  <p:slideViewPr>
    <p:cSldViewPr snapToGrid="0" snapToObjects="1">
      <p:cViewPr varScale="1">
        <p:scale>
          <a:sx n="107" d="100"/>
          <a:sy n="107" d="100"/>
        </p:scale>
        <p:origin x="23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12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eorgia Regular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eorgia Regular" panose="02040502050405020303" pitchFamily="18" charset="0"/>
              </a:defRPr>
            </a:lvl1pPr>
          </a:lstStyle>
          <a:p>
            <a:fld id="{1E1BEA4B-4536-D942-B5A9-82074AAF08A1}" type="datetimeFigureOut">
              <a:rPr lang="en-US" smtClean="0"/>
              <a:pPr/>
              <a:t>6/10/19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eorgia Regular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eorgia Regular" panose="02040502050405020303" pitchFamily="18" charset="0"/>
              </a:defRPr>
            </a:lvl1pPr>
          </a:lstStyle>
          <a:p>
            <a:fld id="{BB8D6D1B-168B-434B-9C8B-4E28C0315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eorgia Regular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eorgia Regular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eorgia Regular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eorgia Regular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eorgia Regular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4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8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3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7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4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6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15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7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24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80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97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87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4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0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31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6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43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6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95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7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40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77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476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02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9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268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3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23772-DEC9-4F41-8DD4-D8150A17E2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4657" rIns="92505" bIns="44657"/>
          <a:lstStyle/>
          <a:p>
            <a:endParaRPr lang="en-US" alt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36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6D1B-168B-434B-9C8B-4E28C0315D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eorgia Regular" panose="02040502050405020303" pitchFamily="18" charset="0"/>
              </a:defRPr>
            </a:lvl1pPr>
          </a:lstStyle>
          <a:p>
            <a:fld id="{51CF1133-3259-4C45-BABA-5B62D9C6F78D}" type="datetimeFigureOut">
              <a:rPr lang="en-US" smtClean="0"/>
              <a:pPr/>
              <a:t>6/10/19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eorgia Regular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eorgia Regular" panose="02040502050405020303" pitchFamily="18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 Regular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 Regular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 Regular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 Regular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 Regular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52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partnersincare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1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2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16.svg"/><Relationship Id="rId4" Type="http://schemas.openxmlformats.org/officeDocument/2006/relationships/image" Target="../media/image34.svg"/><Relationship Id="rId9" Type="http://schemas.openxmlformats.org/officeDocument/2006/relationships/image" Target="../media/image15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066" y="2870791"/>
            <a:ext cx="7772400" cy="96870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Session 1: Introduction to Collaborative Care &amp; Care/Case Management for Depression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1BB70-2757-D748-8B04-1D7DCC4545F0}"/>
              </a:ext>
            </a:extLst>
          </p:cNvPr>
          <p:cNvSpPr txBox="1"/>
          <p:nvPr/>
        </p:nvSpPr>
        <p:spPr>
          <a:xfrm>
            <a:off x="2881899" y="1194203"/>
            <a:ext cx="3422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6"/>
                </a:solidFill>
                <a:latin typeface="Avenir Next" panose="020B0503020202020204" pitchFamily="34" charset="0"/>
              </a:rPr>
              <a:t>C-LEARN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999FF-2B9D-8F48-B759-851ED802A61A}"/>
              </a:ext>
            </a:extLst>
          </p:cNvPr>
          <p:cNvSpPr txBox="1"/>
          <p:nvPr/>
        </p:nvSpPr>
        <p:spPr>
          <a:xfrm>
            <a:off x="1399923" y="2162905"/>
            <a:ext cx="6386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Mental Health &amp; Resilience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E8332-56E2-8545-923B-381253A6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6107998"/>
            <a:ext cx="1500004" cy="750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E65D1A-B7DD-2042-801D-823AC171B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00" y="6296223"/>
            <a:ext cx="1538811" cy="373552"/>
          </a:xfrm>
          <a:prstGeom prst="rect">
            <a:avLst/>
          </a:prstGeom>
        </p:spPr>
      </p:pic>
      <p:pic>
        <p:nvPicPr>
          <p:cNvPr id="12" name="Graphic 11" descr="Brain">
            <a:extLst>
              <a:ext uri="{FF2B5EF4-FFF2-40B4-BE49-F238E27FC236}">
                <a16:creationId xmlns:a16="http://schemas.microsoft.com/office/drawing/2014/main" id="{9BBD8C3B-A2F0-9748-BC83-017C6559E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9125" y="4068176"/>
            <a:ext cx="1201655" cy="1201655"/>
          </a:xfrm>
          <a:prstGeom prst="rect">
            <a:avLst/>
          </a:prstGeom>
        </p:spPr>
      </p:pic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id="{F9DC48F4-75B8-BD4D-8F69-7897C8E4E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4016" y="4068176"/>
            <a:ext cx="1201655" cy="1201655"/>
          </a:xfrm>
          <a:prstGeom prst="rect">
            <a:avLst/>
          </a:prstGeom>
        </p:spPr>
      </p:pic>
      <p:pic>
        <p:nvPicPr>
          <p:cNvPr id="16" name="Graphic 15" descr="Chat">
            <a:extLst>
              <a:ext uri="{FF2B5EF4-FFF2-40B4-BE49-F238E27FC236}">
                <a16:creationId xmlns:a16="http://schemas.microsoft.com/office/drawing/2014/main" id="{9605EA92-FAF8-0B40-844E-1E4B3D873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3291" y="4068176"/>
            <a:ext cx="1201655" cy="12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Roles for Administrators</a:t>
              </a:r>
            </a:p>
          </p:txBody>
        </p:sp>
      </p:grp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3F11072A-2D19-7145-B7D7-195A05303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465" y="2832175"/>
            <a:ext cx="1638142" cy="16381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CEC5-9CBA-0C48-9489-61E6562FA988}"/>
              </a:ext>
            </a:extLst>
          </p:cNvPr>
          <p:cNvCxnSpPr>
            <a:cxnSpLocks/>
          </p:cNvCxnSpPr>
          <p:nvPr/>
        </p:nvCxnSpPr>
        <p:spPr>
          <a:xfrm>
            <a:off x="4465864" y="1134836"/>
            <a:ext cx="221018" cy="554305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26C6B92-1DDF-A340-8D10-3B82DDE2919F}"/>
              </a:ext>
            </a:extLst>
          </p:cNvPr>
          <p:cNvSpPr/>
          <p:nvPr/>
        </p:nvSpPr>
        <p:spPr>
          <a:xfrm>
            <a:off x="3957420" y="4908534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Case/Care</a:t>
            </a:r>
          </a:p>
          <a:p>
            <a:pPr algn="ctr"/>
            <a:r>
              <a:rPr lang="en-US" sz="1200" b="1" dirty="0"/>
              <a:t>Managers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E4EB7B-0551-A743-88CB-747049C663C9}"/>
              </a:ext>
            </a:extLst>
          </p:cNvPr>
          <p:cNvSpPr/>
          <p:nvPr/>
        </p:nvSpPr>
        <p:spPr>
          <a:xfrm>
            <a:off x="5467829" y="130017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Comm</a:t>
            </a:r>
            <a:endParaRPr lang="en-US" sz="1200" b="1" dirty="0"/>
          </a:p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Co-</a:t>
            </a:r>
            <a:r>
              <a:rPr lang="en-US" sz="1200" b="1" dirty="0" err="1"/>
              <a:t>ordinators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CD0C9-59E8-4A4D-94EE-E11121D5ED78}"/>
              </a:ext>
            </a:extLst>
          </p:cNvPr>
          <p:cNvSpPr/>
          <p:nvPr/>
        </p:nvSpPr>
        <p:spPr>
          <a:xfrm>
            <a:off x="5988809" y="381660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Workers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6B638-EBD2-E047-9CE8-8B6E3064EF62}"/>
              </a:ext>
            </a:extLst>
          </p:cNvPr>
          <p:cNvSpPr/>
          <p:nvPr/>
        </p:nvSpPr>
        <p:spPr>
          <a:xfrm>
            <a:off x="1565826" y="383178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04127E-E986-8643-8833-88618760C8D1}"/>
              </a:ext>
            </a:extLst>
          </p:cNvPr>
          <p:cNvSpPr/>
          <p:nvPr/>
        </p:nvSpPr>
        <p:spPr>
          <a:xfrm>
            <a:off x="2125583" y="1309493"/>
            <a:ext cx="1368732" cy="139288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Admin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7C68D-3E97-2842-A2BD-14AA24DE0C4C}"/>
              </a:ext>
            </a:extLst>
          </p:cNvPr>
          <p:cNvSpPr txBox="1"/>
          <p:nvPr/>
        </p:nvSpPr>
        <p:spPr>
          <a:xfrm>
            <a:off x="1138356" y="121836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494B9-4B82-AA47-8E6E-4D8E353A1439}"/>
              </a:ext>
            </a:extLst>
          </p:cNvPr>
          <p:cNvSpPr txBox="1"/>
          <p:nvPr/>
        </p:nvSpPr>
        <p:spPr>
          <a:xfrm>
            <a:off x="6857570" y="1218367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0788C118-9C76-6F44-809D-7E28D396164D}"/>
              </a:ext>
            </a:extLst>
          </p:cNvPr>
          <p:cNvSpPr/>
          <p:nvPr/>
        </p:nvSpPr>
        <p:spPr>
          <a:xfrm rot="3258042">
            <a:off x="3552392" y="3843375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FE1EA250-66B7-A945-BB15-E5CCE38BE4F3}"/>
              </a:ext>
            </a:extLst>
          </p:cNvPr>
          <p:cNvSpPr/>
          <p:nvPr/>
        </p:nvSpPr>
        <p:spPr>
          <a:xfrm rot="6655362">
            <a:off x="5227287" y="379568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C3043383-ED21-3C41-8516-10598EDC4F6C}"/>
              </a:ext>
            </a:extLst>
          </p:cNvPr>
          <p:cNvSpPr/>
          <p:nvPr/>
        </p:nvSpPr>
        <p:spPr>
          <a:xfrm rot="7493006">
            <a:off x="3647453" y="252853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CBD7076A-2B0C-584B-9C04-5EBFDB1A4B0E}"/>
              </a:ext>
            </a:extLst>
          </p:cNvPr>
          <p:cNvSpPr/>
          <p:nvPr/>
        </p:nvSpPr>
        <p:spPr>
          <a:xfrm rot="3142216">
            <a:off x="4967182" y="2528534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C5C7E3-9EEF-5440-8B48-9468ED4BB70A}"/>
              </a:ext>
            </a:extLst>
          </p:cNvPr>
          <p:cNvSpPr/>
          <p:nvPr/>
        </p:nvSpPr>
        <p:spPr>
          <a:xfrm>
            <a:off x="221673" y="637309"/>
            <a:ext cx="8659091" cy="60405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11811BEA-EA37-2647-988F-E6CBC05CF0B1}"/>
              </a:ext>
            </a:extLst>
          </p:cNvPr>
          <p:cNvSpPr/>
          <p:nvPr/>
        </p:nvSpPr>
        <p:spPr>
          <a:xfrm>
            <a:off x="6095997" y="350255"/>
            <a:ext cx="789712" cy="684433"/>
          </a:xfrm>
          <a:prstGeom prst="flowChartDe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6B9B24-7CEC-1E40-8206-1030879608BD}"/>
              </a:ext>
            </a:extLst>
          </p:cNvPr>
          <p:cNvSpPr txBox="1">
            <a:spLocks/>
          </p:cNvSpPr>
          <p:nvPr/>
        </p:nvSpPr>
        <p:spPr>
          <a:xfrm>
            <a:off x="0" y="350255"/>
            <a:ext cx="6534615" cy="684433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Roles for Administrators</a:t>
            </a:r>
          </a:p>
        </p:txBody>
      </p:sp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id="{450CE4CD-2BA7-9D42-B46A-A40F1E01D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4951" y="2427548"/>
            <a:ext cx="2811196" cy="2811196"/>
          </a:xfrm>
          <a:prstGeom prst="rect">
            <a:avLst/>
          </a:prstGeom>
          <a:effectLst/>
        </p:spPr>
      </p:pic>
      <p:pic>
        <p:nvPicPr>
          <p:cNvPr id="13" name="Graphic 12" descr="Handshake">
            <a:extLst>
              <a:ext uri="{FF2B5EF4-FFF2-40B4-BE49-F238E27FC236}">
                <a16:creationId xmlns:a16="http://schemas.microsoft.com/office/drawing/2014/main" id="{5405CFAD-C2A5-4C49-BBFD-8C4DE10E8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24403">
            <a:off x="6297100" y="4464745"/>
            <a:ext cx="2765549" cy="2765549"/>
          </a:xfrm>
          <a:prstGeom prst="rect">
            <a:avLst/>
          </a:prstGeom>
          <a:effectLst/>
        </p:spPr>
      </p:pic>
      <p:pic>
        <p:nvPicPr>
          <p:cNvPr id="9" name="Graphic 8" descr="Checklist">
            <a:extLst>
              <a:ext uri="{FF2B5EF4-FFF2-40B4-BE49-F238E27FC236}">
                <a16:creationId xmlns:a16="http://schemas.microsoft.com/office/drawing/2014/main" id="{24DB75DB-1A62-6345-B8D3-8588BD476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08139">
            <a:off x="6665684" y="599856"/>
            <a:ext cx="2410535" cy="2410535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29" y="1126533"/>
            <a:ext cx="8150362" cy="55652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“Collaborative Care Champions”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Developing collaborative care infrastructure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Align collaborative care tasks with people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Support quality improvement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Foster growth in knowledge, attitudes, skills at all levels to support collaborative care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Develop sustainability</a:t>
            </a:r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plans</a:t>
            </a:r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&amp; partnership</a:t>
            </a:r>
            <a:r>
              <a:rPr lang="en-US" sz="2400" b="1" dirty="0"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agreements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Promote a culture of hope</a:t>
            </a:r>
          </a:p>
        </p:txBody>
      </p:sp>
    </p:spTree>
    <p:extLst>
      <p:ext uri="{BB962C8B-B14F-4D97-AF65-F5344CB8AC3E}">
        <p14:creationId xmlns:p14="http://schemas.microsoft.com/office/powerpoint/2010/main" val="65002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Goals for Case Managers and Outreach Workers</a:t>
              </a:r>
            </a:p>
          </p:txBody>
        </p:sp>
      </p:grp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3F11072A-2D19-7145-B7D7-195A05303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465" y="2832175"/>
            <a:ext cx="1638142" cy="16381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CEC5-9CBA-0C48-9489-61E6562FA988}"/>
              </a:ext>
            </a:extLst>
          </p:cNvPr>
          <p:cNvCxnSpPr>
            <a:cxnSpLocks/>
          </p:cNvCxnSpPr>
          <p:nvPr/>
        </p:nvCxnSpPr>
        <p:spPr>
          <a:xfrm>
            <a:off x="4465864" y="1134836"/>
            <a:ext cx="221018" cy="554305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26C6B92-1DDF-A340-8D10-3B82DDE2919F}"/>
              </a:ext>
            </a:extLst>
          </p:cNvPr>
          <p:cNvSpPr/>
          <p:nvPr/>
        </p:nvSpPr>
        <p:spPr>
          <a:xfrm>
            <a:off x="3957420" y="4908534"/>
            <a:ext cx="1368732" cy="139288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Case/Care</a:t>
            </a:r>
          </a:p>
          <a:p>
            <a:pPr algn="ctr"/>
            <a:r>
              <a:rPr lang="en-US" sz="1200" b="1" dirty="0"/>
              <a:t>Managers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E4EB7B-0551-A743-88CB-747049C663C9}"/>
              </a:ext>
            </a:extLst>
          </p:cNvPr>
          <p:cNvSpPr/>
          <p:nvPr/>
        </p:nvSpPr>
        <p:spPr>
          <a:xfrm>
            <a:off x="5467829" y="130017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Comm</a:t>
            </a:r>
            <a:endParaRPr lang="en-US" sz="1200" b="1" dirty="0"/>
          </a:p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Co-</a:t>
            </a:r>
            <a:r>
              <a:rPr lang="en-US" sz="1200" b="1" dirty="0" err="1"/>
              <a:t>ordinators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CD0C9-59E8-4A4D-94EE-E11121D5ED78}"/>
              </a:ext>
            </a:extLst>
          </p:cNvPr>
          <p:cNvSpPr/>
          <p:nvPr/>
        </p:nvSpPr>
        <p:spPr>
          <a:xfrm>
            <a:off x="5988809" y="3816601"/>
            <a:ext cx="1368732" cy="139288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Workers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6B638-EBD2-E047-9CE8-8B6E3064EF62}"/>
              </a:ext>
            </a:extLst>
          </p:cNvPr>
          <p:cNvSpPr/>
          <p:nvPr/>
        </p:nvSpPr>
        <p:spPr>
          <a:xfrm>
            <a:off x="1565826" y="383178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04127E-E986-8643-8833-88618760C8D1}"/>
              </a:ext>
            </a:extLst>
          </p:cNvPr>
          <p:cNvSpPr/>
          <p:nvPr/>
        </p:nvSpPr>
        <p:spPr>
          <a:xfrm>
            <a:off x="2125583" y="1309493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Admin</a:t>
            </a: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0788C118-9C76-6F44-809D-7E28D396164D}"/>
              </a:ext>
            </a:extLst>
          </p:cNvPr>
          <p:cNvSpPr/>
          <p:nvPr/>
        </p:nvSpPr>
        <p:spPr>
          <a:xfrm rot="3258042">
            <a:off x="3552392" y="3843375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FE1EA250-66B7-A945-BB15-E5CCE38BE4F3}"/>
              </a:ext>
            </a:extLst>
          </p:cNvPr>
          <p:cNvSpPr/>
          <p:nvPr/>
        </p:nvSpPr>
        <p:spPr>
          <a:xfrm rot="6655362">
            <a:off x="5227287" y="379568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C3043383-ED21-3C41-8516-10598EDC4F6C}"/>
              </a:ext>
            </a:extLst>
          </p:cNvPr>
          <p:cNvSpPr/>
          <p:nvPr/>
        </p:nvSpPr>
        <p:spPr>
          <a:xfrm rot="7493006">
            <a:off x="3647453" y="252853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CBD7076A-2B0C-584B-9C04-5EBFDB1A4B0E}"/>
              </a:ext>
            </a:extLst>
          </p:cNvPr>
          <p:cNvSpPr/>
          <p:nvPr/>
        </p:nvSpPr>
        <p:spPr>
          <a:xfrm rot="3142216">
            <a:off x="4967182" y="2528534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A8D1D5-01A8-214A-9340-D7CC89574DC9}"/>
              </a:ext>
            </a:extLst>
          </p:cNvPr>
          <p:cNvCxnSpPr>
            <a:cxnSpLocks/>
            <a:stCxn id="14" idx="3"/>
            <a:endCxn id="12" idx="6"/>
          </p:cNvCxnSpPr>
          <p:nvPr/>
        </p:nvCxnSpPr>
        <p:spPr>
          <a:xfrm flipH="1">
            <a:off x="5326152" y="5005504"/>
            <a:ext cx="863103" cy="59947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1E6594-0FC8-674A-95CF-BC200CDF20A0}"/>
              </a:ext>
            </a:extLst>
          </p:cNvPr>
          <p:cNvSpPr txBox="1"/>
          <p:nvPr/>
        </p:nvSpPr>
        <p:spPr>
          <a:xfrm>
            <a:off x="1138356" y="121836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C70B11-6F8E-2F4C-BD17-7D0764AC2485}"/>
              </a:ext>
            </a:extLst>
          </p:cNvPr>
          <p:cNvSpPr txBox="1"/>
          <p:nvPr/>
        </p:nvSpPr>
        <p:spPr>
          <a:xfrm>
            <a:off x="6857570" y="1218367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84352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Medical">
            <a:extLst>
              <a:ext uri="{FF2B5EF4-FFF2-40B4-BE49-F238E27FC236}">
                <a16:creationId xmlns:a16="http://schemas.microsoft.com/office/drawing/2014/main" id="{15336D92-BE24-1D49-A257-CDCD1BB49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089" y="468874"/>
            <a:ext cx="6858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1" y="1300147"/>
            <a:ext cx="7685456" cy="519545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Promote health and wellness</a:t>
            </a:r>
            <a:endParaRPr lang="en-US" sz="2200" dirty="0">
              <a:latin typeface="Georgia" panose="02040502050405020303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Reduce stigma</a:t>
            </a:r>
            <a:endParaRPr lang="en-US" sz="2200" dirty="0">
              <a:latin typeface="Georgia" panose="02040502050405020303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Referral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&amp; Education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Assist those who are suffering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Be culturally</a:t>
            </a:r>
            <a:r>
              <a:rPr lang="en-US" sz="2200" b="1" dirty="0">
                <a:latin typeface="Georgia" panose="02040502050405020303" pitchFamily="18" charset="0"/>
              </a:rPr>
              <a:t> </a:t>
            </a:r>
            <a:r>
              <a:rPr lang="en-US" sz="2200" b="1" dirty="0">
                <a:solidFill>
                  <a:schemeClr val="accent5"/>
                </a:solidFill>
                <a:latin typeface="Georgia" panose="02040502050405020303" pitchFamily="18" charset="0"/>
              </a:rPr>
              <a:t>competent/sensitive</a:t>
            </a:r>
            <a:endParaRPr lang="en-US" sz="22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05FB-C206-2149-A918-28EA7544E8EB}"/>
              </a:ext>
            </a:extLst>
          </p:cNvPr>
          <p:cNvSpPr/>
          <p:nvPr/>
        </p:nvSpPr>
        <p:spPr>
          <a:xfrm>
            <a:off x="221673" y="637309"/>
            <a:ext cx="8659091" cy="60405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elay 5">
            <a:extLst>
              <a:ext uri="{FF2B5EF4-FFF2-40B4-BE49-F238E27FC236}">
                <a16:creationId xmlns:a16="http://schemas.microsoft.com/office/drawing/2014/main" id="{B7914B32-98EB-BF4E-80EB-28A9E5E56BEB}"/>
              </a:ext>
            </a:extLst>
          </p:cNvPr>
          <p:cNvSpPr/>
          <p:nvPr/>
        </p:nvSpPr>
        <p:spPr>
          <a:xfrm>
            <a:off x="4468089" y="350255"/>
            <a:ext cx="789712" cy="752037"/>
          </a:xfrm>
          <a:prstGeom prst="flowChartDe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C1BB49-571F-8F46-9909-DF4910D841AB}"/>
              </a:ext>
            </a:extLst>
          </p:cNvPr>
          <p:cNvSpPr txBox="1">
            <a:spLocks/>
          </p:cNvSpPr>
          <p:nvPr/>
        </p:nvSpPr>
        <p:spPr>
          <a:xfrm>
            <a:off x="0" y="350255"/>
            <a:ext cx="4862945" cy="752037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Goals for Case Managers and Outreach Workers</a:t>
            </a:r>
          </a:p>
        </p:txBody>
      </p:sp>
    </p:spTree>
    <p:extLst>
      <p:ext uri="{BB962C8B-B14F-4D97-AF65-F5344CB8AC3E}">
        <p14:creationId xmlns:p14="http://schemas.microsoft.com/office/powerpoint/2010/main" val="119644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D44ED641-0F61-8844-93F0-BD97D779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91781">
            <a:off x="1605772" y="150122"/>
            <a:ext cx="7440761" cy="7440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5391D9-F859-014F-AFC8-E8087B45EF58}"/>
              </a:ext>
            </a:extLst>
          </p:cNvPr>
          <p:cNvSpPr/>
          <p:nvPr/>
        </p:nvSpPr>
        <p:spPr>
          <a:xfrm>
            <a:off x="221673" y="637309"/>
            <a:ext cx="8659091" cy="60405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38" y="1285516"/>
            <a:ext cx="7722008" cy="51014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Screening</a:t>
            </a:r>
            <a:r>
              <a:rPr lang="en-US" dirty="0">
                <a:latin typeface="Georgia" panose="02040502050405020303" pitchFamily="18" charset="0"/>
              </a:rPr>
              <a:t> – a tool to identify people with health conditions (e.g., depression) and stress </a:t>
            </a:r>
          </a:p>
          <a:p>
            <a:pPr lvl="0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Education</a:t>
            </a:r>
            <a:r>
              <a:rPr lang="en-US" dirty="0">
                <a:latin typeface="Georgia" panose="02040502050405020303" pitchFamily="18" charset="0"/>
              </a:rPr>
              <a:t> – provide and explain materials on health/stress  </a:t>
            </a:r>
          </a:p>
          <a:p>
            <a:pPr lvl="0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Referrals</a:t>
            </a:r>
            <a:r>
              <a:rPr lang="en-US" dirty="0">
                <a:latin typeface="Georgia" panose="02040502050405020303" pitchFamily="18" charset="0"/>
              </a:rPr>
              <a:t> – help make and follow up on referrals using resource guides</a:t>
            </a:r>
          </a:p>
          <a:p>
            <a:pPr lvl="0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Client Support </a:t>
            </a:r>
            <a:r>
              <a:rPr lang="en-US" dirty="0">
                <a:latin typeface="Georgia" panose="02040502050405020303" pitchFamily="18" charset="0"/>
              </a:rPr>
              <a:t>– provided through behavioral activation (return to pleasant activities) and problem solving skills </a:t>
            </a:r>
          </a:p>
          <a:p>
            <a:pPr lvl="0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Advocacy</a:t>
            </a:r>
            <a:r>
              <a:rPr lang="en-US" dirty="0">
                <a:latin typeface="Georgia" panose="02040502050405020303" pitchFamily="18" charset="0"/>
              </a:rPr>
              <a:t> – promote and encourage positive health behaviors and access to care</a:t>
            </a:r>
          </a:p>
          <a:p>
            <a:pPr lvl="0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Follow-up</a:t>
            </a:r>
            <a:r>
              <a:rPr lang="en-US" dirty="0">
                <a:latin typeface="Georgia" panose="02040502050405020303" pitchFamily="18" charset="0"/>
              </a:rPr>
              <a:t> – check client progress and provide assistance to connect to services if needed, within the scope outlined by your organization</a:t>
            </a:r>
          </a:p>
        </p:txBody>
      </p:sp>
      <p:sp>
        <p:nvSpPr>
          <p:cNvPr id="4" name="Delay 3">
            <a:extLst>
              <a:ext uri="{FF2B5EF4-FFF2-40B4-BE49-F238E27FC236}">
                <a16:creationId xmlns:a16="http://schemas.microsoft.com/office/drawing/2014/main" id="{49FE73DD-7291-7447-92E8-46AEADC829A6}"/>
              </a:ext>
            </a:extLst>
          </p:cNvPr>
          <p:cNvSpPr/>
          <p:nvPr/>
        </p:nvSpPr>
        <p:spPr>
          <a:xfrm>
            <a:off x="4966853" y="350255"/>
            <a:ext cx="789712" cy="785818"/>
          </a:xfrm>
          <a:prstGeom prst="flowChartDe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76DF4E-3015-4A46-A53E-EC90889E3E34}"/>
              </a:ext>
            </a:extLst>
          </p:cNvPr>
          <p:cNvSpPr txBox="1">
            <a:spLocks/>
          </p:cNvSpPr>
          <p:nvPr/>
        </p:nvSpPr>
        <p:spPr>
          <a:xfrm>
            <a:off x="0" y="350255"/>
            <a:ext cx="5361709" cy="78581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Activities for Case Managers and Outreach Workers</a:t>
            </a:r>
          </a:p>
        </p:txBody>
      </p:sp>
    </p:spTree>
    <p:extLst>
      <p:ext uri="{BB962C8B-B14F-4D97-AF65-F5344CB8AC3E}">
        <p14:creationId xmlns:p14="http://schemas.microsoft.com/office/powerpoint/2010/main" val="124230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Roles for Community Outreach Coordinators</a:t>
              </a:r>
            </a:p>
          </p:txBody>
        </p:sp>
      </p:grp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3F11072A-2D19-7145-B7D7-195A05303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465" y="2832175"/>
            <a:ext cx="1638142" cy="16381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CEC5-9CBA-0C48-9489-61E6562FA988}"/>
              </a:ext>
            </a:extLst>
          </p:cNvPr>
          <p:cNvCxnSpPr>
            <a:cxnSpLocks/>
          </p:cNvCxnSpPr>
          <p:nvPr/>
        </p:nvCxnSpPr>
        <p:spPr>
          <a:xfrm>
            <a:off x="4465864" y="1134836"/>
            <a:ext cx="221018" cy="554305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26C6B92-1DDF-A340-8D10-3B82DDE2919F}"/>
              </a:ext>
            </a:extLst>
          </p:cNvPr>
          <p:cNvSpPr/>
          <p:nvPr/>
        </p:nvSpPr>
        <p:spPr>
          <a:xfrm>
            <a:off x="3957420" y="4908534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Case/Care</a:t>
            </a:r>
          </a:p>
          <a:p>
            <a:pPr algn="ctr"/>
            <a:r>
              <a:rPr lang="en-US" sz="1200" b="1" dirty="0"/>
              <a:t>Managers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E4EB7B-0551-A743-88CB-747049C663C9}"/>
              </a:ext>
            </a:extLst>
          </p:cNvPr>
          <p:cNvSpPr/>
          <p:nvPr/>
        </p:nvSpPr>
        <p:spPr>
          <a:xfrm>
            <a:off x="5467829" y="1300171"/>
            <a:ext cx="1368732" cy="139288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Comm</a:t>
            </a:r>
            <a:endParaRPr lang="en-US" sz="1200" b="1" dirty="0"/>
          </a:p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Co-</a:t>
            </a:r>
            <a:r>
              <a:rPr lang="en-US" sz="1200" b="1" dirty="0" err="1"/>
              <a:t>ordinators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CD0C9-59E8-4A4D-94EE-E11121D5ED78}"/>
              </a:ext>
            </a:extLst>
          </p:cNvPr>
          <p:cNvSpPr/>
          <p:nvPr/>
        </p:nvSpPr>
        <p:spPr>
          <a:xfrm>
            <a:off x="5988809" y="381660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Workers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6B638-EBD2-E047-9CE8-8B6E3064EF62}"/>
              </a:ext>
            </a:extLst>
          </p:cNvPr>
          <p:cNvSpPr/>
          <p:nvPr/>
        </p:nvSpPr>
        <p:spPr>
          <a:xfrm>
            <a:off x="1565826" y="383178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04127E-E986-8643-8833-88618760C8D1}"/>
              </a:ext>
            </a:extLst>
          </p:cNvPr>
          <p:cNvSpPr/>
          <p:nvPr/>
        </p:nvSpPr>
        <p:spPr>
          <a:xfrm>
            <a:off x="2125583" y="1309493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Admin</a:t>
            </a: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0788C118-9C76-6F44-809D-7E28D396164D}"/>
              </a:ext>
            </a:extLst>
          </p:cNvPr>
          <p:cNvSpPr/>
          <p:nvPr/>
        </p:nvSpPr>
        <p:spPr>
          <a:xfrm rot="3258042">
            <a:off x="3552392" y="3843375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FE1EA250-66B7-A945-BB15-E5CCE38BE4F3}"/>
              </a:ext>
            </a:extLst>
          </p:cNvPr>
          <p:cNvSpPr/>
          <p:nvPr/>
        </p:nvSpPr>
        <p:spPr>
          <a:xfrm rot="6655362">
            <a:off x="5227287" y="379568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C3043383-ED21-3C41-8516-10598EDC4F6C}"/>
              </a:ext>
            </a:extLst>
          </p:cNvPr>
          <p:cNvSpPr/>
          <p:nvPr/>
        </p:nvSpPr>
        <p:spPr>
          <a:xfrm rot="7493006">
            <a:off x="3647453" y="252853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CBD7076A-2B0C-584B-9C04-5EBFDB1A4B0E}"/>
              </a:ext>
            </a:extLst>
          </p:cNvPr>
          <p:cNvSpPr/>
          <p:nvPr/>
        </p:nvSpPr>
        <p:spPr>
          <a:xfrm rot="3142216">
            <a:off x="4967182" y="2528534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50D2E-DB70-EA42-85E9-5AFBDB0767C0}"/>
              </a:ext>
            </a:extLst>
          </p:cNvPr>
          <p:cNvSpPr txBox="1"/>
          <p:nvPr/>
        </p:nvSpPr>
        <p:spPr>
          <a:xfrm>
            <a:off x="1138356" y="121836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328703-1ECC-B44B-ACFC-D08FA3D700B4}"/>
              </a:ext>
            </a:extLst>
          </p:cNvPr>
          <p:cNvSpPr txBox="1"/>
          <p:nvPr/>
        </p:nvSpPr>
        <p:spPr>
          <a:xfrm>
            <a:off x="6857570" y="1218367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87222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A0B73-D817-FE40-93C4-1258C1D672D9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F3E3DD-278D-5647-8EDC-9BD94D051E69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elay 4">
              <a:extLst>
                <a:ext uri="{FF2B5EF4-FFF2-40B4-BE49-F238E27FC236}">
                  <a16:creationId xmlns:a16="http://schemas.microsoft.com/office/drawing/2014/main" id="{FEDA9B48-D3D3-EA4D-859F-8D2D8FDC91F7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6362E3C6-7DCD-6645-9168-DB3F64C4D87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Roles for Community Outreach Coordinator </a:t>
              </a:r>
            </a:p>
          </p:txBody>
        </p:sp>
      </p:grpSp>
      <p:pic>
        <p:nvPicPr>
          <p:cNvPr id="10" name="Graphic 9" descr="Teacher">
            <a:extLst>
              <a:ext uri="{FF2B5EF4-FFF2-40B4-BE49-F238E27FC236}">
                <a16:creationId xmlns:a16="http://schemas.microsoft.com/office/drawing/2014/main" id="{0546E899-F384-A745-8E22-003FE41A6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523" y="678616"/>
            <a:ext cx="7437517" cy="7437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07" y="1225576"/>
            <a:ext cx="7536220" cy="563242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Responsible for leading organization’s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outreach efforts 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Organize and/or participate in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task forces, coalitions, self-help groups, community support networks, councils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Help identify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community health and social needs</a:t>
            </a:r>
            <a:r>
              <a:rPr lang="en-US" dirty="0">
                <a:latin typeface="Georgia" panose="02040502050405020303" pitchFamily="18" charset="0"/>
              </a:rPr>
              <a:t>, locate resources and initiate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problem-solving actions </a:t>
            </a:r>
            <a:r>
              <a:rPr lang="en-US" dirty="0">
                <a:latin typeface="Georgia" panose="02040502050405020303" pitchFamily="18" charset="0"/>
              </a:rPr>
              <a:t>for agencies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Provide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education</a:t>
            </a:r>
            <a:r>
              <a:rPr lang="en-US" dirty="0">
                <a:latin typeface="Georgia" panose="02040502050405020303" pitchFamily="18" charset="0"/>
              </a:rPr>
              <a:t> and/or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consultation</a:t>
            </a:r>
            <a:r>
              <a:rPr lang="en-US" dirty="0">
                <a:latin typeface="Georgia" panose="02040502050405020303" pitchFamily="18" charset="0"/>
              </a:rPr>
              <a:t> to individuals and communities regarding services and programs </a:t>
            </a:r>
          </a:p>
          <a:p>
            <a:pPr lvl="0"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Possibly work with care managers to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track outcomes and coordinate care for patients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Georgia" panose="02040502050405020303" pitchFamily="18" charset="0"/>
              </a:rPr>
              <a:t>Expand or enhance abilities of agencies and groups to </a:t>
            </a:r>
            <a:r>
              <a:rPr 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respond to health and social needs </a:t>
            </a:r>
            <a:r>
              <a:rPr lang="en-US" dirty="0">
                <a:latin typeface="Georgia" panose="02040502050405020303" pitchFamily="18" charset="0"/>
              </a:rPr>
              <a:t>of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82560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Roles for Primary Care Providers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C5C3F-5497-E148-8333-A90E481493EE}"/>
              </a:ext>
            </a:extLst>
          </p:cNvPr>
          <p:cNvGrpSpPr/>
          <p:nvPr/>
        </p:nvGrpSpPr>
        <p:grpSpPr>
          <a:xfrm>
            <a:off x="2205951" y="2367647"/>
            <a:ext cx="4341612" cy="914400"/>
            <a:chOff x="2205951" y="2743200"/>
            <a:chExt cx="4341612" cy="914400"/>
          </a:xfrm>
        </p:grpSpPr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00F47BF3-8034-4642-92D2-618138FA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951" y="27432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octor">
              <a:extLst>
                <a:ext uri="{FF2B5EF4-FFF2-40B4-BE49-F238E27FC236}">
                  <a16:creationId xmlns:a16="http://schemas.microsoft.com/office/drawing/2014/main" id="{9FE84E6E-9911-1048-A6E5-593DA426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3163" y="2743200"/>
              <a:ext cx="914400" cy="91440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DDDE02-5363-4846-91D3-88B16ABB00D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20351" y="3200400"/>
              <a:ext cx="2586485" cy="0"/>
            </a:xfrm>
            <a:prstGeom prst="straightConnector1">
              <a:avLst/>
            </a:prstGeom>
            <a:ln w="28575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332975" y="1862006"/>
            <a:ext cx="622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CARE CLINIC MANAGEMENT OF BEHAVIORAL HEALTH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60D1F9-B20C-EE4F-8A0F-4F013AB56F5F}"/>
              </a:ext>
            </a:extLst>
          </p:cNvPr>
          <p:cNvGrpSpPr/>
          <p:nvPr/>
        </p:nvGrpSpPr>
        <p:grpSpPr>
          <a:xfrm>
            <a:off x="653073" y="2971800"/>
            <a:ext cx="5053763" cy="1711072"/>
            <a:chOff x="653073" y="3429000"/>
            <a:chExt cx="5053763" cy="1711072"/>
          </a:xfrm>
        </p:grpSpPr>
        <p:pic>
          <p:nvPicPr>
            <p:cNvPr id="10" name="Graphic 9" descr="Female Profile">
              <a:extLst>
                <a:ext uri="{FF2B5EF4-FFF2-40B4-BE49-F238E27FC236}">
                  <a16:creationId xmlns:a16="http://schemas.microsoft.com/office/drawing/2014/main" id="{2FC6D142-BD2D-B64A-B87F-5A9A76A5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27117" y="3830538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42D00B-6AC4-8540-BEE1-B3CBB0B4633A}"/>
                </a:ext>
              </a:extLst>
            </p:cNvPr>
            <p:cNvSpPr txBox="1"/>
            <p:nvPr/>
          </p:nvSpPr>
          <p:spPr>
            <a:xfrm>
              <a:off x="653073" y="4770740"/>
              <a:ext cx="233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Consulting Psychiatrist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23DBD656-8E37-E14D-B148-5AA785F2150A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4841517" y="3429000"/>
              <a:ext cx="865319" cy="85873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0765A5F-B39E-A647-B800-9B0AEE2E98FA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20351" y="3486150"/>
              <a:ext cx="806766" cy="80158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514D067-6707-EB44-B1F5-19086EC0B23E}"/>
                </a:ext>
              </a:extLst>
            </p:cNvPr>
            <p:cNvCxnSpPr/>
            <p:nvPr/>
          </p:nvCxnSpPr>
          <p:spPr>
            <a:xfrm>
              <a:off x="2205951" y="4433207"/>
              <a:ext cx="172116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School girl">
              <a:extLst>
                <a:ext uri="{FF2B5EF4-FFF2-40B4-BE49-F238E27FC236}">
                  <a16:creationId xmlns:a16="http://schemas.microsoft.com/office/drawing/2014/main" id="{C8411003-6EFA-A547-BEEE-71E12E3F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0317" y="3822374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1413BD-0C3F-9442-958E-5FF0A5507AEA}"/>
              </a:ext>
            </a:extLst>
          </p:cNvPr>
          <p:cNvSpPr txBox="1"/>
          <p:nvPr/>
        </p:nvSpPr>
        <p:spPr>
          <a:xfrm>
            <a:off x="5764247" y="3135808"/>
            <a:ext cx="31084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Primary Care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Culturally competent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Track for poor treatment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 effective follow-up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   adherence, reinforcement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5CE8-1AE0-AB45-8731-AE8741457FA3}"/>
              </a:ext>
            </a:extLst>
          </p:cNvPr>
          <p:cNvSpPr txBox="1"/>
          <p:nvPr/>
        </p:nvSpPr>
        <p:spPr>
          <a:xfrm>
            <a:off x="3061281" y="4316964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Care Coordinator/Manager</a:t>
            </a:r>
          </a:p>
        </p:txBody>
      </p:sp>
    </p:spTree>
    <p:extLst>
      <p:ext uri="{BB962C8B-B14F-4D97-AF65-F5344CB8AC3E}">
        <p14:creationId xmlns:p14="http://schemas.microsoft.com/office/powerpoint/2010/main" val="255803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Roles for Consulting Psychiatrists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C5C3F-5497-E148-8333-A90E481493EE}"/>
              </a:ext>
            </a:extLst>
          </p:cNvPr>
          <p:cNvGrpSpPr/>
          <p:nvPr/>
        </p:nvGrpSpPr>
        <p:grpSpPr>
          <a:xfrm>
            <a:off x="2205951" y="2367647"/>
            <a:ext cx="4341612" cy="914400"/>
            <a:chOff x="2205951" y="2743200"/>
            <a:chExt cx="4341612" cy="914400"/>
          </a:xfrm>
        </p:grpSpPr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00F47BF3-8034-4642-92D2-618138FA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951" y="27432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octor">
              <a:extLst>
                <a:ext uri="{FF2B5EF4-FFF2-40B4-BE49-F238E27FC236}">
                  <a16:creationId xmlns:a16="http://schemas.microsoft.com/office/drawing/2014/main" id="{9FE84E6E-9911-1048-A6E5-593DA426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3163" y="2743200"/>
              <a:ext cx="914400" cy="91440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DDDE02-5363-4846-91D3-88B16ABB00D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20351" y="3200400"/>
              <a:ext cx="2586485" cy="0"/>
            </a:xfrm>
            <a:prstGeom prst="straightConnector1">
              <a:avLst/>
            </a:prstGeom>
            <a:ln w="28575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332975" y="1862006"/>
            <a:ext cx="622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CARE CLINIC MANAGEMENT OF BEHAVIORAL HEALTH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60D1F9-B20C-EE4F-8A0F-4F013AB56F5F}"/>
              </a:ext>
            </a:extLst>
          </p:cNvPr>
          <p:cNvGrpSpPr/>
          <p:nvPr/>
        </p:nvGrpSpPr>
        <p:grpSpPr>
          <a:xfrm>
            <a:off x="653073" y="2971800"/>
            <a:ext cx="5053763" cy="3780111"/>
            <a:chOff x="653073" y="3429000"/>
            <a:chExt cx="5053763" cy="3780111"/>
          </a:xfrm>
        </p:grpSpPr>
        <p:pic>
          <p:nvPicPr>
            <p:cNvPr id="10" name="Graphic 9" descr="Female Profile">
              <a:extLst>
                <a:ext uri="{FF2B5EF4-FFF2-40B4-BE49-F238E27FC236}">
                  <a16:creationId xmlns:a16="http://schemas.microsoft.com/office/drawing/2014/main" id="{2FC6D142-BD2D-B64A-B87F-5A9A76A5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27117" y="3830538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42D00B-6AC4-8540-BEE1-B3CBB0B4633A}"/>
                </a:ext>
              </a:extLst>
            </p:cNvPr>
            <p:cNvSpPr txBox="1"/>
            <p:nvPr/>
          </p:nvSpPr>
          <p:spPr>
            <a:xfrm>
              <a:off x="653073" y="4623788"/>
              <a:ext cx="494148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Consulting Psychiatrist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Medication management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Respond to mental health emergencies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Provide prescriptions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Support treatment plans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Provide education and consultation </a:t>
              </a:r>
            </a:p>
            <a:p>
              <a:r>
                <a:rPr lang="en-US" dirty="0"/>
                <a:t>	to other team members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Support and participate in quality improvement</a:t>
              </a:r>
            </a:p>
            <a:p>
              <a:endParaRPr lang="en-US" dirty="0"/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23DBD656-8E37-E14D-B148-5AA785F2150A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4841517" y="3429000"/>
              <a:ext cx="865319" cy="85873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0765A5F-B39E-A647-B800-9B0AEE2E98FA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20351" y="3486150"/>
              <a:ext cx="806766" cy="80158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514D067-6707-EB44-B1F5-19086EC0B23E}"/>
                </a:ext>
              </a:extLst>
            </p:cNvPr>
            <p:cNvCxnSpPr/>
            <p:nvPr/>
          </p:nvCxnSpPr>
          <p:spPr>
            <a:xfrm>
              <a:off x="2205951" y="4433207"/>
              <a:ext cx="172116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School girl">
              <a:extLst>
                <a:ext uri="{FF2B5EF4-FFF2-40B4-BE49-F238E27FC236}">
                  <a16:creationId xmlns:a16="http://schemas.microsoft.com/office/drawing/2014/main" id="{C8411003-6EFA-A547-BEEE-71E12E3F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0317" y="3822374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1413BD-0C3F-9442-958E-5FF0A5507AEA}"/>
              </a:ext>
            </a:extLst>
          </p:cNvPr>
          <p:cNvSpPr txBox="1"/>
          <p:nvPr/>
        </p:nvSpPr>
        <p:spPr>
          <a:xfrm>
            <a:off x="5764247" y="3135808"/>
            <a:ext cx="228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Primary Care Provider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75CE8-1AE0-AB45-8731-AE8741457FA3}"/>
              </a:ext>
            </a:extLst>
          </p:cNvPr>
          <p:cNvSpPr txBox="1"/>
          <p:nvPr/>
        </p:nvSpPr>
        <p:spPr>
          <a:xfrm>
            <a:off x="3061281" y="4170012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Care Coordinator/Manager</a:t>
            </a:r>
          </a:p>
        </p:txBody>
      </p:sp>
    </p:spTree>
    <p:extLst>
      <p:ext uri="{BB962C8B-B14F-4D97-AF65-F5344CB8AC3E}">
        <p14:creationId xmlns:p14="http://schemas.microsoft.com/office/powerpoint/2010/main" val="248532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Roles for Therapists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C5C3F-5497-E148-8333-A90E481493EE}"/>
              </a:ext>
            </a:extLst>
          </p:cNvPr>
          <p:cNvGrpSpPr/>
          <p:nvPr/>
        </p:nvGrpSpPr>
        <p:grpSpPr>
          <a:xfrm>
            <a:off x="2205951" y="2367647"/>
            <a:ext cx="4341612" cy="914400"/>
            <a:chOff x="2205951" y="2743200"/>
            <a:chExt cx="4341612" cy="914400"/>
          </a:xfrm>
        </p:grpSpPr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00F47BF3-8034-4642-92D2-618138FA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951" y="27432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octor">
              <a:extLst>
                <a:ext uri="{FF2B5EF4-FFF2-40B4-BE49-F238E27FC236}">
                  <a16:creationId xmlns:a16="http://schemas.microsoft.com/office/drawing/2014/main" id="{9FE84E6E-9911-1048-A6E5-593DA426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3163" y="2743200"/>
              <a:ext cx="914400" cy="91440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DDDE02-5363-4846-91D3-88B16ABB00D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20351" y="3200400"/>
              <a:ext cx="2586485" cy="0"/>
            </a:xfrm>
            <a:prstGeom prst="straightConnector1">
              <a:avLst/>
            </a:prstGeom>
            <a:ln w="28575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757517" y="1862006"/>
            <a:ext cx="510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CARE CLINIC TREATMENT OF DEPRESSION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60D1F9-B20C-EE4F-8A0F-4F013AB56F5F}"/>
              </a:ext>
            </a:extLst>
          </p:cNvPr>
          <p:cNvGrpSpPr/>
          <p:nvPr/>
        </p:nvGrpSpPr>
        <p:grpSpPr>
          <a:xfrm>
            <a:off x="653073" y="2971800"/>
            <a:ext cx="5053763" cy="1572458"/>
            <a:chOff x="653073" y="3429000"/>
            <a:chExt cx="5053763" cy="1572458"/>
          </a:xfrm>
        </p:grpSpPr>
        <p:pic>
          <p:nvPicPr>
            <p:cNvPr id="10" name="Graphic 9" descr="Female Profile">
              <a:extLst>
                <a:ext uri="{FF2B5EF4-FFF2-40B4-BE49-F238E27FC236}">
                  <a16:creationId xmlns:a16="http://schemas.microsoft.com/office/drawing/2014/main" id="{2FC6D142-BD2D-B64A-B87F-5A9A76A5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27117" y="3830538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0534C9-CFE5-6845-B90C-20B9D33F8856}"/>
                </a:ext>
              </a:extLst>
            </p:cNvPr>
            <p:cNvSpPr txBox="1"/>
            <p:nvPr/>
          </p:nvSpPr>
          <p:spPr>
            <a:xfrm>
              <a:off x="2926076" y="4632126"/>
              <a:ext cx="2769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6">
                      <a:lumMod val="75000"/>
                    </a:schemeClr>
                  </a:solidFill>
                </a:rPr>
                <a:t>Care Coordinator/Manager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42D00B-6AC4-8540-BEE1-B3CBB0B4633A}"/>
                </a:ext>
              </a:extLst>
            </p:cNvPr>
            <p:cNvSpPr txBox="1"/>
            <p:nvPr/>
          </p:nvSpPr>
          <p:spPr>
            <a:xfrm>
              <a:off x="653073" y="4615624"/>
              <a:ext cx="233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Consulting Psychiatrist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23DBD656-8E37-E14D-B148-5AA785F2150A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4841517" y="3429000"/>
              <a:ext cx="865319" cy="85873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0765A5F-B39E-A647-B800-9B0AEE2E98FA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20351" y="3486150"/>
              <a:ext cx="806766" cy="80158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514D067-6707-EB44-B1F5-19086EC0B23E}"/>
                </a:ext>
              </a:extLst>
            </p:cNvPr>
            <p:cNvCxnSpPr/>
            <p:nvPr/>
          </p:nvCxnSpPr>
          <p:spPr>
            <a:xfrm>
              <a:off x="2205951" y="4433207"/>
              <a:ext cx="172116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School girl">
              <a:extLst>
                <a:ext uri="{FF2B5EF4-FFF2-40B4-BE49-F238E27FC236}">
                  <a16:creationId xmlns:a16="http://schemas.microsoft.com/office/drawing/2014/main" id="{C8411003-6EFA-A547-BEEE-71E12E3F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0317" y="3822374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Graphic 7" descr="Male profile">
            <a:extLst>
              <a:ext uri="{FF2B5EF4-FFF2-40B4-BE49-F238E27FC236}">
                <a16:creationId xmlns:a16="http://schemas.microsoft.com/office/drawing/2014/main" id="{70ABAE4D-7B78-BA4E-B66A-669392F4A6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64036" y="3399089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E7EA98-D199-C847-B28E-4118C9539AF2}"/>
              </a:ext>
            </a:extLst>
          </p:cNvPr>
          <p:cNvSpPr txBox="1"/>
          <p:nvPr/>
        </p:nvSpPr>
        <p:spPr>
          <a:xfrm>
            <a:off x="6090363" y="4166583"/>
            <a:ext cx="28348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Reduce Stigma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Psychotherapy &amp;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Cultural competency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Monitor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Work &amp; supervision with </a:t>
            </a:r>
          </a:p>
          <a:p>
            <a:r>
              <a:rPr lang="en-US" dirty="0">
                <a:solidFill>
                  <a:srgbClr val="7030A0"/>
                </a:solidFill>
              </a:rPr>
              <a:t>	care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Support QI efforts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687EC2-C29B-874C-B7EB-44802A39AD10}"/>
              </a:ext>
            </a:extLst>
          </p:cNvPr>
          <p:cNvCxnSpPr>
            <a:cxnSpLocks/>
          </p:cNvCxnSpPr>
          <p:nvPr/>
        </p:nvCxnSpPr>
        <p:spPr>
          <a:xfrm>
            <a:off x="4841517" y="4007048"/>
            <a:ext cx="1322519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0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1E1481FA-0C11-AD42-9D95-72A2D3BC2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547" y="0"/>
            <a:ext cx="7057798" cy="7057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7" y="1229193"/>
            <a:ext cx="8067262" cy="5302469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Speaker: Wayne Bentham, MD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Presentation:</a:t>
            </a:r>
          </a:p>
          <a:p>
            <a:pPr lvl="1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Overview of the Collaborative Care Model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Approach to implementation of Collaborative Care Model based on organization/agency resources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Collaborative care tools available in C-LEARN</a:t>
            </a:r>
          </a:p>
          <a:p>
            <a:pPr lvl="1"/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5" name="Delay 4">
            <a:extLst>
              <a:ext uri="{FF2B5EF4-FFF2-40B4-BE49-F238E27FC236}">
                <a16:creationId xmlns:a16="http://schemas.microsoft.com/office/drawing/2014/main" id="{7D39EBAD-5248-E645-9C58-7D6B1E4A35B7}"/>
              </a:ext>
            </a:extLst>
          </p:cNvPr>
          <p:cNvSpPr/>
          <p:nvPr/>
        </p:nvSpPr>
        <p:spPr>
          <a:xfrm>
            <a:off x="6095997" y="350255"/>
            <a:ext cx="789712" cy="684433"/>
          </a:xfrm>
          <a:prstGeom prst="flowChartDe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E1B5B-2C37-264B-96D2-FA9BF38D8AD5}"/>
              </a:ext>
            </a:extLst>
          </p:cNvPr>
          <p:cNvSpPr/>
          <p:nvPr/>
        </p:nvSpPr>
        <p:spPr>
          <a:xfrm>
            <a:off x="221673" y="637309"/>
            <a:ext cx="8659091" cy="604058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255"/>
            <a:ext cx="6534615" cy="68443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78579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B3DD639E-51B9-7644-89B0-A6736DCE9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2692" y="350255"/>
            <a:ext cx="5023845" cy="5023845"/>
          </a:xfrm>
          <a:prstGeom prst="rect">
            <a:avLst/>
          </a:prstGeom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CBB4B7C7-9B6F-5848-AED4-9CEBB3FE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738" y="1315959"/>
            <a:ext cx="7886700" cy="5112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/>
              <a:t>These strategies are applicable to </a:t>
            </a:r>
            <a:r>
              <a:rPr lang="en-US" altLang="en-US" b="1" dirty="0">
                <a:solidFill>
                  <a:schemeClr val="accent5"/>
                </a:solidFill>
                <a:latin typeface="Georgia" panose="02040502050405020303" pitchFamily="18" charset="0"/>
              </a:rPr>
              <a:t>all providers</a:t>
            </a:r>
            <a:r>
              <a:rPr lang="en-US" altLang="en-US" dirty="0"/>
              <a:t>: 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/>
              <a:t>This is a critical first step!!!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Reinforce with each interaction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Develop a relationship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Understand your client and the situation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Understand your community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Be honest with what you offer and can do; acknowledge limitations 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Be reliable and show up </a:t>
            </a:r>
          </a:p>
          <a:p>
            <a:pPr lvl="1">
              <a:lnSpc>
                <a:spcPct val="100000"/>
              </a:lnSpc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Acknowledge client’s strengths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>
              <a:solidFill>
                <a:srgbClr val="003399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526645-5198-7B4A-9044-D4D22F9B011F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B2C3C9-9DC7-3D43-88F6-6393F66E2927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D8F43D1-14DC-D647-91A7-B1DCCF720080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D08184C-F4F5-6544-9383-5B8DA39C5DA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Trust Building 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64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50FF12-83AC-1343-8A3F-8AE0A6C98A83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275A41-89DB-1F44-BE10-C2C55EE730A5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elay 9">
              <a:extLst>
                <a:ext uri="{FF2B5EF4-FFF2-40B4-BE49-F238E27FC236}">
                  <a16:creationId xmlns:a16="http://schemas.microsoft.com/office/drawing/2014/main" id="{E1BC6291-57A0-A545-BEB4-1143FCE9A228}"/>
                </a:ext>
              </a:extLst>
            </p:cNvPr>
            <p:cNvSpPr/>
            <p:nvPr/>
          </p:nvSpPr>
          <p:spPr>
            <a:xfrm>
              <a:off x="6095997" y="350255"/>
              <a:ext cx="789712" cy="814868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195A7060-EA18-DA4D-A3F5-90FEC912F47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814868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Implementation: Tailoring Activities to Programs and Providers</a:t>
              </a:r>
            </a:p>
          </p:txBody>
        </p:sp>
      </p:grpSp>
      <p:pic>
        <p:nvPicPr>
          <p:cNvPr id="14" name="Graphic 13" descr="Checklist">
            <a:extLst>
              <a:ext uri="{FF2B5EF4-FFF2-40B4-BE49-F238E27FC236}">
                <a16:creationId xmlns:a16="http://schemas.microsoft.com/office/drawing/2014/main" id="{53D4FE21-4D46-4641-9678-273124A9B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45735">
            <a:off x="5604231" y="3093179"/>
            <a:ext cx="3436224" cy="34362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56" y="1374729"/>
            <a:ext cx="7159002" cy="48785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The scope or job description should be tailored to the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needs, capacities, and limitations </a:t>
            </a:r>
            <a:r>
              <a:rPr lang="en-US" sz="2400" dirty="0">
                <a:latin typeface="Georgia" panose="02040502050405020303" pitchFamily="18" charset="0"/>
              </a:rPr>
              <a:t>for each organization.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In some organizations “follow-up” may include on-going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record keeping of appointments </a:t>
            </a:r>
            <a:r>
              <a:rPr lang="en-US" sz="2400" dirty="0">
                <a:latin typeface="Georgia" panose="02040502050405020303" pitchFamily="18" charset="0"/>
              </a:rPr>
              <a:t>and scoring of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outcome measures</a:t>
            </a:r>
            <a:r>
              <a:rPr lang="en-US" sz="2400" dirty="0"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eorgia" panose="02040502050405020303" pitchFamily="18" charset="0"/>
              </a:rPr>
              <a:t>In others it may involve simply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asking general questions </a:t>
            </a:r>
            <a:r>
              <a:rPr lang="en-US" sz="2400" dirty="0">
                <a:latin typeface="Georgia" panose="02040502050405020303" pitchFamily="18" charset="0"/>
              </a:rPr>
              <a:t>such as “Were you able to see the therapist I recommended?” and </a:t>
            </a:r>
            <a:r>
              <a:rPr lang="en-US" sz="2400" b="1" dirty="0">
                <a:solidFill>
                  <a:schemeClr val="accent5"/>
                </a:solidFill>
                <a:latin typeface="Georgia" panose="02040502050405020303" pitchFamily="18" charset="0"/>
              </a:rPr>
              <a:t>taking note </a:t>
            </a:r>
            <a:r>
              <a:rPr lang="en-US" sz="2400" dirty="0">
                <a:latin typeface="Georgia" panose="02040502050405020303" pitchFamily="18" charset="0"/>
              </a:rPr>
              <a:t>of the response.</a:t>
            </a:r>
          </a:p>
        </p:txBody>
      </p:sp>
    </p:spTree>
    <p:extLst>
      <p:ext uri="{BB962C8B-B14F-4D97-AF65-F5344CB8AC3E}">
        <p14:creationId xmlns:p14="http://schemas.microsoft.com/office/powerpoint/2010/main" val="418954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8D84A-0040-48B0-BDB3-47330C0E677B}"/>
              </a:ext>
            </a:extLst>
          </p:cNvPr>
          <p:cNvSpPr txBox="1"/>
          <p:nvPr/>
        </p:nvSpPr>
        <p:spPr>
          <a:xfrm>
            <a:off x="7772401" y="2682665"/>
            <a:ext cx="80766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Trebuchet MS"/>
                <a:ea typeface="Verdana"/>
                <a:cs typeface="Calibri"/>
              </a:rPr>
              <a:t>, anxiety,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6E0E6-A54D-48E2-AF7C-3378B6CB6AC6}"/>
              </a:ext>
            </a:extLst>
          </p:cNvPr>
          <p:cNvSpPr txBox="1"/>
          <p:nvPr/>
        </p:nvSpPr>
        <p:spPr>
          <a:xfrm>
            <a:off x="7629027" y="3909298"/>
            <a:ext cx="80766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Trebuchet MS"/>
                <a:ea typeface="Verdana"/>
                <a:cs typeface="Calibri"/>
              </a:rPr>
              <a:t>, anxiety</a:t>
            </a:r>
          </a:p>
        </p:txBody>
      </p:sp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8189D05-767C-40B9-9630-83F0805C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58" y="1170429"/>
            <a:ext cx="619291" cy="223920"/>
          </a:xfrm>
          <a:prstGeom prst="rect">
            <a:avLst/>
          </a:prstGeom>
        </p:spPr>
      </p:pic>
      <p:pic>
        <p:nvPicPr>
          <p:cNvPr id="9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9AE465-E685-40F3-BFC3-EB2010D4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53" y="971299"/>
            <a:ext cx="2817674" cy="152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8B4BC-FE7F-4F03-A338-89A1615941A0}"/>
              </a:ext>
            </a:extLst>
          </p:cNvPr>
          <p:cNvSpPr txBox="1"/>
          <p:nvPr/>
        </p:nvSpPr>
        <p:spPr>
          <a:xfrm>
            <a:off x="5406749" y="930330"/>
            <a:ext cx="277505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Trebuchet MS"/>
                <a:ea typeface="Verdana"/>
                <a:cs typeface="Calibri"/>
              </a:rPr>
              <a:t>, </a:t>
            </a:r>
            <a:r>
              <a:rPr lang="en-US" sz="1100">
                <a:latin typeface="Trebuchet MS"/>
                <a:ea typeface="Verdana"/>
                <a:cs typeface="Calibri"/>
              </a:rPr>
              <a:t>post-traumatic</a:t>
            </a:r>
            <a:r>
              <a:rPr lang="en-US" sz="1100" dirty="0">
                <a:latin typeface="Trebuchet MS"/>
                <a:ea typeface="Verdana"/>
                <a:cs typeface="Calibri"/>
              </a:rPr>
              <a:t> </a:t>
            </a:r>
            <a:r>
              <a:rPr lang="en-US" sz="1100">
                <a:latin typeface="Trebuchet MS"/>
                <a:ea typeface="Verdana"/>
                <a:cs typeface="Calibri"/>
              </a:rPr>
              <a:t>stress disorder (PTSD),</a:t>
            </a:r>
            <a:endParaRPr lang="en-US" sz="1100">
              <a:latin typeface="Trebuchet MS"/>
            </a:endParaRPr>
          </a:p>
        </p:txBody>
      </p:sp>
      <p:pic>
        <p:nvPicPr>
          <p:cNvPr id="10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11BF4B2-316C-4FDA-8491-9AC3DEBF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33" y="1122637"/>
            <a:ext cx="1009583" cy="160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CDF55-A052-40A8-91B5-CF6C6E4BBB86}"/>
              </a:ext>
            </a:extLst>
          </p:cNvPr>
          <p:cNvSpPr txBox="1"/>
          <p:nvPr/>
        </p:nvSpPr>
        <p:spPr>
          <a:xfrm>
            <a:off x="4658024" y="1081668"/>
            <a:ext cx="103069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Trebuchet MS"/>
                <a:ea typeface="Verdana"/>
                <a:cs typeface="Calibri"/>
              </a:rPr>
              <a:t>and anxiety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81918-7A67-4AD2-83BF-83022AF605D4}"/>
              </a:ext>
            </a:extLst>
          </p:cNvPr>
          <p:cNvSpPr txBox="1"/>
          <p:nvPr/>
        </p:nvSpPr>
        <p:spPr>
          <a:xfrm>
            <a:off x="7111291" y="1209110"/>
            <a:ext cx="146080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Trebuchet MS"/>
                <a:ea typeface="Verdana"/>
                <a:cs typeface="Calibri"/>
              </a:rPr>
              <a:t>, PTSD, and anxiety</a:t>
            </a:r>
            <a:endParaRPr lang="en-US" sz="1100">
              <a:latin typeface="Trebuchet MS"/>
            </a:endParaRPr>
          </a:p>
        </p:txBody>
      </p:sp>
      <p:pic>
        <p:nvPicPr>
          <p:cNvPr id="6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EAED764-70D5-4839-8E21-117BC60A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995" y="6194967"/>
            <a:ext cx="857250" cy="266700"/>
          </a:xfrm>
          <a:prstGeom prst="rect">
            <a:avLst/>
          </a:prstGeom>
        </p:spPr>
      </p:pic>
      <p:pic>
        <p:nvPicPr>
          <p:cNvPr id="15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370E13-B9F2-46BD-A0D8-83A7A687A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05" y="6330374"/>
            <a:ext cx="1279403" cy="2667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2CE571-E92E-E341-A131-3E0665506E36}"/>
              </a:ext>
            </a:extLst>
          </p:cNvPr>
          <p:cNvGrpSpPr/>
          <p:nvPr/>
        </p:nvGrpSpPr>
        <p:grpSpPr>
          <a:xfrm>
            <a:off x="914400" y="353257"/>
            <a:ext cx="7804854" cy="6327763"/>
            <a:chOff x="914400" y="353257"/>
            <a:chExt cx="7804854" cy="632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24547F2-AD80-7549-BC72-703883591F70}"/>
                </a:ext>
              </a:extLst>
            </p:cNvPr>
            <p:cNvGrpSpPr/>
            <p:nvPr/>
          </p:nvGrpSpPr>
          <p:grpSpPr>
            <a:xfrm>
              <a:off x="914400" y="353257"/>
              <a:ext cx="7804854" cy="6327763"/>
              <a:chOff x="914400" y="353257"/>
              <a:chExt cx="7804854" cy="632776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7" r="3807" b="1909"/>
              <a:stretch/>
            </p:blipFill>
            <p:spPr>
              <a:xfrm>
                <a:off x="914400" y="353257"/>
                <a:ext cx="7713406" cy="6327763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3BBF2A-0304-4E59-B8F6-6804D4DB6E9D}"/>
                  </a:ext>
                </a:extLst>
              </p:cNvPr>
              <p:cNvSpPr txBox="1"/>
              <p:nvPr/>
            </p:nvSpPr>
            <p:spPr>
              <a:xfrm>
                <a:off x="7234549" y="6115249"/>
                <a:ext cx="1484705" cy="26161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dirty="0">
                    <a:latin typeface="Trebuchet MS"/>
                    <a:ea typeface="Verdana"/>
                    <a:cs typeface="Calibri"/>
                  </a:rPr>
                  <a:t>, psychotherapy, or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1CF630-8967-4B69-889A-2EDF961AB014}"/>
                </a:ext>
              </a:extLst>
            </p:cNvPr>
            <p:cNvSpPr txBox="1"/>
            <p:nvPr/>
          </p:nvSpPr>
          <p:spPr>
            <a:xfrm>
              <a:off x="5687726" y="6274551"/>
              <a:ext cx="2424593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latin typeface="Trebuchet MS"/>
                  <a:ea typeface="Verdana"/>
                  <a:cs typeface="Calibri"/>
                </a:rPr>
                <a:t>medication management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437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F63BDAD-357E-F34F-B12B-7D17803C2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536574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Georgia" panose="02040502050405020303" pitchFamily="18" charset="0"/>
              </a:rPr>
              <a:t>Patient Education 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7401F18B-5C11-5D47-852F-F7C1539D9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2299"/>
          <a:stretch/>
        </p:blipFill>
        <p:spPr bwMode="auto">
          <a:xfrm rot="21158410">
            <a:off x="618791" y="758586"/>
            <a:ext cx="2252417" cy="46355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D28F7943-DF76-6C4B-BDA4-88B2DA76A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r="9063"/>
          <a:stretch/>
        </p:blipFill>
        <p:spPr bwMode="auto">
          <a:xfrm rot="525704">
            <a:off x="2192877" y="1863680"/>
            <a:ext cx="2377262" cy="4660344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>
            <a:extLst>
              <a:ext uri="{FF2B5EF4-FFF2-40B4-BE49-F238E27FC236}">
                <a16:creationId xmlns:a16="http://schemas.microsoft.com/office/drawing/2014/main" id="{674EB526-5481-5E4A-97A7-A40C704A5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5514" b="12037"/>
          <a:stretch/>
        </p:blipFill>
        <p:spPr bwMode="auto">
          <a:xfrm>
            <a:off x="4925961" y="728555"/>
            <a:ext cx="3886875" cy="5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909B13-0DB1-A848-A1D9-0A68D91DD07A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F8229-F299-7A42-A340-47245ABC3076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7">
              <a:extLst>
                <a:ext uri="{FF2B5EF4-FFF2-40B4-BE49-F238E27FC236}">
                  <a16:creationId xmlns:a16="http://schemas.microsoft.com/office/drawing/2014/main" id="{A16E8CE1-1914-1B4C-8268-6E7C453C5600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09E6A35C-34B0-3E49-A8B7-B545BCFCC32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C-LEARN Tools: Client Education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52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>
            <a:extLst>
              <a:ext uri="{FF2B5EF4-FFF2-40B4-BE49-F238E27FC236}">
                <a16:creationId xmlns:a16="http://schemas.microsoft.com/office/drawing/2014/main" id="{F466D8BC-5E71-AF41-925B-D0EF3956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90600"/>
            <a:ext cx="2362200" cy="990600"/>
          </a:xfrm>
          <a:prstGeom prst="leftArrowCallout">
            <a:avLst>
              <a:gd name="adj1" fmla="val 25000"/>
              <a:gd name="adj2" fmla="val 23782"/>
              <a:gd name="adj3" fmla="val 44071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1 (Ch. 1)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Learn the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common symptoms</a:t>
            </a:r>
          </a:p>
        </p:txBody>
      </p:sp>
      <p:sp>
        <p:nvSpPr>
          <p:cNvPr id="21507" name="AutoShape 6">
            <a:extLst>
              <a:ext uri="{FF2B5EF4-FFF2-40B4-BE49-F238E27FC236}">
                <a16:creationId xmlns:a16="http://schemas.microsoft.com/office/drawing/2014/main" id="{4D1DD13E-E824-EC41-BD64-02E57D40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09800"/>
            <a:ext cx="2362200" cy="914400"/>
          </a:xfrm>
          <a:prstGeom prst="leftArrowCallout">
            <a:avLst>
              <a:gd name="adj1" fmla="val 25000"/>
              <a:gd name="adj2" fmla="val 25000"/>
              <a:gd name="adj3" fmla="val 43056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2 (Ch. 2)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Learn about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the disorder</a:t>
            </a:r>
          </a:p>
        </p:txBody>
      </p:sp>
      <p:sp>
        <p:nvSpPr>
          <p:cNvPr id="21508" name="AutoShape 7">
            <a:extLst>
              <a:ext uri="{FF2B5EF4-FFF2-40B4-BE49-F238E27FC236}">
                <a16:creationId xmlns:a16="http://schemas.microsoft.com/office/drawing/2014/main" id="{5973192F-B3CF-3B4E-ABB0-896DF3232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00400"/>
            <a:ext cx="2362200" cy="1066800"/>
          </a:xfrm>
          <a:prstGeom prst="leftArrowCallout">
            <a:avLst>
              <a:gd name="adj1" fmla="val 25000"/>
              <a:gd name="adj2" fmla="val 25000"/>
              <a:gd name="adj3" fmla="val 36905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3 (Ch. 3)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Learn the treatment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options and think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about preferences</a:t>
            </a:r>
          </a:p>
        </p:txBody>
      </p:sp>
      <p:sp>
        <p:nvSpPr>
          <p:cNvPr id="21509" name="AutoShape 8">
            <a:extLst>
              <a:ext uri="{FF2B5EF4-FFF2-40B4-BE49-F238E27FC236}">
                <a16:creationId xmlns:a16="http://schemas.microsoft.com/office/drawing/2014/main" id="{56003B06-B3B7-194F-B67C-4EF174A52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638800"/>
            <a:ext cx="2362200" cy="914400"/>
          </a:xfrm>
          <a:prstGeom prst="leftArrowCallout">
            <a:avLst>
              <a:gd name="adj1" fmla="val 25000"/>
              <a:gd name="adj2" fmla="val 25000"/>
              <a:gd name="adj3" fmla="val 43056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5 (Ch. 4)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Getting the clinical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evaluation and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starting treatment</a:t>
            </a:r>
          </a:p>
        </p:txBody>
      </p:sp>
      <p:sp>
        <p:nvSpPr>
          <p:cNvPr id="21510" name="AutoShape 9">
            <a:extLst>
              <a:ext uri="{FF2B5EF4-FFF2-40B4-BE49-F238E27FC236}">
                <a16:creationId xmlns:a16="http://schemas.microsoft.com/office/drawing/2014/main" id="{425F6BC3-3D09-C34C-8467-23D004E9C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2362200" cy="990600"/>
          </a:xfrm>
          <a:prstGeom prst="leftArrowCallout">
            <a:avLst>
              <a:gd name="adj1" fmla="val 25000"/>
              <a:gd name="adj2" fmla="val 25000"/>
              <a:gd name="adj3" fmla="val 39744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4 (Ch. 4)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Evaluate my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resources and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barriers to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getting care</a:t>
            </a:r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id="{F3A689B3-85A4-A54A-96D1-23C397E42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3505200" cy="4572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ea typeface="ＭＳ Ｐゴシック" panose="020B0600070205080204" pitchFamily="34" charset="-128"/>
              </a:rPr>
              <a:t>Q.1 Do I have depressive symptoms?</a:t>
            </a:r>
          </a:p>
        </p:txBody>
      </p:sp>
      <p:sp>
        <p:nvSpPr>
          <p:cNvPr id="21512" name="Rectangle 13">
            <a:extLst>
              <a:ext uri="{FF2B5EF4-FFF2-40B4-BE49-F238E27FC236}">
                <a16:creationId xmlns:a16="http://schemas.microsoft.com/office/drawing/2014/main" id="{D6832A69-64AB-7F4A-B359-C56F2533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3505200" cy="4572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Q.2 Do I have clinical depression?</a:t>
            </a:r>
          </a:p>
        </p:txBody>
      </p:sp>
      <p:sp>
        <p:nvSpPr>
          <p:cNvPr id="21513" name="Rectangle 14">
            <a:extLst>
              <a:ext uri="{FF2B5EF4-FFF2-40B4-BE49-F238E27FC236}">
                <a16:creationId xmlns:a16="http://schemas.microsoft.com/office/drawing/2014/main" id="{E2900102-1BD3-1E4F-8201-D4A66697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44" y="4114800"/>
            <a:ext cx="4343400" cy="4572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Q.3 How do I get diagnosed and get the best care?</a:t>
            </a:r>
          </a:p>
        </p:txBody>
      </p:sp>
      <p:sp>
        <p:nvSpPr>
          <p:cNvPr id="21514" name="Line 15">
            <a:extLst>
              <a:ext uri="{FF2B5EF4-FFF2-40B4-BE49-F238E27FC236}">
                <a16:creationId xmlns:a16="http://schemas.microsoft.com/office/drawing/2014/main" id="{00646F5C-D1F7-0C45-8C58-82CFE384D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15" name="Line 16">
            <a:extLst>
              <a:ext uri="{FF2B5EF4-FFF2-40B4-BE49-F238E27FC236}">
                <a16:creationId xmlns:a16="http://schemas.microsoft.com/office/drawing/2014/main" id="{24D5166D-475F-2641-9F5E-72D52EA24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3622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16" name="Line 17">
            <a:extLst>
              <a:ext uri="{FF2B5EF4-FFF2-40B4-BE49-F238E27FC236}">
                <a16:creationId xmlns:a16="http://schemas.microsoft.com/office/drawing/2014/main" id="{020E28AF-4891-F348-8BAA-D8C1FCDA1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5720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18" name="Text Box 19">
            <a:extLst>
              <a:ext uri="{FF2B5EF4-FFF2-40B4-BE49-F238E27FC236}">
                <a16:creationId xmlns:a16="http://schemas.microsoft.com/office/drawing/2014/main" id="{E54BC020-54D6-A743-97F7-6CEE399E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762000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u="sng">
                <a:ea typeface="ＭＳ Ｐゴシック" panose="020B0600070205080204" pitchFamily="34" charset="-128"/>
              </a:rPr>
              <a:t>Resources/Tools</a:t>
            </a:r>
          </a:p>
        </p:txBody>
      </p:sp>
      <p:sp>
        <p:nvSpPr>
          <p:cNvPr id="21519" name="Text Box 20">
            <a:extLst>
              <a:ext uri="{FF2B5EF4-FFF2-40B4-BE49-F238E27FC236}">
                <a16:creationId xmlns:a16="http://schemas.microsoft.com/office/drawing/2014/main" id="{ED309ADC-1406-2549-A94F-AD9A8CF9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28273"/>
            <a:ext cx="7924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>
                <a:ea typeface="ＭＳ Ｐゴシック" panose="020B0600070205080204" pitchFamily="34" charset="-128"/>
              </a:rPr>
              <a:t>1. </a:t>
            </a:r>
            <a:r>
              <a:rPr lang="en-US" altLang="en-US" sz="900" i="1" dirty="0">
                <a:ea typeface="ＭＳ Ｐゴシック" panose="020B0600070205080204" pitchFamily="34" charset="-128"/>
              </a:rPr>
              <a:t>Beating Depression: The Journey to Hope</a:t>
            </a:r>
            <a:r>
              <a:rPr lang="en-US" altLang="en-US" sz="900" dirty="0">
                <a:ea typeface="ＭＳ Ｐゴシック" panose="020B0600070205080204" pitchFamily="34" charset="-128"/>
              </a:rPr>
              <a:t> by </a:t>
            </a:r>
            <a:r>
              <a:rPr lang="en-US" altLang="en-US" sz="900" dirty="0" err="1">
                <a:ea typeface="ＭＳ Ｐゴシック" panose="020B0600070205080204" pitchFamily="34" charset="-128"/>
              </a:rPr>
              <a:t>Maga</a:t>
            </a:r>
            <a:r>
              <a:rPr lang="en-US" altLang="en-US" sz="900" dirty="0">
                <a:ea typeface="ＭＳ Ｐゴシック" panose="020B0600070205080204" pitchFamily="34" charset="-128"/>
              </a:rPr>
              <a:t> Jackson-</a:t>
            </a:r>
            <a:r>
              <a:rPr lang="en-US" altLang="en-US" sz="900" dirty="0" err="1">
                <a:ea typeface="ＭＳ Ｐゴシック" panose="020B0600070205080204" pitchFamily="34" charset="-128"/>
              </a:rPr>
              <a:t>Triche</a:t>
            </a:r>
            <a:r>
              <a:rPr lang="en-US" altLang="en-US" sz="900" dirty="0">
                <a:ea typeface="ＭＳ Ｐゴシック" panose="020B0600070205080204" pitchFamily="34" charset="-128"/>
              </a:rPr>
              <a:t>, Kenneth B. Wells, Katherine </a:t>
            </a:r>
            <a:r>
              <a:rPr lang="en-US" altLang="en-US" sz="900" dirty="0" err="1">
                <a:ea typeface="ＭＳ Ｐゴシック" panose="020B0600070205080204" pitchFamily="34" charset="-128"/>
              </a:rPr>
              <a:t>Minnium</a:t>
            </a:r>
            <a:r>
              <a:rPr lang="en-US" altLang="en-US" sz="900" dirty="0">
                <a:ea typeface="ＭＳ Ｐゴシック" panose="020B0600070205080204" pitchFamily="34" charset="-128"/>
              </a:rPr>
              <a:t>; Figure 8.1, p. 145	</a:t>
            </a:r>
          </a:p>
        </p:txBody>
      </p:sp>
      <p:sp>
        <p:nvSpPr>
          <p:cNvPr id="21520" name="Line 21">
            <a:extLst>
              <a:ext uri="{FF2B5EF4-FFF2-40B4-BE49-F238E27FC236}">
                <a16:creationId xmlns:a16="http://schemas.microsoft.com/office/drawing/2014/main" id="{1E708DC0-EF5C-0B44-987E-74FA585FC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685800" cy="45720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21" name="Line 22">
            <a:extLst>
              <a:ext uri="{FF2B5EF4-FFF2-40B4-BE49-F238E27FC236}">
                <a16:creationId xmlns:a16="http://schemas.microsoft.com/office/drawing/2014/main" id="{FE501D1E-9664-F941-B8BB-73FD285A4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667000"/>
            <a:ext cx="6858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22" name="Line 23">
            <a:extLst>
              <a:ext uri="{FF2B5EF4-FFF2-40B4-BE49-F238E27FC236}">
                <a16:creationId xmlns:a16="http://schemas.microsoft.com/office/drawing/2014/main" id="{537AF533-6726-2444-8D2D-CCF8EC73F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352800"/>
            <a:ext cx="685800" cy="30480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23" name="Line 24">
            <a:extLst>
              <a:ext uri="{FF2B5EF4-FFF2-40B4-BE49-F238E27FC236}">
                <a16:creationId xmlns:a16="http://schemas.microsoft.com/office/drawing/2014/main" id="{72C1F9FA-551F-7047-B4CA-4BA60B578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105400"/>
            <a:ext cx="5334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24" name="Line 25">
            <a:extLst>
              <a:ext uri="{FF2B5EF4-FFF2-40B4-BE49-F238E27FC236}">
                <a16:creationId xmlns:a16="http://schemas.microsoft.com/office/drawing/2014/main" id="{6E86780C-6469-F548-BC1A-34D483A1F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791200"/>
            <a:ext cx="5334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25" name="Text Box 26">
            <a:extLst>
              <a:ext uri="{FF2B5EF4-FFF2-40B4-BE49-F238E27FC236}">
                <a16:creationId xmlns:a16="http://schemas.microsoft.com/office/drawing/2014/main" id="{779C8FA1-D7C6-3C41-9499-4EC7F46C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471" y="4572000"/>
            <a:ext cx="170937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 dirty="0">
                <a:ea typeface="ＭＳ Ｐゴシック" panose="020B0600070205080204" pitchFamily="34" charset="-128"/>
              </a:rPr>
              <a:t>New Orleans Community </a:t>
            </a:r>
          </a:p>
          <a:p>
            <a:pPr algn="ctr"/>
            <a:r>
              <a:rPr lang="en-US" altLang="en-US" sz="1000" b="1" dirty="0">
                <a:ea typeface="ＭＳ Ｐゴシック" panose="020B0600070205080204" pitchFamily="34" charset="-128"/>
              </a:rPr>
              <a:t>Resource Guide</a:t>
            </a:r>
          </a:p>
        </p:txBody>
      </p:sp>
      <p:sp>
        <p:nvSpPr>
          <p:cNvPr id="21526" name="Text Box 29">
            <a:extLst>
              <a:ext uri="{FF2B5EF4-FFF2-40B4-BE49-F238E27FC236}">
                <a16:creationId xmlns:a16="http://schemas.microsoft.com/office/drawing/2014/main" id="{497B48F3-BDE8-BD4D-81C2-32BD6925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562600"/>
            <a:ext cx="151765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Client consent and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release of health 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information templates</a:t>
            </a:r>
          </a:p>
        </p:txBody>
      </p:sp>
      <p:sp>
        <p:nvSpPr>
          <p:cNvPr id="21527" name="Text Box 30">
            <a:extLst>
              <a:ext uri="{FF2B5EF4-FFF2-40B4-BE49-F238E27FC236}">
                <a16:creationId xmlns:a16="http://schemas.microsoft.com/office/drawing/2014/main" id="{E00A8FE1-5BA7-B04A-B4B9-EF187297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903288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PHQ-2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depression 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screening</a:t>
            </a:r>
          </a:p>
        </p:txBody>
      </p:sp>
      <p:sp>
        <p:nvSpPr>
          <p:cNvPr id="21528" name="Text Box 31">
            <a:extLst>
              <a:ext uri="{FF2B5EF4-FFF2-40B4-BE49-F238E27FC236}">
                <a16:creationId xmlns:a16="http://schemas.microsoft.com/office/drawing/2014/main" id="{C4BD722E-8558-6641-A9BB-254B288F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05000"/>
            <a:ext cx="1143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Brochures and DVDs</a:t>
            </a:r>
          </a:p>
        </p:txBody>
      </p:sp>
      <p:sp>
        <p:nvSpPr>
          <p:cNvPr id="21529" name="Text Box 32">
            <a:extLst>
              <a:ext uri="{FF2B5EF4-FFF2-40B4-BE49-F238E27FC236}">
                <a16:creationId xmlns:a16="http://schemas.microsoft.com/office/drawing/2014/main" id="{92A4A504-49CE-594A-B9DF-C7D0DF18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76600"/>
            <a:ext cx="10747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Confidentiality</a:t>
            </a:r>
          </a:p>
        </p:txBody>
      </p:sp>
      <p:sp>
        <p:nvSpPr>
          <p:cNvPr id="21530" name="Text Box 34">
            <a:extLst>
              <a:ext uri="{FF2B5EF4-FFF2-40B4-BE49-F238E27FC236}">
                <a16:creationId xmlns:a16="http://schemas.microsoft.com/office/drawing/2014/main" id="{3EA5987C-0D54-1B4D-B963-E9C7E1CE0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5029200"/>
            <a:ext cx="11779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Problem solving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approach</a:t>
            </a:r>
          </a:p>
        </p:txBody>
      </p:sp>
      <p:sp>
        <p:nvSpPr>
          <p:cNvPr id="21531" name="Line 35">
            <a:extLst>
              <a:ext uri="{FF2B5EF4-FFF2-40B4-BE49-F238E27FC236}">
                <a16:creationId xmlns:a16="http://schemas.microsoft.com/office/drawing/2014/main" id="{C9D0270A-CDCD-A149-A75D-326C21147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6324600"/>
            <a:ext cx="5334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1532" name="Text Box 36">
            <a:extLst>
              <a:ext uri="{FF2B5EF4-FFF2-40B4-BE49-F238E27FC236}">
                <a16:creationId xmlns:a16="http://schemas.microsoft.com/office/drawing/2014/main" id="{E6FA5551-8677-FE4F-949E-51C0A1EFB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6172200"/>
            <a:ext cx="1404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Collaborations with 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clinical partners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CD74FD11-7BD0-074D-850A-3D6CFAE4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858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Georgia Regular" panose="02040502050405020303" pitchFamily="18" charset="0"/>
                <a:ea typeface="ＭＳ Ｐゴシック" panose="020B0600070205080204" pitchFamily="34" charset="-128"/>
              </a:rPr>
              <a:t>Book Chapter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837489-1AB8-C84D-953D-7E44FCCD24CB}"/>
              </a:ext>
            </a:extLst>
          </p:cNvPr>
          <p:cNvGrpSpPr/>
          <p:nvPr/>
        </p:nvGrpSpPr>
        <p:grpSpPr>
          <a:xfrm>
            <a:off x="0" y="152400"/>
            <a:ext cx="8880764" cy="6534868"/>
            <a:chOff x="0" y="496067"/>
            <a:chExt cx="8880764" cy="62523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C8A058-28BC-5F4B-BCEA-69DD8B0C26C3}"/>
                </a:ext>
              </a:extLst>
            </p:cNvPr>
            <p:cNvSpPr/>
            <p:nvPr/>
          </p:nvSpPr>
          <p:spPr>
            <a:xfrm>
              <a:off x="221673" y="707862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elay 31">
              <a:extLst>
                <a:ext uri="{FF2B5EF4-FFF2-40B4-BE49-F238E27FC236}">
                  <a16:creationId xmlns:a16="http://schemas.microsoft.com/office/drawing/2014/main" id="{F4FC968F-9207-BD40-9AEC-943EF4DFAFC6}"/>
                </a:ext>
              </a:extLst>
            </p:cNvPr>
            <p:cNvSpPr/>
            <p:nvPr/>
          </p:nvSpPr>
          <p:spPr>
            <a:xfrm>
              <a:off x="6095997" y="496067"/>
              <a:ext cx="789712" cy="452625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5021C180-3B4D-CD4A-A5EE-66ECC1E681E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96067"/>
              <a:ext cx="6534615" cy="452625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Client Steps from Depression to Recovery (1 - 5)</a:t>
              </a:r>
              <a:r>
                <a:rPr lang="en-US" sz="2000" b="1" baseline="30000" dirty="0">
                  <a:solidFill>
                    <a:schemeClr val="bg1"/>
                  </a:solidFill>
                  <a:latin typeface="Georgia" panose="02040502050405020303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3378AA-FCCA-4821-A441-596D4409613F}"/>
              </a:ext>
            </a:extLst>
          </p:cNvPr>
          <p:cNvSpPr txBox="1"/>
          <p:nvPr/>
        </p:nvSpPr>
        <p:spPr>
          <a:xfrm>
            <a:off x="7557341" y="1941905"/>
            <a:ext cx="1118309" cy="2616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>
                <a:latin typeface="Arial"/>
                <a:cs typeface="Arial"/>
              </a:rPr>
              <a:t>Brochure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52849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>
            <a:extLst>
              <a:ext uri="{FF2B5EF4-FFF2-40B4-BE49-F238E27FC236}">
                <a16:creationId xmlns:a16="http://schemas.microsoft.com/office/drawing/2014/main" id="{2676182D-A5B7-D347-B771-EDFAF214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3505200" cy="4572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Q.4 What can I do to help myself?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F17C3B7E-26B7-0544-B1FC-0111795CD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3505200" cy="8382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Q.5 Do I have any special </a:t>
            </a:r>
          </a:p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problems that can affect my </a:t>
            </a:r>
          </a:p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treatment and recovery?</a:t>
            </a:r>
          </a:p>
        </p:txBody>
      </p:sp>
      <p:sp>
        <p:nvSpPr>
          <p:cNvPr id="22533" name="Rectangle 8">
            <a:extLst>
              <a:ext uri="{FF2B5EF4-FFF2-40B4-BE49-F238E27FC236}">
                <a16:creationId xmlns:a16="http://schemas.microsoft.com/office/drawing/2014/main" id="{469DC7F2-C6C0-FB47-B8CA-BC0913C8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3657600" cy="6858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Q.6 I’ve started treatment. </a:t>
            </a:r>
          </a:p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How do I live with depression while I heal?</a:t>
            </a:r>
          </a:p>
        </p:txBody>
      </p:sp>
      <p:sp>
        <p:nvSpPr>
          <p:cNvPr id="22534" name="Rectangle 9">
            <a:extLst>
              <a:ext uri="{FF2B5EF4-FFF2-40B4-BE49-F238E27FC236}">
                <a16:creationId xmlns:a16="http://schemas.microsoft.com/office/drawing/2014/main" id="{21B0392C-BC16-5047-ABBA-0F296C3B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3657600" cy="457200"/>
          </a:xfrm>
          <a:prstGeom prst="rect">
            <a:avLst/>
          </a:prstGeom>
          <a:solidFill>
            <a:srgbClr val="F2F4A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ea typeface="ＭＳ Ｐゴシック" panose="020B0600070205080204" pitchFamily="34" charset="-128"/>
              </a:rPr>
              <a:t>Q.7 How do I stay well?</a:t>
            </a:r>
          </a:p>
        </p:txBody>
      </p:sp>
      <p:sp>
        <p:nvSpPr>
          <p:cNvPr id="22535" name="AutoShape 10">
            <a:extLst>
              <a:ext uri="{FF2B5EF4-FFF2-40B4-BE49-F238E27FC236}">
                <a16:creationId xmlns:a16="http://schemas.microsoft.com/office/drawing/2014/main" id="{AD08A029-8869-3240-AB5C-B52349FF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90600"/>
            <a:ext cx="2362200" cy="990600"/>
          </a:xfrm>
          <a:prstGeom prst="leftArrowCallout">
            <a:avLst>
              <a:gd name="adj1" fmla="val 25000"/>
              <a:gd name="adj2" fmla="val 23782"/>
              <a:gd name="adj3" fmla="val 44071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6 (Ch. 5)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Doing the things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that help improve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my symptoms</a:t>
            </a:r>
          </a:p>
        </p:txBody>
      </p:sp>
      <p:sp>
        <p:nvSpPr>
          <p:cNvPr id="22536" name="Line 11">
            <a:extLst>
              <a:ext uri="{FF2B5EF4-FFF2-40B4-BE49-F238E27FC236}">
                <a16:creationId xmlns:a16="http://schemas.microsoft.com/office/drawing/2014/main" id="{FAA89FCC-ECFA-F548-B7EC-D45CB201F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2192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37" name="AutoShape 12">
            <a:extLst>
              <a:ext uri="{FF2B5EF4-FFF2-40B4-BE49-F238E27FC236}">
                <a16:creationId xmlns:a16="http://schemas.microsoft.com/office/drawing/2014/main" id="{774C5A50-880F-384C-8C27-A55B499E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86000"/>
            <a:ext cx="2362200" cy="990600"/>
          </a:xfrm>
          <a:prstGeom prst="leftArrowCallout">
            <a:avLst>
              <a:gd name="adj1" fmla="val 25000"/>
              <a:gd name="adj2" fmla="val 23782"/>
              <a:gd name="adj3" fmla="val 44071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7 (Ch. 6)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Determine whether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I have special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issues</a:t>
            </a:r>
          </a:p>
        </p:txBody>
      </p:sp>
      <p:sp>
        <p:nvSpPr>
          <p:cNvPr id="22538" name="AutoShape 13">
            <a:extLst>
              <a:ext uri="{FF2B5EF4-FFF2-40B4-BE49-F238E27FC236}">
                <a16:creationId xmlns:a16="http://schemas.microsoft.com/office/drawing/2014/main" id="{D5765EB0-13CD-6845-8B64-EF713294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733800"/>
            <a:ext cx="2362200" cy="990600"/>
          </a:xfrm>
          <a:prstGeom prst="leftArrowCallout">
            <a:avLst>
              <a:gd name="adj1" fmla="val 25000"/>
              <a:gd name="adj2" fmla="val 23782"/>
              <a:gd name="adj3" fmla="val 44071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8 (Ch. 7)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Learn the stages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Of recovery</a:t>
            </a:r>
          </a:p>
        </p:txBody>
      </p:sp>
      <p:sp>
        <p:nvSpPr>
          <p:cNvPr id="22539" name="AutoShape 14">
            <a:extLst>
              <a:ext uri="{FF2B5EF4-FFF2-40B4-BE49-F238E27FC236}">
                <a16:creationId xmlns:a16="http://schemas.microsoft.com/office/drawing/2014/main" id="{D8F12D30-CC36-0649-A228-2BFBB9361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029200"/>
            <a:ext cx="2362200" cy="990600"/>
          </a:xfrm>
          <a:prstGeom prst="leftArrowCallout">
            <a:avLst>
              <a:gd name="adj1" fmla="val 25000"/>
              <a:gd name="adj2" fmla="val 23782"/>
              <a:gd name="adj3" fmla="val 44071"/>
              <a:gd name="adj4" fmla="val 6666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Step 9 (Ch. 8)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Develop my plan </a:t>
            </a:r>
          </a:p>
          <a:p>
            <a:pPr algn="ctr"/>
            <a:r>
              <a:rPr lang="en-US" altLang="en-US" sz="1200" b="1">
                <a:ea typeface="ＭＳ Ｐゴシック" panose="020B0600070205080204" pitchFamily="34" charset="-128"/>
              </a:rPr>
              <a:t>for staying well</a:t>
            </a:r>
          </a:p>
        </p:txBody>
      </p:sp>
      <p:sp>
        <p:nvSpPr>
          <p:cNvPr id="22540" name="Line 15">
            <a:extLst>
              <a:ext uri="{FF2B5EF4-FFF2-40B4-BE49-F238E27FC236}">
                <a16:creationId xmlns:a16="http://schemas.microsoft.com/office/drawing/2014/main" id="{132F3796-D75C-524E-88F7-128C52567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2004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41" name="Line 16">
            <a:extLst>
              <a:ext uri="{FF2B5EF4-FFF2-40B4-BE49-F238E27FC236}">
                <a16:creationId xmlns:a16="http://schemas.microsoft.com/office/drawing/2014/main" id="{B9619BCF-25C4-044F-B6CF-0885CAF32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5720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42" name="Text Box 17">
            <a:extLst>
              <a:ext uri="{FF2B5EF4-FFF2-40B4-BE49-F238E27FC236}">
                <a16:creationId xmlns:a16="http://schemas.microsoft.com/office/drawing/2014/main" id="{33D62C67-D345-FB42-93E4-4EE3AB2F3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762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ea typeface="ＭＳ Ｐゴシック" panose="020B0600070205080204" pitchFamily="34" charset="-128"/>
              </a:rPr>
              <a:t>Resources</a:t>
            </a:r>
          </a:p>
        </p:txBody>
      </p:sp>
      <p:sp>
        <p:nvSpPr>
          <p:cNvPr id="22543" name="Line 18">
            <a:extLst>
              <a:ext uri="{FF2B5EF4-FFF2-40B4-BE49-F238E27FC236}">
                <a16:creationId xmlns:a16="http://schemas.microsoft.com/office/drawing/2014/main" id="{64DF1A0E-36EF-0841-9859-73753E46E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524000"/>
            <a:ext cx="5334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44" name="Line 19">
            <a:extLst>
              <a:ext uri="{FF2B5EF4-FFF2-40B4-BE49-F238E27FC236}">
                <a16:creationId xmlns:a16="http://schemas.microsoft.com/office/drawing/2014/main" id="{70CDFC2E-39F5-8642-9846-66CC3483A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514600"/>
            <a:ext cx="5334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45" name="Line 20">
            <a:extLst>
              <a:ext uri="{FF2B5EF4-FFF2-40B4-BE49-F238E27FC236}">
                <a16:creationId xmlns:a16="http://schemas.microsoft.com/office/drawing/2014/main" id="{C0121BFE-4A35-2947-97DB-8D44459CC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267200"/>
            <a:ext cx="533400" cy="30480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46" name="Line 21">
            <a:extLst>
              <a:ext uri="{FF2B5EF4-FFF2-40B4-BE49-F238E27FC236}">
                <a16:creationId xmlns:a16="http://schemas.microsoft.com/office/drawing/2014/main" id="{EE985E7F-7DF5-4641-B524-10C1ADCB6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5257800"/>
            <a:ext cx="533400" cy="30480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47" name="Text Box 22">
            <a:extLst>
              <a:ext uri="{FF2B5EF4-FFF2-40B4-BE49-F238E27FC236}">
                <a16:creationId xmlns:a16="http://schemas.microsoft.com/office/drawing/2014/main" id="{2639CA1B-88E7-124B-8C37-82AC99FE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156" y="1371600"/>
            <a:ext cx="14874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 dirty="0">
                <a:ea typeface="ＭＳ Ｐゴシック" panose="020B0600070205080204" pitchFamily="34" charset="-128"/>
              </a:rPr>
              <a:t>Behavioral Activation</a:t>
            </a:r>
          </a:p>
        </p:txBody>
      </p:sp>
      <p:sp>
        <p:nvSpPr>
          <p:cNvPr id="22548" name="Text Box 23">
            <a:extLst>
              <a:ext uri="{FF2B5EF4-FFF2-40B4-BE49-F238E27FC236}">
                <a16:creationId xmlns:a16="http://schemas.microsoft.com/office/drawing/2014/main" id="{5C798213-8053-AB44-9EF0-0A0B833A6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209800"/>
            <a:ext cx="1260475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PTSD, Alcohol, 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substance 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abuse screenings</a:t>
            </a:r>
          </a:p>
        </p:txBody>
      </p:sp>
      <p:sp>
        <p:nvSpPr>
          <p:cNvPr id="22549" name="Text Box 24">
            <a:extLst>
              <a:ext uri="{FF2B5EF4-FFF2-40B4-BE49-F238E27FC236}">
                <a16:creationId xmlns:a16="http://schemas.microsoft.com/office/drawing/2014/main" id="{16AEBF55-C80B-9148-A439-11FDCCBE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572000"/>
            <a:ext cx="581025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PHQ-9</a:t>
            </a:r>
          </a:p>
        </p:txBody>
      </p:sp>
      <p:sp>
        <p:nvSpPr>
          <p:cNvPr id="22550" name="Text Box 25">
            <a:extLst>
              <a:ext uri="{FF2B5EF4-FFF2-40B4-BE49-F238E27FC236}">
                <a16:creationId xmlns:a16="http://schemas.microsoft.com/office/drawing/2014/main" id="{FBD0CB49-D9A4-3E40-9ED4-A61D9611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33400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Personal Plan</a:t>
            </a:r>
          </a:p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for Recovery</a:t>
            </a:r>
          </a:p>
        </p:txBody>
      </p:sp>
      <p:sp>
        <p:nvSpPr>
          <p:cNvPr id="22551" name="Text Box 26">
            <a:extLst>
              <a:ext uri="{FF2B5EF4-FFF2-40B4-BE49-F238E27FC236}">
                <a16:creationId xmlns:a16="http://schemas.microsoft.com/office/drawing/2014/main" id="{4F47284F-432D-8943-8C72-08A749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953000"/>
            <a:ext cx="7000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Registry</a:t>
            </a:r>
          </a:p>
        </p:txBody>
      </p:sp>
      <p:sp>
        <p:nvSpPr>
          <p:cNvPr id="22552" name="Line 27">
            <a:extLst>
              <a:ext uri="{FF2B5EF4-FFF2-40B4-BE49-F238E27FC236}">
                <a16:creationId xmlns:a16="http://schemas.microsoft.com/office/drawing/2014/main" id="{A6A83B89-1F36-484A-B44E-9A93078BF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048000"/>
            <a:ext cx="533400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22553" name="Text Box 28">
            <a:extLst>
              <a:ext uri="{FF2B5EF4-FFF2-40B4-BE49-F238E27FC236}">
                <a16:creationId xmlns:a16="http://schemas.microsoft.com/office/drawing/2014/main" id="{189A38F7-D359-2F49-8ABA-51B8D7BB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895600"/>
            <a:ext cx="11318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b="1">
                <a:ea typeface="ＭＳ Ｐゴシック" panose="020B0600070205080204" pitchFamily="34" charset="-128"/>
              </a:rPr>
              <a:t>Physical Illness</a:t>
            </a: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7A6914D0-4D75-0240-ACBF-42B39E72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858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Georgia Regular" panose="02040502050405020303" pitchFamily="18" charset="0"/>
                <a:ea typeface="ＭＳ Ｐゴシック" panose="020B0600070205080204" pitchFamily="34" charset="-128"/>
              </a:rPr>
              <a:t>Book Chapter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AF3B78-FADE-614E-A3E3-D7AEC11F9A5C}"/>
              </a:ext>
            </a:extLst>
          </p:cNvPr>
          <p:cNvGrpSpPr/>
          <p:nvPr/>
        </p:nvGrpSpPr>
        <p:grpSpPr>
          <a:xfrm>
            <a:off x="0" y="152400"/>
            <a:ext cx="8880764" cy="6534868"/>
            <a:chOff x="0" y="496067"/>
            <a:chExt cx="8880764" cy="62523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9F9CAB-C61A-3C44-A2C0-7B503002CE31}"/>
                </a:ext>
              </a:extLst>
            </p:cNvPr>
            <p:cNvSpPr/>
            <p:nvPr/>
          </p:nvSpPr>
          <p:spPr>
            <a:xfrm>
              <a:off x="221673" y="707862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elay 28">
              <a:extLst>
                <a:ext uri="{FF2B5EF4-FFF2-40B4-BE49-F238E27FC236}">
                  <a16:creationId xmlns:a16="http://schemas.microsoft.com/office/drawing/2014/main" id="{C4760564-C914-7447-8317-F41CDE33C4D9}"/>
                </a:ext>
              </a:extLst>
            </p:cNvPr>
            <p:cNvSpPr/>
            <p:nvPr/>
          </p:nvSpPr>
          <p:spPr>
            <a:xfrm>
              <a:off x="6095997" y="496067"/>
              <a:ext cx="789712" cy="452625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D6801C32-6BF7-0D4B-9277-33ABB059C7B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96067"/>
              <a:ext cx="6534615" cy="452625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Client Steps from Depression to Recovery (6 - 9)</a:t>
              </a:r>
              <a:r>
                <a:rPr lang="en-US" sz="2000" b="1" baseline="30000" dirty="0">
                  <a:solidFill>
                    <a:schemeClr val="bg1"/>
                  </a:solidFill>
                  <a:latin typeface="Georgia" panose="02040502050405020303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21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FD57DF-CB1C-0345-9EFC-6D9FEC3D3A8F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D3904-4673-0142-8A2C-97DF90DD739A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7">
              <a:extLst>
                <a:ext uri="{FF2B5EF4-FFF2-40B4-BE49-F238E27FC236}">
                  <a16:creationId xmlns:a16="http://schemas.microsoft.com/office/drawing/2014/main" id="{F3651C85-D944-DA45-8DA8-AFCA433B27EB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8A955C1-1D6B-2B44-8522-71B9518F60D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C-LEARN Tools: Resources for Care/Case Management</a:t>
              </a:r>
            </a:p>
          </p:txBody>
        </p:sp>
      </p:grp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6CD7C79-EB0B-0848-974E-6EF64B089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7868" y="1088069"/>
            <a:ext cx="7886700" cy="53887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2400">
                <a:latin typeface="Georgia"/>
              </a:rPr>
              <a:t>Telephone Scripts</a:t>
            </a:r>
            <a:endParaRPr lang="en-US" sz="2400"/>
          </a:p>
          <a:p>
            <a:pPr marL="342900" indent="-342900"/>
            <a:r>
              <a:rPr lang="en-US" sz="2400">
                <a:latin typeface="Georgia"/>
              </a:rPr>
              <a:t>Contact Information and Initial Visit - Worksheet</a:t>
            </a:r>
            <a:endParaRPr lang="en-US" sz="2400"/>
          </a:p>
          <a:p>
            <a:pPr marL="342900" indent="-342900"/>
            <a:r>
              <a:rPr lang="en-US" sz="2400" dirty="0">
                <a:latin typeface="Georgia"/>
              </a:rPr>
              <a:t>Telephone Call </a:t>
            </a:r>
            <a:r>
              <a:rPr lang="en-US" sz="2400">
                <a:latin typeface="Georgia"/>
              </a:rPr>
              <a:t>Notes - Worksheet</a:t>
            </a:r>
            <a:endParaRPr lang="en-US" sz="2400"/>
          </a:p>
          <a:p>
            <a:pPr marL="342900" indent="-342900"/>
            <a:r>
              <a:rPr lang="en-US" sz="2400">
                <a:latin typeface="Georgia"/>
              </a:rPr>
              <a:t>PHQ-9 Screener</a:t>
            </a:r>
          </a:p>
          <a:p>
            <a:pPr marL="342900" indent="-342900"/>
            <a:r>
              <a:rPr lang="en-US" sz="2400">
                <a:latin typeface="Georgia"/>
              </a:rPr>
              <a:t>"Getting to Know You" Worksheet</a:t>
            </a:r>
          </a:p>
          <a:p>
            <a:pPr marL="342900" indent="-342900"/>
            <a:r>
              <a:rPr lang="en-US" sz="2400">
                <a:latin typeface="Georgia"/>
              </a:rPr>
              <a:t>Vital Sign Worksheet</a:t>
            </a:r>
            <a:endParaRPr lang="en-US" sz="2400"/>
          </a:p>
          <a:p>
            <a:pPr marL="342900" indent="-342900"/>
            <a:r>
              <a:rPr lang="en-US" sz="2400">
                <a:latin typeface="Georgia"/>
              </a:rPr>
              <a:t>Follow-up Log - Worksheet</a:t>
            </a:r>
            <a:endParaRPr lang="en-US" sz="2400" dirty="0">
              <a:latin typeface="Georgia"/>
            </a:endParaRPr>
          </a:p>
          <a:p>
            <a:pPr marL="342900" indent="-342900"/>
            <a:r>
              <a:rPr lang="en-US" sz="2400">
                <a:latin typeface="Georgia"/>
              </a:rPr>
              <a:t>Personal Wellness Plan - Worksheet</a:t>
            </a:r>
          </a:p>
          <a:p>
            <a:pPr marL="342900" indent="-342900"/>
            <a:r>
              <a:rPr lang="en-US" sz="2400">
                <a:latin typeface="Georgia"/>
              </a:rPr>
              <a:t>"Your Personal Treatment Plan" Worksheet </a:t>
            </a:r>
            <a:endParaRPr lang="en-US"/>
          </a:p>
          <a:p>
            <a:pPr>
              <a:lnSpc>
                <a:spcPct val="11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</a:pPr>
            <a:endParaRPr lang="en-US" alt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Graphic 4" descr="Open Folder">
            <a:extLst>
              <a:ext uri="{FF2B5EF4-FFF2-40B4-BE49-F238E27FC236}">
                <a16:creationId xmlns:a16="http://schemas.microsoft.com/office/drawing/2014/main" id="{60EB153A-7909-9042-BA2D-E85D72B8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0645" y="3377385"/>
            <a:ext cx="3613355" cy="3613355"/>
          </a:xfrm>
          <a:prstGeom prst="rect">
            <a:avLst/>
          </a:prstGeom>
        </p:spPr>
      </p:pic>
      <p:pic>
        <p:nvPicPr>
          <p:cNvPr id="11" name="Graphic 10" descr="Closed Book">
            <a:extLst>
              <a:ext uri="{FF2B5EF4-FFF2-40B4-BE49-F238E27FC236}">
                <a16:creationId xmlns:a16="http://schemas.microsoft.com/office/drawing/2014/main" id="{4B2F26EA-CF2F-CD43-B6C2-E2ACC4FC0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04587">
            <a:off x="6129844" y="1690255"/>
            <a:ext cx="2364724" cy="236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>
            <a:extLst>
              <a:ext uri="{FF2B5EF4-FFF2-40B4-BE49-F238E27FC236}">
                <a16:creationId xmlns:a16="http://schemas.microsoft.com/office/drawing/2014/main" id="{CE911759-C346-8645-953F-22FB1F2E5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"/>
          <a:stretch/>
        </p:blipFill>
        <p:spPr bwMode="auto">
          <a:xfrm rot="21373770">
            <a:off x="191898" y="5147"/>
            <a:ext cx="6140203" cy="677517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49B8523-7480-3547-84E7-1D558C12E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"/>
          <a:stretch/>
        </p:blipFill>
        <p:spPr bwMode="auto">
          <a:xfrm rot="538158">
            <a:off x="5335583" y="1558588"/>
            <a:ext cx="3933804" cy="363833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423B57-36CE-4879-9D7D-750F3EDD5A11}"/>
              </a:ext>
            </a:extLst>
          </p:cNvPr>
          <p:cNvSpPr/>
          <p:nvPr/>
        </p:nvSpPr>
        <p:spPr>
          <a:xfrm rot="-180000">
            <a:off x="54248" y="208290"/>
            <a:ext cx="2740013" cy="102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7BA09CB-79F2-48AB-878F-018451EC0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0000">
            <a:off x="53823" y="347826"/>
            <a:ext cx="2631688" cy="8952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A7D680-7683-4390-95AF-E7C76E820F6A}"/>
              </a:ext>
            </a:extLst>
          </p:cNvPr>
          <p:cNvSpPr/>
          <p:nvPr/>
        </p:nvSpPr>
        <p:spPr>
          <a:xfrm rot="540000">
            <a:off x="5559858" y="1423769"/>
            <a:ext cx="1170878" cy="81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83F17F9-A4DB-4428-AC0E-A2920331F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0">
            <a:off x="5604835" y="1460682"/>
            <a:ext cx="1588253" cy="5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>
            <a:extLst>
              <a:ext uri="{FF2B5EF4-FFF2-40B4-BE49-F238E27FC236}">
                <a16:creationId xmlns:a16="http://schemas.microsoft.com/office/drawing/2014/main" id="{C13669CA-0D1C-4E45-A87B-1FC7E7A39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4"/>
          <a:stretch/>
        </p:blipFill>
        <p:spPr bwMode="auto">
          <a:xfrm>
            <a:off x="854332" y="1034688"/>
            <a:ext cx="5773851" cy="564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4606556-AA43-E84F-9571-15CD0EC86C4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4DCC54-3832-314C-A1EB-96920C352AA1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elay 9">
              <a:extLst>
                <a:ext uri="{FF2B5EF4-FFF2-40B4-BE49-F238E27FC236}">
                  <a16:creationId xmlns:a16="http://schemas.microsoft.com/office/drawing/2014/main" id="{5EB747A2-CA95-E54E-91B2-7AE65B9A00C1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423FBE22-6322-7942-8F31-C9A8C9F442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Screening for Depression</a:t>
              </a:r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80342DF7-5EE9-984A-8D67-FB36E783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667">
            <a:off x="4998244" y="3351778"/>
            <a:ext cx="3703224" cy="268628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40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id="{A8A12BBF-BE9F-6942-AF45-F1168223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555">
            <a:off x="88606" y="236127"/>
            <a:ext cx="8901573" cy="645979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748FBE-CA5E-4597-8B3D-8EF8678F31AE}"/>
              </a:ext>
            </a:extLst>
          </p:cNvPr>
          <p:cNvSpPr/>
          <p:nvPr/>
        </p:nvSpPr>
        <p:spPr>
          <a:xfrm rot="-180000">
            <a:off x="67007" y="383396"/>
            <a:ext cx="2740013" cy="90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B1D1F2D-B853-4385-8854-90FE04B29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66233" y="499008"/>
            <a:ext cx="2631688" cy="7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 Overview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C5C3F-5497-E148-8333-A90E481493EE}"/>
              </a:ext>
            </a:extLst>
          </p:cNvPr>
          <p:cNvGrpSpPr/>
          <p:nvPr/>
        </p:nvGrpSpPr>
        <p:grpSpPr>
          <a:xfrm>
            <a:off x="2205951" y="2367647"/>
            <a:ext cx="4341612" cy="914400"/>
            <a:chOff x="2205951" y="2743200"/>
            <a:chExt cx="4341612" cy="914400"/>
          </a:xfrm>
        </p:grpSpPr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00F47BF3-8034-4642-92D2-618138FA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951" y="27432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octor">
              <a:extLst>
                <a:ext uri="{FF2B5EF4-FFF2-40B4-BE49-F238E27FC236}">
                  <a16:creationId xmlns:a16="http://schemas.microsoft.com/office/drawing/2014/main" id="{9FE84E6E-9911-1048-A6E5-593DA426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3163" y="2743200"/>
              <a:ext cx="914400" cy="91440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DDDE02-5363-4846-91D3-88B16ABB00D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20351" y="3200400"/>
              <a:ext cx="2586485" cy="0"/>
            </a:xfrm>
            <a:prstGeom prst="straightConnector1">
              <a:avLst/>
            </a:prstGeom>
            <a:ln w="28575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757517" y="1862006"/>
            <a:ext cx="510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CARE CLINIC TREATMENT OF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0351" y="2971800"/>
            <a:ext cx="5444970" cy="3589530"/>
            <a:chOff x="3120351" y="2971800"/>
            <a:chExt cx="5444970" cy="3589530"/>
          </a:xfrm>
        </p:grpSpPr>
        <p:pic>
          <p:nvPicPr>
            <p:cNvPr id="10" name="Graphic 9" descr="Female Profile">
              <a:extLst>
                <a:ext uri="{FF2B5EF4-FFF2-40B4-BE49-F238E27FC236}">
                  <a16:creationId xmlns:a16="http://schemas.microsoft.com/office/drawing/2014/main" id="{2FC6D142-BD2D-B64A-B87F-5A9A76A5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27117" y="3373338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0534C9-CFE5-6845-B90C-20B9D33F8856}"/>
                </a:ext>
              </a:extLst>
            </p:cNvPr>
            <p:cNvSpPr txBox="1"/>
            <p:nvPr/>
          </p:nvSpPr>
          <p:spPr>
            <a:xfrm>
              <a:off x="4988380" y="3976007"/>
              <a:ext cx="3576941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6">
                      <a:lumMod val="75000"/>
                    </a:schemeClr>
                  </a:solidFill>
                </a:rPr>
                <a:t>Care Coordinator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Screen for depression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Make initial appointment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Contact patient between appts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Provide counseling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Track outcomes of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Coordinate Care with psychiatrist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Communicate recommendations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	from psychiatrist to PCP</a:t>
              </a:r>
            </a:p>
          </p:txBody>
        </p: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23DBD656-8E37-E14D-B148-5AA785F2150A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4841517" y="2971800"/>
              <a:ext cx="865319" cy="85873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0765A5F-B39E-A647-B800-9B0AEE2E98FA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20351" y="3028950"/>
              <a:ext cx="806766" cy="801588"/>
            </a:xfrm>
            <a:prstGeom prst="bentConnector3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53073" y="3365174"/>
            <a:ext cx="3274044" cy="1871696"/>
            <a:chOff x="653073" y="3365174"/>
            <a:chExt cx="3274044" cy="18716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42D00B-6AC4-8540-BEE1-B3CBB0B4633A}"/>
                </a:ext>
              </a:extLst>
            </p:cNvPr>
            <p:cNvSpPr txBox="1"/>
            <p:nvPr/>
          </p:nvSpPr>
          <p:spPr>
            <a:xfrm>
              <a:off x="653073" y="4313540"/>
              <a:ext cx="27558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Consulting Psychiatrist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Review information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Make recommendations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514D067-6707-EB44-B1F5-19086EC0B23E}"/>
                </a:ext>
              </a:extLst>
            </p:cNvPr>
            <p:cNvCxnSpPr/>
            <p:nvPr/>
          </p:nvCxnSpPr>
          <p:spPr>
            <a:xfrm>
              <a:off x="2205951" y="3976007"/>
              <a:ext cx="1721166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phic 42" descr="School girl">
              <a:extLst>
                <a:ext uri="{FF2B5EF4-FFF2-40B4-BE49-F238E27FC236}">
                  <a16:creationId xmlns:a16="http://schemas.microsoft.com/office/drawing/2014/main" id="{C8411003-6EFA-A547-BEEE-71E12E3F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0317" y="336517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33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A83EDE-E0AD-4346-A44E-2D1B45352617}"/>
              </a:ext>
            </a:extLst>
          </p:cNvPr>
          <p:cNvGrpSpPr/>
          <p:nvPr/>
        </p:nvGrpSpPr>
        <p:grpSpPr>
          <a:xfrm>
            <a:off x="127820" y="-144618"/>
            <a:ext cx="9086320" cy="7253613"/>
            <a:chOff x="127820" y="-144618"/>
            <a:chExt cx="9086320" cy="72536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61444" name="Picture 4">
              <a:extLst>
                <a:ext uri="{FF2B5EF4-FFF2-40B4-BE49-F238E27FC236}">
                  <a16:creationId xmlns:a16="http://schemas.microsoft.com/office/drawing/2014/main" id="{F9FB1E86-7BDC-EB48-BFA7-1F2CAEC94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56708">
              <a:off x="127820" y="-144618"/>
              <a:ext cx="4814888" cy="638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DF7CBD28-7F66-9847-A1A0-3AD01BA6B2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6"/>
            <a:stretch/>
          </p:blipFill>
          <p:spPr bwMode="auto">
            <a:xfrm rot="596860">
              <a:off x="4121069" y="1525017"/>
              <a:ext cx="5093071" cy="5583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07BE22A-8EB3-4395-A0B0-10C1AECC4D4D}"/>
              </a:ext>
            </a:extLst>
          </p:cNvPr>
          <p:cNvSpPr/>
          <p:nvPr/>
        </p:nvSpPr>
        <p:spPr>
          <a:xfrm rot="21240000">
            <a:off x="-61390" y="172653"/>
            <a:ext cx="1011575" cy="61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AA1CB60-923B-473C-ABE7-35362453D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0000">
            <a:off x="-69790" y="189118"/>
            <a:ext cx="1397089" cy="4651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B8712A-3087-4BFD-8322-F9EAB207ABC0}"/>
              </a:ext>
            </a:extLst>
          </p:cNvPr>
          <p:cNvSpPr/>
          <p:nvPr/>
        </p:nvSpPr>
        <p:spPr>
          <a:xfrm rot="600000">
            <a:off x="4579085" y="1282058"/>
            <a:ext cx="1696578" cy="836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EC1F5CC-67B9-4D8A-9E3C-A921A2459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0">
            <a:off x="4615500" y="1372644"/>
            <a:ext cx="1843138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3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>
            <a:extLst>
              <a:ext uri="{FF2B5EF4-FFF2-40B4-BE49-F238E27FC236}">
                <a16:creationId xmlns:a16="http://schemas.microsoft.com/office/drawing/2014/main" id="{4FB9B772-51FF-DF44-B601-AF20BFCA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24">
            <a:off x="442453" y="147487"/>
            <a:ext cx="8008374" cy="65777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D1C8C3-10E1-4440-95D8-52B7B05DCC40}"/>
              </a:ext>
            </a:extLst>
          </p:cNvPr>
          <p:cNvSpPr/>
          <p:nvPr/>
        </p:nvSpPr>
        <p:spPr>
          <a:xfrm rot="300000">
            <a:off x="651635" y="-6768"/>
            <a:ext cx="2740013" cy="1027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8FAFD7F-FA78-4E8D-AEFC-93CA0D471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802548" y="100906"/>
            <a:ext cx="2631688" cy="8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9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>
            <a:extLst>
              <a:ext uri="{FF2B5EF4-FFF2-40B4-BE49-F238E27FC236}">
                <a16:creationId xmlns:a16="http://schemas.microsoft.com/office/drawing/2014/main" id="{994ED8F7-C6F0-104D-BC40-C87A35AC4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b="6114"/>
          <a:stretch/>
        </p:blipFill>
        <p:spPr bwMode="auto">
          <a:xfrm>
            <a:off x="1482989" y="625475"/>
            <a:ext cx="6151569" cy="60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122E209-2C75-9745-8FE3-67F55F63608A}"/>
              </a:ext>
            </a:extLst>
          </p:cNvPr>
          <p:cNvGrpSpPr/>
          <p:nvPr/>
        </p:nvGrpSpPr>
        <p:grpSpPr>
          <a:xfrm>
            <a:off x="0" y="152400"/>
            <a:ext cx="8880764" cy="6534868"/>
            <a:chOff x="0" y="496067"/>
            <a:chExt cx="8880764" cy="62523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1ED7-A9C6-3040-AC5C-FF97D5F0BA02}"/>
                </a:ext>
              </a:extLst>
            </p:cNvPr>
            <p:cNvSpPr/>
            <p:nvPr/>
          </p:nvSpPr>
          <p:spPr>
            <a:xfrm>
              <a:off x="221673" y="707862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elay 6">
              <a:extLst>
                <a:ext uri="{FF2B5EF4-FFF2-40B4-BE49-F238E27FC236}">
                  <a16:creationId xmlns:a16="http://schemas.microsoft.com/office/drawing/2014/main" id="{CDECDD55-0FB7-B94A-878D-151AB1512202}"/>
                </a:ext>
              </a:extLst>
            </p:cNvPr>
            <p:cNvSpPr/>
            <p:nvPr/>
          </p:nvSpPr>
          <p:spPr>
            <a:xfrm>
              <a:off x="6095997" y="496067"/>
              <a:ext cx="789712" cy="452625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77634E60-A637-0B4B-B5F8-C59A2E3FEA8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96067"/>
              <a:ext cx="6534615" cy="452625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Tailoring Forms and Roles to Your Organization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279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">
            <a:extLst>
              <a:ext uri="{FF2B5EF4-FFF2-40B4-BE49-F238E27FC236}">
                <a16:creationId xmlns:a16="http://schemas.microsoft.com/office/drawing/2014/main" id="{1C121F8D-80B6-4747-8147-6C4FE4668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"/>
          <a:stretch/>
        </p:blipFill>
        <p:spPr bwMode="auto">
          <a:xfrm>
            <a:off x="3707068" y="1321742"/>
            <a:ext cx="5242214" cy="506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self-care-post">
            <a:extLst>
              <a:ext uri="{FF2B5EF4-FFF2-40B4-BE49-F238E27FC236}">
                <a16:creationId xmlns:a16="http://schemas.microsoft.com/office/drawing/2014/main" id="{D29127F6-FCBF-3E4C-A7B8-82383C25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52416"/>
            <a:ext cx="3318387" cy="209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resized_Self_Care_101">
            <a:extLst>
              <a:ext uri="{FF2B5EF4-FFF2-40B4-BE49-F238E27FC236}">
                <a16:creationId xmlns:a16="http://schemas.microsoft.com/office/drawing/2014/main" id="{BD7C76E2-D39A-8345-8460-01CE5FBB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1" y="1029903"/>
            <a:ext cx="2727405" cy="313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BE557CC-F5ED-0243-9EC3-5D8DB18D3F7D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B3154A-D221-CF43-9BEC-B58133E0C8A1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elay 8">
              <a:extLst>
                <a:ext uri="{FF2B5EF4-FFF2-40B4-BE49-F238E27FC236}">
                  <a16:creationId xmlns:a16="http://schemas.microsoft.com/office/drawing/2014/main" id="{416E496C-1FD9-D044-880B-497C50C8698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8DFD9F70-13D8-A047-BEBF-8D2AEA9D882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Self-Care for the Case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73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26AA6DC-077C-154B-BFBF-8F649A994AFD}"/>
              </a:ext>
            </a:extLst>
          </p:cNvPr>
          <p:cNvGrpSpPr/>
          <p:nvPr/>
        </p:nvGrpSpPr>
        <p:grpSpPr>
          <a:xfrm>
            <a:off x="0" y="270603"/>
            <a:ext cx="8880764" cy="6327636"/>
            <a:chOff x="0" y="350255"/>
            <a:chExt cx="8880764" cy="63276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A23563-C8AD-2643-9EEC-5841E2F617E7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7">
              <a:extLst>
                <a:ext uri="{FF2B5EF4-FFF2-40B4-BE49-F238E27FC236}">
                  <a16:creationId xmlns:a16="http://schemas.microsoft.com/office/drawing/2014/main" id="{E41C3AAE-1F2D-E847-B67B-896C1DA94A84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FA458C4C-1DA1-F745-861A-1EFB9CFA36B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Accessing Depression Toolkits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451360" y="1165123"/>
            <a:ext cx="7886700" cy="109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>
                <a:latin typeface="Georgia"/>
              </a:rPr>
              <a:t>Visit the C-LEARN website to check out the depression toolkits:</a:t>
            </a:r>
          </a:p>
          <a:p>
            <a:pPr>
              <a:lnSpc>
                <a:spcPct val="120000"/>
              </a:lnSpc>
            </a:pPr>
            <a:r>
              <a:rPr lang="en-US" b="1">
                <a:latin typeface="Georgia"/>
              </a:rPr>
              <a:t>www.C-LEARN.org</a:t>
            </a:r>
            <a:endParaRPr lang="en-US" b="1">
              <a:latin typeface="Georgi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Picture 10" descr="A screenshot of a group of peopl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E27227E8-7AC1-482C-AF98-2DA1B37E3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571" r="-97" b="23139"/>
          <a:stretch/>
        </p:blipFill>
        <p:spPr>
          <a:xfrm>
            <a:off x="543680" y="2184057"/>
            <a:ext cx="8200018" cy="43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4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066" y="2870791"/>
            <a:ext cx="7772400" cy="96870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Next Week - Session 2: Introduction to Depression and Problem Solving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999FF-2B9D-8F48-B759-851ED802A61A}"/>
              </a:ext>
            </a:extLst>
          </p:cNvPr>
          <p:cNvSpPr txBox="1"/>
          <p:nvPr/>
        </p:nvSpPr>
        <p:spPr>
          <a:xfrm>
            <a:off x="3182715" y="2148528"/>
            <a:ext cx="281679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Thank You!</a:t>
            </a:r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E8332-56E2-8545-923B-381253A68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6107998"/>
            <a:ext cx="1500004" cy="750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E65D1A-B7DD-2042-801D-823AC171B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00" y="6296223"/>
            <a:ext cx="1538811" cy="373552"/>
          </a:xfrm>
          <a:prstGeom prst="rect">
            <a:avLst/>
          </a:prstGeom>
        </p:spPr>
      </p:pic>
      <p:pic>
        <p:nvPicPr>
          <p:cNvPr id="12" name="Graphic 11" descr="Brain">
            <a:extLst>
              <a:ext uri="{FF2B5EF4-FFF2-40B4-BE49-F238E27FC236}">
                <a16:creationId xmlns:a16="http://schemas.microsoft.com/office/drawing/2014/main" id="{9BBD8C3B-A2F0-9748-BC83-017C6559E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9125" y="4068176"/>
            <a:ext cx="1201655" cy="1201655"/>
          </a:xfrm>
          <a:prstGeom prst="rect">
            <a:avLst/>
          </a:prstGeom>
        </p:spPr>
      </p:pic>
      <p:pic>
        <p:nvPicPr>
          <p:cNvPr id="14" name="Graphic 13" descr="Users">
            <a:extLst>
              <a:ext uri="{FF2B5EF4-FFF2-40B4-BE49-F238E27FC236}">
                <a16:creationId xmlns:a16="http://schemas.microsoft.com/office/drawing/2014/main" id="{F9DC48F4-75B8-BD4D-8F69-7897C8E4E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4016" y="4068176"/>
            <a:ext cx="1201655" cy="1201655"/>
          </a:xfrm>
          <a:prstGeom prst="rect">
            <a:avLst/>
          </a:prstGeom>
        </p:spPr>
      </p:pic>
      <p:pic>
        <p:nvPicPr>
          <p:cNvPr id="16" name="Graphic 15" descr="Chat">
            <a:extLst>
              <a:ext uri="{FF2B5EF4-FFF2-40B4-BE49-F238E27FC236}">
                <a16:creationId xmlns:a16="http://schemas.microsoft.com/office/drawing/2014/main" id="{9605EA92-FAF8-0B40-844E-1E4B3D873E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3291" y="4068176"/>
            <a:ext cx="1201655" cy="12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66887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Model-Overview</a:t>
              </a:r>
            </a:p>
          </p:txBody>
        </p:sp>
      </p:grp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00F47BF3-8034-4642-92D2-618138FA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7415" y="1379910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">
            <a:extLst>
              <a:ext uri="{FF2B5EF4-FFF2-40B4-BE49-F238E27FC236}">
                <a16:creationId xmlns:a16="http://schemas.microsoft.com/office/drawing/2014/main" id="{2FC6D142-BD2D-B64A-B87F-5A9A76A5B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7117" y="3373338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70534C9-CFE5-6845-B90C-20B9D33F8856}"/>
              </a:ext>
            </a:extLst>
          </p:cNvPr>
          <p:cNvSpPr txBox="1"/>
          <p:nvPr/>
        </p:nvSpPr>
        <p:spPr>
          <a:xfrm>
            <a:off x="3477722" y="4103072"/>
            <a:ext cx="181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Care Coordinator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42D00B-6AC4-8540-BEE1-B3CBB0B4633A}"/>
              </a:ext>
            </a:extLst>
          </p:cNvPr>
          <p:cNvSpPr txBox="1"/>
          <p:nvPr/>
        </p:nvSpPr>
        <p:spPr>
          <a:xfrm>
            <a:off x="589954" y="4103072"/>
            <a:ext cx="23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Consulting Psychiatrist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14D067-6707-EB44-B1F5-19086EC0B23E}"/>
              </a:ext>
            </a:extLst>
          </p:cNvPr>
          <p:cNvCxnSpPr/>
          <p:nvPr/>
        </p:nvCxnSpPr>
        <p:spPr>
          <a:xfrm>
            <a:off x="2205951" y="3976007"/>
            <a:ext cx="172116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School girl">
            <a:extLst>
              <a:ext uri="{FF2B5EF4-FFF2-40B4-BE49-F238E27FC236}">
                <a16:creationId xmlns:a16="http://schemas.microsoft.com/office/drawing/2014/main" id="{C8411003-6EFA-A547-BEEE-71E12E3F2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0317" y="3365174"/>
            <a:ext cx="914400" cy="914400"/>
          </a:xfrm>
          <a:prstGeom prst="rect">
            <a:avLst/>
          </a:prstGeom>
        </p:spPr>
      </p:pic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8694497D-09FC-BE4C-AD35-BAB505BF4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090" y="4816200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">
            <a:extLst>
              <a:ext uri="{FF2B5EF4-FFF2-40B4-BE49-F238E27FC236}">
                <a16:creationId xmlns:a16="http://schemas.microsoft.com/office/drawing/2014/main" id="{A7B67E69-3DD3-604B-851F-9F490E3183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93290" y="3923019"/>
            <a:ext cx="914400" cy="914400"/>
          </a:xfrm>
          <a:prstGeom prst="rect">
            <a:avLst/>
          </a:prstGeom>
        </p:spPr>
      </p:pic>
      <p:pic>
        <p:nvPicPr>
          <p:cNvPr id="19" name="Graphic 18" descr="Female Profile">
            <a:extLst>
              <a:ext uri="{FF2B5EF4-FFF2-40B4-BE49-F238E27FC236}">
                <a16:creationId xmlns:a16="http://schemas.microsoft.com/office/drawing/2014/main" id="{B2A54357-1B0E-AA40-BD47-4F7423085F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76445" y="2167010"/>
            <a:ext cx="914400" cy="914400"/>
          </a:xfrm>
          <a:prstGeom prst="rect">
            <a:avLst/>
          </a:prstGeom>
        </p:spPr>
      </p:pic>
      <p:pic>
        <p:nvPicPr>
          <p:cNvPr id="54" name="Graphic 53" descr="Male profile">
            <a:extLst>
              <a:ext uri="{FF2B5EF4-FFF2-40B4-BE49-F238E27FC236}">
                <a16:creationId xmlns:a16="http://schemas.microsoft.com/office/drawing/2014/main" id="{F88E7772-21CE-7040-BE46-FDC70AEB89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33645" y="5560454"/>
            <a:ext cx="914400" cy="914400"/>
          </a:xfrm>
          <a:prstGeom prst="rect">
            <a:avLst/>
          </a:prstGeom>
        </p:spPr>
      </p:pic>
      <p:pic>
        <p:nvPicPr>
          <p:cNvPr id="55" name="Graphic 54" descr="Female Profile">
            <a:extLst>
              <a:ext uri="{FF2B5EF4-FFF2-40B4-BE49-F238E27FC236}">
                <a16:creationId xmlns:a16="http://schemas.microsoft.com/office/drawing/2014/main" id="{B8BAE32A-0D5C-A541-9DF5-6E803DDBF0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20489" y="4661392"/>
            <a:ext cx="914400" cy="914400"/>
          </a:xfrm>
          <a:prstGeom prst="rect">
            <a:avLst/>
          </a:prstGeom>
        </p:spPr>
      </p:pic>
      <p:pic>
        <p:nvPicPr>
          <p:cNvPr id="56" name="Graphic 55" descr="User">
            <a:extLst>
              <a:ext uri="{FF2B5EF4-FFF2-40B4-BE49-F238E27FC236}">
                <a16:creationId xmlns:a16="http://schemas.microsoft.com/office/drawing/2014/main" id="{125143F4-B201-A246-AC46-2713B44A0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109" y="2840261"/>
            <a:ext cx="914400" cy="914400"/>
          </a:xfrm>
          <a:prstGeom prst="rect">
            <a:avLst/>
          </a:prstGeom>
        </p:spPr>
      </p:pic>
      <p:sp>
        <p:nvSpPr>
          <p:cNvPr id="58" name="Left Brace 57">
            <a:extLst>
              <a:ext uri="{FF2B5EF4-FFF2-40B4-BE49-F238E27FC236}">
                <a16:creationId xmlns:a16="http://schemas.microsoft.com/office/drawing/2014/main" id="{2461C862-F968-2442-8380-02A5EEA7699E}"/>
              </a:ext>
            </a:extLst>
          </p:cNvPr>
          <p:cNvSpPr/>
          <p:nvPr/>
        </p:nvSpPr>
        <p:spPr>
          <a:xfrm>
            <a:off x="5543710" y="1224643"/>
            <a:ext cx="533705" cy="5380264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Graphic 61" descr="List">
            <a:extLst>
              <a:ext uri="{FF2B5EF4-FFF2-40B4-BE49-F238E27FC236}">
                <a16:creationId xmlns:a16="http://schemas.microsoft.com/office/drawing/2014/main" id="{D2F9782F-BDEA-6243-A7FC-F616744955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02310" y="4628379"/>
            <a:ext cx="914400" cy="914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E8F5B6A-D7E3-BC44-913E-CF28D934C7E4}"/>
              </a:ext>
            </a:extLst>
          </p:cNvPr>
          <p:cNvSpPr txBox="1"/>
          <p:nvPr/>
        </p:nvSpPr>
        <p:spPr>
          <a:xfrm>
            <a:off x="4286086" y="4837419"/>
            <a:ext cx="1041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Registry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3626AF-35C5-FA47-A3A5-F8296B8BC9E6}"/>
              </a:ext>
            </a:extLst>
          </p:cNvPr>
          <p:cNvSpPr txBox="1"/>
          <p:nvPr/>
        </p:nvSpPr>
        <p:spPr>
          <a:xfrm>
            <a:off x="1004212" y="5862536"/>
            <a:ext cx="448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“Make sure NO ONE falls through the cracks”</a:t>
            </a:r>
          </a:p>
        </p:txBody>
      </p:sp>
      <p:pic>
        <p:nvPicPr>
          <p:cNvPr id="42" name="Graphic 41" descr="User">
            <a:extLst>
              <a:ext uri="{FF2B5EF4-FFF2-40B4-BE49-F238E27FC236}">
                <a16:creationId xmlns:a16="http://schemas.microsoft.com/office/drawing/2014/main" id="{76670D77-3BE0-7240-A7A9-365D4CDF52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48568" y="3061607"/>
            <a:ext cx="914400" cy="914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55035" y="3081411"/>
            <a:ext cx="2281982" cy="2577340"/>
            <a:chOff x="6255035" y="3081411"/>
            <a:chExt cx="2281982" cy="257734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3EA7AEB-64A8-FA46-BEEB-06797ED19943}"/>
                </a:ext>
              </a:extLst>
            </p:cNvPr>
            <p:cNvSpPr/>
            <p:nvPr/>
          </p:nvSpPr>
          <p:spPr>
            <a:xfrm>
              <a:off x="6255035" y="3081411"/>
              <a:ext cx="907933" cy="102166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B6D1B1-B8FF-B746-BE90-B275EAA97E08}"/>
                </a:ext>
              </a:extLst>
            </p:cNvPr>
            <p:cNvSpPr/>
            <p:nvPr/>
          </p:nvSpPr>
          <p:spPr>
            <a:xfrm>
              <a:off x="7629084" y="4637089"/>
              <a:ext cx="907933" cy="102166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85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66887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Model-Overview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659549" y="1862006"/>
            <a:ext cx="54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PRIMARY CARE MANAGMENT OF BEHAVIORAL HEALTH</a:t>
            </a:r>
          </a:p>
        </p:txBody>
      </p:sp>
      <p:pic>
        <p:nvPicPr>
          <p:cNvPr id="42" name="Graphic 41" descr="User">
            <a:extLst>
              <a:ext uri="{FF2B5EF4-FFF2-40B4-BE49-F238E27FC236}">
                <a16:creationId xmlns:a16="http://schemas.microsoft.com/office/drawing/2014/main" id="{76670D77-3BE0-7240-A7A9-365D4CDF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679" y="5436907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BDA5078-1B54-D34E-B919-E1C75BCB0C29}"/>
              </a:ext>
            </a:extLst>
          </p:cNvPr>
          <p:cNvSpPr txBox="1"/>
          <p:nvPr/>
        </p:nvSpPr>
        <p:spPr>
          <a:xfrm>
            <a:off x="6365806" y="6158778"/>
            <a:ext cx="115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Therapist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96DC97-D58C-CF4C-9B00-D70CFCFEC1CF}"/>
              </a:ext>
            </a:extLst>
          </p:cNvPr>
          <p:cNvGrpSpPr/>
          <p:nvPr/>
        </p:nvGrpSpPr>
        <p:grpSpPr>
          <a:xfrm>
            <a:off x="589954" y="2367647"/>
            <a:ext cx="8024920" cy="4123466"/>
            <a:chOff x="589954" y="2367647"/>
            <a:chExt cx="8024920" cy="41234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19C5C3F-5497-E148-8333-A90E481493EE}"/>
                </a:ext>
              </a:extLst>
            </p:cNvPr>
            <p:cNvGrpSpPr/>
            <p:nvPr/>
          </p:nvGrpSpPr>
          <p:grpSpPr>
            <a:xfrm>
              <a:off x="2205951" y="2367647"/>
              <a:ext cx="4341612" cy="914400"/>
              <a:chOff x="2205951" y="2743200"/>
              <a:chExt cx="4341612" cy="914400"/>
            </a:xfrm>
          </p:grpSpPr>
          <p:pic>
            <p:nvPicPr>
              <p:cNvPr id="4" name="Graphic 3" descr="User">
                <a:extLst>
                  <a:ext uri="{FF2B5EF4-FFF2-40B4-BE49-F238E27FC236}">
                    <a16:creationId xmlns:a16="http://schemas.microsoft.com/office/drawing/2014/main" id="{00F47BF3-8034-4642-92D2-618138FA7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05951" y="27432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phic 23" descr="Doctor">
                <a:extLst>
                  <a:ext uri="{FF2B5EF4-FFF2-40B4-BE49-F238E27FC236}">
                    <a16:creationId xmlns:a16="http://schemas.microsoft.com/office/drawing/2014/main" id="{9FE84E6E-9911-1048-A6E5-593DA4260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33163" y="2743200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DDDE02-5363-4846-91D3-88B16ABB00D2}"/>
                  </a:ext>
                </a:extLst>
              </p:cNvPr>
              <p:cNvCxnSpPr>
                <a:cxnSpLocks/>
                <a:stCxn id="4" idx="3"/>
              </p:cNvCxnSpPr>
              <p:nvPr/>
            </p:nvCxnSpPr>
            <p:spPr>
              <a:xfrm>
                <a:off x="3120351" y="3200400"/>
                <a:ext cx="2586485" cy="0"/>
              </a:xfrm>
              <a:prstGeom prst="straightConnector1">
                <a:avLst/>
              </a:prstGeom>
              <a:ln w="28575"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FC09F16-4662-BA47-8DB4-6A5B6219FD70}"/>
                </a:ext>
              </a:extLst>
            </p:cNvPr>
            <p:cNvGrpSpPr/>
            <p:nvPr/>
          </p:nvGrpSpPr>
          <p:grpSpPr>
            <a:xfrm>
              <a:off x="589954" y="2971800"/>
              <a:ext cx="8024920" cy="3519313"/>
              <a:chOff x="589954" y="2971800"/>
              <a:chExt cx="8024920" cy="3519313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FD60D1F9-B20C-EE4F-8A0F-4F013AB56F5F}"/>
                  </a:ext>
                </a:extLst>
              </p:cNvPr>
              <p:cNvGrpSpPr/>
              <p:nvPr/>
            </p:nvGrpSpPr>
            <p:grpSpPr>
              <a:xfrm>
                <a:off x="589954" y="2971800"/>
                <a:ext cx="5116882" cy="1500604"/>
                <a:chOff x="589954" y="3429000"/>
                <a:chExt cx="5116882" cy="1500604"/>
              </a:xfrm>
            </p:grpSpPr>
            <p:pic>
              <p:nvPicPr>
                <p:cNvPr id="10" name="Graphic 9" descr="Female Profile">
                  <a:extLst>
                    <a:ext uri="{FF2B5EF4-FFF2-40B4-BE49-F238E27FC236}">
                      <a16:creationId xmlns:a16="http://schemas.microsoft.com/office/drawing/2014/main" id="{2FC6D142-BD2D-B64A-B87F-5A9A76A5B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7117" y="383053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70534C9-CFE5-6845-B90C-20B9D33F8856}"/>
                    </a:ext>
                  </a:extLst>
                </p:cNvPr>
                <p:cNvSpPr txBox="1"/>
                <p:nvPr/>
              </p:nvSpPr>
              <p:spPr>
                <a:xfrm>
                  <a:off x="3477722" y="4560272"/>
                  <a:ext cx="1813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Care Coordinator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A42D00B-6AC4-8540-BEE1-B3CBB0B4633A}"/>
                    </a:ext>
                  </a:extLst>
                </p:cNvPr>
                <p:cNvSpPr txBox="1"/>
                <p:nvPr/>
              </p:nvSpPr>
              <p:spPr>
                <a:xfrm>
                  <a:off x="589954" y="4560272"/>
                  <a:ext cx="23351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/>
                    <a:t>Consulting Psychiatrist</a:t>
                  </a:r>
                </a:p>
              </p:txBody>
            </p:sp>
            <p:cxnSp>
              <p:nvCxnSpPr>
                <p:cNvPr id="34" name="Elbow Connector 33">
                  <a:extLst>
                    <a:ext uri="{FF2B5EF4-FFF2-40B4-BE49-F238E27FC236}">
                      <a16:creationId xmlns:a16="http://schemas.microsoft.com/office/drawing/2014/main" id="{23DBD656-8E37-E14D-B148-5AA785F2150A}"/>
                    </a:ext>
                  </a:extLst>
                </p:cNvPr>
                <p:cNvCxnSpPr>
                  <a:stCxn id="10" idx="3"/>
                </p:cNvCxnSpPr>
                <p:nvPr/>
              </p:nvCxnSpPr>
              <p:spPr>
                <a:xfrm flipV="1">
                  <a:off x="4841517" y="3429000"/>
                  <a:ext cx="865319" cy="858738"/>
                </a:xfrm>
                <a:prstGeom prst="bentConnector3">
                  <a:avLst/>
                </a:prstGeom>
                <a:ln w="2857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Elbow Connector 35">
                  <a:extLst>
                    <a:ext uri="{FF2B5EF4-FFF2-40B4-BE49-F238E27FC236}">
                      <a16:creationId xmlns:a16="http://schemas.microsoft.com/office/drawing/2014/main" id="{80765A5F-B39E-A647-B800-9B0AEE2E98FA}"/>
                    </a:ext>
                  </a:extLst>
                </p:cNvPr>
                <p:cNvCxnSpPr>
                  <a:endCxn id="10" idx="1"/>
                </p:cNvCxnSpPr>
                <p:nvPr/>
              </p:nvCxnSpPr>
              <p:spPr>
                <a:xfrm>
                  <a:off x="3120351" y="3486150"/>
                  <a:ext cx="806766" cy="801588"/>
                </a:xfrm>
                <a:prstGeom prst="bentConnector3">
                  <a:avLst/>
                </a:prstGeom>
                <a:ln w="2857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2514D067-6707-EB44-B1F5-19086EC0B23E}"/>
                    </a:ext>
                  </a:extLst>
                </p:cNvPr>
                <p:cNvCxnSpPr/>
                <p:nvPr/>
              </p:nvCxnSpPr>
              <p:spPr>
                <a:xfrm>
                  <a:off x="2205951" y="4433207"/>
                  <a:ext cx="1721166" cy="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" name="Graphic 42" descr="School girl">
                  <a:extLst>
                    <a:ext uri="{FF2B5EF4-FFF2-40B4-BE49-F238E27FC236}">
                      <a16:creationId xmlns:a16="http://schemas.microsoft.com/office/drawing/2014/main" id="{C8411003-6EFA-A547-BEEE-71E12E3F2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0317" y="3822374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8E38CFF-D28F-7648-B2BA-CFCA4335D914}"/>
                  </a:ext>
                </a:extLst>
              </p:cNvPr>
              <p:cNvGrpSpPr/>
              <p:nvPr/>
            </p:nvGrpSpPr>
            <p:grpSpPr>
              <a:xfrm>
                <a:off x="1529831" y="4842522"/>
                <a:ext cx="1536703" cy="1099066"/>
                <a:chOff x="1529831" y="4842522"/>
                <a:chExt cx="1536703" cy="1099066"/>
              </a:xfrm>
            </p:grpSpPr>
            <p:pic>
              <p:nvPicPr>
                <p:cNvPr id="15" name="Graphic 14" descr="User">
                  <a:extLst>
                    <a:ext uri="{FF2B5EF4-FFF2-40B4-BE49-F238E27FC236}">
                      <a16:creationId xmlns:a16="http://schemas.microsoft.com/office/drawing/2014/main" id="{8694497D-09FC-BE4C-AD35-BAB505BF4F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9466" y="484252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A69599B-6C0B-354E-8C9B-779AC0FBCF5A}"/>
                    </a:ext>
                  </a:extLst>
                </p:cNvPr>
                <p:cNvSpPr txBox="1"/>
                <p:nvPr/>
              </p:nvSpPr>
              <p:spPr>
                <a:xfrm>
                  <a:off x="1529831" y="5572256"/>
                  <a:ext cx="15367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/>
                    <a:t>Case Manager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9E91452-08D6-F740-8E10-791504EC2DC9}"/>
                  </a:ext>
                </a:extLst>
              </p:cNvPr>
              <p:cNvGrpSpPr/>
              <p:nvPr/>
            </p:nvGrpSpPr>
            <p:grpSpPr>
              <a:xfrm>
                <a:off x="4551218" y="5392063"/>
                <a:ext cx="914400" cy="1099050"/>
                <a:chOff x="4024239" y="4876620"/>
                <a:chExt cx="914400" cy="1099050"/>
              </a:xfrm>
            </p:grpSpPr>
            <p:pic>
              <p:nvPicPr>
                <p:cNvPr id="17" name="Graphic 16" descr="Male profile">
                  <a:extLst>
                    <a:ext uri="{FF2B5EF4-FFF2-40B4-BE49-F238E27FC236}">
                      <a16:creationId xmlns:a16="http://schemas.microsoft.com/office/drawing/2014/main" id="{A7B67E69-3DD3-604B-851F-9F490E318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4239" y="487662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4A1E2FC-4455-2D42-AB78-C41D75AFE82F}"/>
                    </a:ext>
                  </a:extLst>
                </p:cNvPr>
                <p:cNvSpPr txBox="1"/>
                <p:nvPr/>
              </p:nvSpPr>
              <p:spPr>
                <a:xfrm>
                  <a:off x="4103105" y="5606370"/>
                  <a:ext cx="756668" cy="369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/>
                    <a:t>AODA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33F8A2-14AA-4547-8A5B-65A980E6A6CA}"/>
                  </a:ext>
                </a:extLst>
              </p:cNvPr>
              <p:cNvGrpSpPr/>
              <p:nvPr/>
            </p:nvGrpSpPr>
            <p:grpSpPr>
              <a:xfrm>
                <a:off x="6609710" y="4016855"/>
                <a:ext cx="2005164" cy="1093469"/>
                <a:chOff x="5696849" y="4842522"/>
                <a:chExt cx="2005164" cy="1093469"/>
              </a:xfrm>
            </p:grpSpPr>
            <p:pic>
              <p:nvPicPr>
                <p:cNvPr id="19" name="Graphic 18" descr="Female Profile">
                  <a:extLst>
                    <a:ext uri="{FF2B5EF4-FFF2-40B4-BE49-F238E27FC236}">
                      <a16:creationId xmlns:a16="http://schemas.microsoft.com/office/drawing/2014/main" id="{B2A54357-1B0E-AA40-BD47-4F7423085F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9232" y="4842522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91E54F5-62E6-1743-B18B-4C4546671AAF}"/>
                    </a:ext>
                  </a:extLst>
                </p:cNvPr>
                <p:cNvSpPr txBox="1"/>
                <p:nvPr/>
              </p:nvSpPr>
              <p:spPr>
                <a:xfrm>
                  <a:off x="5696849" y="5566659"/>
                  <a:ext cx="20051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/>
                    <a:t>Home Health Giver</a:t>
                  </a:r>
                </a:p>
              </p:txBody>
            </p:sp>
          </p:grpSp>
          <p:cxnSp>
            <p:nvCxnSpPr>
              <p:cNvPr id="25" name="Elbow Connector 24">
                <a:extLst>
                  <a:ext uri="{FF2B5EF4-FFF2-40B4-BE49-F238E27FC236}">
                    <a16:creationId xmlns:a16="http://schemas.microsoft.com/office/drawing/2014/main" id="{2513886F-F2E9-144B-B3D4-B4A8B69E898E}"/>
                  </a:ext>
                </a:extLst>
              </p:cNvPr>
              <p:cNvCxnSpPr/>
              <p:nvPr/>
            </p:nvCxnSpPr>
            <p:spPr>
              <a:xfrm rot="5400000" flipH="1" flipV="1">
                <a:off x="2836277" y="4501792"/>
                <a:ext cx="940517" cy="881743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5180535D-2426-114A-AFA2-DFA437F9631C}"/>
                  </a:ext>
                </a:extLst>
              </p:cNvPr>
              <p:cNvCxnSpPr/>
              <p:nvPr/>
            </p:nvCxnSpPr>
            <p:spPr>
              <a:xfrm rot="10800000">
                <a:off x="5386443" y="4303873"/>
                <a:ext cx="1494436" cy="78026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>
                <a:extLst>
                  <a:ext uri="{FF2B5EF4-FFF2-40B4-BE49-F238E27FC236}">
                    <a16:creationId xmlns:a16="http://schemas.microsoft.com/office/drawing/2014/main" id="{DAF50F32-1ADD-954A-B78D-9002FD1C6EAB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 rot="16200000" flipV="1">
                <a:off x="4359422" y="4743067"/>
                <a:ext cx="919659" cy="378334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>
                <a:extLst>
                  <a:ext uri="{FF2B5EF4-FFF2-40B4-BE49-F238E27FC236}">
                    <a16:creationId xmlns:a16="http://schemas.microsoft.com/office/drawing/2014/main" id="{94F8996A-0A87-F240-B913-60C1383563C6}"/>
                  </a:ext>
                </a:extLst>
              </p:cNvPr>
              <p:cNvCxnSpPr/>
              <p:nvPr/>
            </p:nvCxnSpPr>
            <p:spPr>
              <a:xfrm rot="10800000">
                <a:off x="5094515" y="4472404"/>
                <a:ext cx="1440101" cy="1185446"/>
              </a:xfrm>
              <a:prstGeom prst="bentConnector3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277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7DC694-1788-2D45-85A0-DFF0F7C24CEB}"/>
              </a:ext>
            </a:extLst>
          </p:cNvPr>
          <p:cNvSpPr/>
          <p:nvPr/>
        </p:nvSpPr>
        <p:spPr>
          <a:xfrm>
            <a:off x="3387180" y="3177887"/>
            <a:ext cx="2003475" cy="14345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 Overview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9C5C3F-5497-E148-8333-A90E481493EE}"/>
              </a:ext>
            </a:extLst>
          </p:cNvPr>
          <p:cNvGrpSpPr/>
          <p:nvPr/>
        </p:nvGrpSpPr>
        <p:grpSpPr>
          <a:xfrm>
            <a:off x="2205951" y="2367647"/>
            <a:ext cx="4341612" cy="914400"/>
            <a:chOff x="2205951" y="2743200"/>
            <a:chExt cx="4341612" cy="914400"/>
          </a:xfrm>
        </p:grpSpPr>
        <p:pic>
          <p:nvPicPr>
            <p:cNvPr id="4" name="Graphic 3" descr="User">
              <a:extLst>
                <a:ext uri="{FF2B5EF4-FFF2-40B4-BE49-F238E27FC236}">
                  <a16:creationId xmlns:a16="http://schemas.microsoft.com/office/drawing/2014/main" id="{00F47BF3-8034-4642-92D2-618138FA7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5951" y="2743200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octor">
              <a:extLst>
                <a:ext uri="{FF2B5EF4-FFF2-40B4-BE49-F238E27FC236}">
                  <a16:creationId xmlns:a16="http://schemas.microsoft.com/office/drawing/2014/main" id="{9FE84E6E-9911-1048-A6E5-593DA426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3163" y="2743200"/>
              <a:ext cx="914400" cy="914400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BDDDE02-5363-4846-91D3-88B16ABB00D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120351" y="3200400"/>
              <a:ext cx="2586485" cy="0"/>
            </a:xfrm>
            <a:prstGeom prst="straightConnector1">
              <a:avLst/>
            </a:prstGeom>
            <a:ln w="28575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CBF537D-2DEF-D943-8DB5-AD3792424B80}"/>
              </a:ext>
            </a:extLst>
          </p:cNvPr>
          <p:cNvSpPr txBox="1"/>
          <p:nvPr/>
        </p:nvSpPr>
        <p:spPr>
          <a:xfrm>
            <a:off x="1757517" y="1862006"/>
            <a:ext cx="511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COLLABORATIVE CARE FOR DISEASE MANAGEMENT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80318C-EAB2-E54B-BE26-10D546762725}"/>
              </a:ext>
            </a:extLst>
          </p:cNvPr>
          <p:cNvGrpSpPr/>
          <p:nvPr/>
        </p:nvGrpSpPr>
        <p:grpSpPr>
          <a:xfrm>
            <a:off x="3477722" y="3373338"/>
            <a:ext cx="1813189" cy="1067580"/>
            <a:chOff x="3477722" y="3373338"/>
            <a:chExt cx="1813189" cy="1067580"/>
          </a:xfrm>
        </p:grpSpPr>
        <p:pic>
          <p:nvPicPr>
            <p:cNvPr id="10" name="Graphic 9" descr="Female Profile">
              <a:extLst>
                <a:ext uri="{FF2B5EF4-FFF2-40B4-BE49-F238E27FC236}">
                  <a16:creationId xmlns:a16="http://schemas.microsoft.com/office/drawing/2014/main" id="{2FC6D142-BD2D-B64A-B87F-5A9A76A5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27117" y="3373338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0534C9-CFE5-6845-B90C-20B9D33F8856}"/>
                </a:ext>
              </a:extLst>
            </p:cNvPr>
            <p:cNvSpPr txBox="1"/>
            <p:nvPr/>
          </p:nvSpPr>
          <p:spPr>
            <a:xfrm>
              <a:off x="3477722" y="4071586"/>
              <a:ext cx="18131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chemeClr val="accent6">
                      <a:lumMod val="75000"/>
                    </a:schemeClr>
                  </a:solidFill>
                </a:rPr>
                <a:t>Care Coordinator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A42D00B-6AC4-8540-BEE1-B3CBB0B4633A}"/>
              </a:ext>
            </a:extLst>
          </p:cNvPr>
          <p:cNvSpPr txBox="1"/>
          <p:nvPr/>
        </p:nvSpPr>
        <p:spPr>
          <a:xfrm>
            <a:off x="653073" y="4087760"/>
            <a:ext cx="233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Consulting Psychiatrist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3DBD656-8E37-E14D-B148-5AA785F2150A}"/>
              </a:ext>
            </a:extLst>
          </p:cNvPr>
          <p:cNvCxnSpPr>
            <a:stCxn id="10" idx="3"/>
          </p:cNvCxnSpPr>
          <p:nvPr/>
        </p:nvCxnSpPr>
        <p:spPr>
          <a:xfrm flipV="1">
            <a:off x="4841517" y="2971800"/>
            <a:ext cx="865319" cy="858738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0765A5F-B39E-A647-B800-9B0AEE2E98FA}"/>
              </a:ext>
            </a:extLst>
          </p:cNvPr>
          <p:cNvCxnSpPr>
            <a:endCxn id="10" idx="1"/>
          </p:cNvCxnSpPr>
          <p:nvPr/>
        </p:nvCxnSpPr>
        <p:spPr>
          <a:xfrm>
            <a:off x="3120351" y="3028950"/>
            <a:ext cx="806766" cy="801588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14D067-6707-EB44-B1F5-19086EC0B23E}"/>
              </a:ext>
            </a:extLst>
          </p:cNvPr>
          <p:cNvCxnSpPr/>
          <p:nvPr/>
        </p:nvCxnSpPr>
        <p:spPr>
          <a:xfrm>
            <a:off x="2205951" y="3976007"/>
            <a:ext cx="172116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 descr="School girl">
            <a:extLst>
              <a:ext uri="{FF2B5EF4-FFF2-40B4-BE49-F238E27FC236}">
                <a16:creationId xmlns:a16="http://schemas.microsoft.com/office/drawing/2014/main" id="{C8411003-6EFA-A547-BEEE-71E12E3F2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0317" y="336517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CC790D-D826-EA4F-B3AE-F78DECA9A599}"/>
              </a:ext>
            </a:extLst>
          </p:cNvPr>
          <p:cNvSpPr txBox="1"/>
          <p:nvPr/>
        </p:nvSpPr>
        <p:spPr>
          <a:xfrm>
            <a:off x="1645564" y="4614853"/>
            <a:ext cx="20351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Settings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Primary Care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Cancer Care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Cardiovascular Care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Diabetes Care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Chronic Pain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Post Disaster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18E48-5CBA-344B-97AA-6277CFD1FE1A}"/>
              </a:ext>
            </a:extLst>
          </p:cNvPr>
          <p:cNvSpPr txBox="1"/>
          <p:nvPr/>
        </p:nvSpPr>
        <p:spPr>
          <a:xfrm>
            <a:off x="5039722" y="4681966"/>
            <a:ext cx="17624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</a:rPr>
              <a:t>Chronic Illnesses</a:t>
            </a:r>
          </a:p>
          <a:p>
            <a:r>
              <a:rPr lang="en-US" dirty="0">
                <a:solidFill>
                  <a:srgbClr val="7030A0"/>
                </a:solidFill>
              </a:rPr>
              <a:t>Depression</a:t>
            </a:r>
          </a:p>
          <a:p>
            <a:r>
              <a:rPr lang="en-US" dirty="0">
                <a:solidFill>
                  <a:srgbClr val="7030A0"/>
                </a:solidFill>
              </a:rPr>
              <a:t>Anxiety</a:t>
            </a:r>
          </a:p>
          <a:p>
            <a:r>
              <a:rPr lang="en-US" dirty="0">
                <a:solidFill>
                  <a:srgbClr val="7030A0"/>
                </a:solidFill>
              </a:rPr>
              <a:t>PTSD</a:t>
            </a:r>
          </a:p>
          <a:p>
            <a:r>
              <a:rPr lang="en-US" dirty="0">
                <a:solidFill>
                  <a:srgbClr val="7030A0"/>
                </a:solidFill>
              </a:rPr>
              <a:t>Bipolar Disorder</a:t>
            </a:r>
          </a:p>
          <a:p>
            <a:r>
              <a:rPr lang="en-US" dirty="0">
                <a:solidFill>
                  <a:srgbClr val="7030A0"/>
                </a:solidFill>
              </a:rPr>
              <a:t>Chronic Pain</a:t>
            </a:r>
          </a:p>
          <a:p>
            <a:r>
              <a:rPr lang="en-US" dirty="0">
                <a:solidFill>
                  <a:srgbClr val="7030A0"/>
                </a:solidFill>
              </a:rPr>
              <a:t>Diabetes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B207A-6A7F-5941-82B8-2143DF03C45C}"/>
              </a:ext>
            </a:extLst>
          </p:cNvPr>
          <p:cNvSpPr txBox="1"/>
          <p:nvPr/>
        </p:nvSpPr>
        <p:spPr>
          <a:xfrm>
            <a:off x="6534615" y="3455486"/>
            <a:ext cx="2021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Proactively: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Coordinate 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Track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2930" r="10924"/>
          <a:stretch/>
        </p:blipFill>
        <p:spPr>
          <a:xfrm>
            <a:off x="1156854" y="1072640"/>
            <a:ext cx="6788727" cy="5605251"/>
          </a:xfr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Model-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19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778" name="Group 2"/>
          <p:cNvGrpSpPr>
            <a:grpSpLocks noChangeAspect="1"/>
          </p:cNvGrpSpPr>
          <p:nvPr/>
        </p:nvGrpSpPr>
        <p:grpSpPr bwMode="auto">
          <a:xfrm>
            <a:off x="1898650" y="3857627"/>
            <a:ext cx="5029200" cy="2335213"/>
            <a:chOff x="1281" y="2386"/>
            <a:chExt cx="3440" cy="1598"/>
          </a:xfrm>
        </p:grpSpPr>
        <p:sp>
          <p:nvSpPr>
            <p:cNvPr id="4597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81" y="2386"/>
              <a:ext cx="3440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Georgia Regular" panose="02040502050405020303" pitchFamily="18" charset="0"/>
              </a:endParaRPr>
            </a:p>
          </p:txBody>
        </p:sp>
        <p:grpSp>
          <p:nvGrpSpPr>
            <p:cNvPr id="459780" name="Group 4"/>
            <p:cNvGrpSpPr>
              <a:grpSpLocks/>
            </p:cNvGrpSpPr>
            <p:nvPr/>
          </p:nvGrpSpPr>
          <p:grpSpPr bwMode="auto">
            <a:xfrm>
              <a:off x="1282" y="2386"/>
              <a:ext cx="3364" cy="1523"/>
              <a:chOff x="1282" y="2386"/>
              <a:chExt cx="3364" cy="1523"/>
            </a:xfrm>
          </p:grpSpPr>
          <p:grpSp>
            <p:nvGrpSpPr>
              <p:cNvPr id="459781" name="Group 5"/>
              <p:cNvGrpSpPr>
                <a:grpSpLocks/>
              </p:cNvGrpSpPr>
              <p:nvPr/>
            </p:nvGrpSpPr>
            <p:grpSpPr bwMode="auto">
              <a:xfrm>
                <a:off x="1433" y="2386"/>
                <a:ext cx="3213" cy="1523"/>
                <a:chOff x="1433" y="2386"/>
                <a:chExt cx="3213" cy="1523"/>
              </a:xfrm>
            </p:grpSpPr>
            <p:sp>
              <p:nvSpPr>
                <p:cNvPr id="459782" name="Freeform 6"/>
                <p:cNvSpPr>
                  <a:spLocks/>
                </p:cNvSpPr>
                <p:nvPr/>
              </p:nvSpPr>
              <p:spPr bwMode="auto">
                <a:xfrm>
                  <a:off x="1433" y="2386"/>
                  <a:ext cx="3213" cy="1498"/>
                </a:xfrm>
                <a:custGeom>
                  <a:avLst/>
                  <a:gdLst>
                    <a:gd name="T0" fmla="*/ 821 w 6427"/>
                    <a:gd name="T1" fmla="*/ 0 h 2996"/>
                    <a:gd name="T2" fmla="*/ 1178 w 6427"/>
                    <a:gd name="T3" fmla="*/ 292 h 2996"/>
                    <a:gd name="T4" fmla="*/ 1593 w 6427"/>
                    <a:gd name="T5" fmla="*/ 623 h 2996"/>
                    <a:gd name="T6" fmla="*/ 1990 w 6427"/>
                    <a:gd name="T7" fmla="*/ 942 h 2996"/>
                    <a:gd name="T8" fmla="*/ 2306 w 6427"/>
                    <a:gd name="T9" fmla="*/ 1211 h 2996"/>
                    <a:gd name="T10" fmla="*/ 2615 w 6427"/>
                    <a:gd name="T11" fmla="*/ 1505 h 2996"/>
                    <a:gd name="T12" fmla="*/ 2906 w 6427"/>
                    <a:gd name="T13" fmla="*/ 1823 h 2996"/>
                    <a:gd name="T14" fmla="*/ 3136 w 6427"/>
                    <a:gd name="T15" fmla="*/ 2138 h 2996"/>
                    <a:gd name="T16" fmla="*/ 3329 w 6427"/>
                    <a:gd name="T17" fmla="*/ 1818 h 2996"/>
                    <a:gd name="T18" fmla="*/ 3583 w 6427"/>
                    <a:gd name="T19" fmla="*/ 1445 h 2996"/>
                    <a:gd name="T20" fmla="*/ 3890 w 6427"/>
                    <a:gd name="T21" fmla="*/ 1086 h 2996"/>
                    <a:gd name="T22" fmla="*/ 4373 w 6427"/>
                    <a:gd name="T23" fmla="*/ 665 h 2996"/>
                    <a:gd name="T24" fmla="*/ 4840 w 6427"/>
                    <a:gd name="T25" fmla="*/ 337 h 2996"/>
                    <a:gd name="T26" fmla="*/ 5525 w 6427"/>
                    <a:gd name="T27" fmla="*/ 0 h 2996"/>
                    <a:gd name="T28" fmla="*/ 6110 w 6427"/>
                    <a:gd name="T29" fmla="*/ 158 h 2996"/>
                    <a:gd name="T30" fmla="*/ 5505 w 6427"/>
                    <a:gd name="T31" fmla="*/ 525 h 2996"/>
                    <a:gd name="T32" fmla="*/ 4952 w 6427"/>
                    <a:gd name="T33" fmla="*/ 914 h 2996"/>
                    <a:gd name="T34" fmla="*/ 4525 w 6427"/>
                    <a:gd name="T35" fmla="*/ 1274 h 2996"/>
                    <a:gd name="T36" fmla="*/ 4180 w 6427"/>
                    <a:gd name="T37" fmla="*/ 1652 h 2996"/>
                    <a:gd name="T38" fmla="*/ 3930 w 6427"/>
                    <a:gd name="T39" fmla="*/ 1988 h 2996"/>
                    <a:gd name="T40" fmla="*/ 3769 w 6427"/>
                    <a:gd name="T41" fmla="*/ 2239 h 2996"/>
                    <a:gd name="T42" fmla="*/ 3647 w 6427"/>
                    <a:gd name="T43" fmla="*/ 2488 h 2996"/>
                    <a:gd name="T44" fmla="*/ 3260 w 6427"/>
                    <a:gd name="T45" fmla="*/ 2996 h 2996"/>
                    <a:gd name="T46" fmla="*/ 2803 w 6427"/>
                    <a:gd name="T47" fmla="*/ 2488 h 2996"/>
                    <a:gd name="T48" fmla="*/ 2701 w 6427"/>
                    <a:gd name="T49" fmla="*/ 2295 h 2996"/>
                    <a:gd name="T50" fmla="*/ 2485 w 6427"/>
                    <a:gd name="T51" fmla="*/ 2050 h 2996"/>
                    <a:gd name="T52" fmla="*/ 2226 w 6427"/>
                    <a:gd name="T53" fmla="*/ 1796 h 2996"/>
                    <a:gd name="T54" fmla="*/ 1954 w 6427"/>
                    <a:gd name="T55" fmla="*/ 1545 h 2996"/>
                    <a:gd name="T56" fmla="*/ 1691 w 6427"/>
                    <a:gd name="T57" fmla="*/ 1305 h 2996"/>
                    <a:gd name="T58" fmla="*/ 1210 w 6427"/>
                    <a:gd name="T59" fmla="*/ 906 h 2996"/>
                    <a:gd name="T60" fmla="*/ 887 w 6427"/>
                    <a:gd name="T61" fmla="*/ 653 h 2996"/>
                    <a:gd name="T62" fmla="*/ 447 w 6427"/>
                    <a:gd name="T63" fmla="*/ 323 h 2996"/>
                    <a:gd name="T64" fmla="*/ 0 w 6427"/>
                    <a:gd name="T65" fmla="*/ 0 h 2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27" h="2996">
                      <a:moveTo>
                        <a:pt x="0" y="0"/>
                      </a:moveTo>
                      <a:lnTo>
                        <a:pt x="821" y="0"/>
                      </a:lnTo>
                      <a:lnTo>
                        <a:pt x="1002" y="149"/>
                      </a:lnTo>
                      <a:lnTo>
                        <a:pt x="1178" y="292"/>
                      </a:lnTo>
                      <a:lnTo>
                        <a:pt x="1370" y="447"/>
                      </a:lnTo>
                      <a:lnTo>
                        <a:pt x="1593" y="623"/>
                      </a:lnTo>
                      <a:lnTo>
                        <a:pt x="1801" y="791"/>
                      </a:lnTo>
                      <a:lnTo>
                        <a:pt x="1990" y="942"/>
                      </a:lnTo>
                      <a:lnTo>
                        <a:pt x="2154" y="1080"/>
                      </a:lnTo>
                      <a:lnTo>
                        <a:pt x="2306" y="1211"/>
                      </a:lnTo>
                      <a:lnTo>
                        <a:pt x="2477" y="1369"/>
                      </a:lnTo>
                      <a:lnTo>
                        <a:pt x="2615" y="1505"/>
                      </a:lnTo>
                      <a:lnTo>
                        <a:pt x="2759" y="1654"/>
                      </a:lnTo>
                      <a:lnTo>
                        <a:pt x="2906" y="1823"/>
                      </a:lnTo>
                      <a:lnTo>
                        <a:pt x="3026" y="1974"/>
                      </a:lnTo>
                      <a:lnTo>
                        <a:pt x="3136" y="2138"/>
                      </a:lnTo>
                      <a:lnTo>
                        <a:pt x="3228" y="1991"/>
                      </a:lnTo>
                      <a:lnTo>
                        <a:pt x="3329" y="1818"/>
                      </a:lnTo>
                      <a:lnTo>
                        <a:pt x="3451" y="1632"/>
                      </a:lnTo>
                      <a:lnTo>
                        <a:pt x="3583" y="1445"/>
                      </a:lnTo>
                      <a:lnTo>
                        <a:pt x="3727" y="1264"/>
                      </a:lnTo>
                      <a:lnTo>
                        <a:pt x="3890" y="1086"/>
                      </a:lnTo>
                      <a:lnTo>
                        <a:pt x="4088" y="893"/>
                      </a:lnTo>
                      <a:lnTo>
                        <a:pt x="4373" y="665"/>
                      </a:lnTo>
                      <a:lnTo>
                        <a:pt x="4597" y="495"/>
                      </a:lnTo>
                      <a:lnTo>
                        <a:pt x="4840" y="337"/>
                      </a:lnTo>
                      <a:lnTo>
                        <a:pt x="5094" y="201"/>
                      </a:lnTo>
                      <a:lnTo>
                        <a:pt x="5525" y="0"/>
                      </a:lnTo>
                      <a:lnTo>
                        <a:pt x="6427" y="0"/>
                      </a:lnTo>
                      <a:lnTo>
                        <a:pt x="6110" y="158"/>
                      </a:lnTo>
                      <a:lnTo>
                        <a:pt x="5784" y="351"/>
                      </a:lnTo>
                      <a:lnTo>
                        <a:pt x="5505" y="525"/>
                      </a:lnTo>
                      <a:lnTo>
                        <a:pt x="5237" y="701"/>
                      </a:lnTo>
                      <a:lnTo>
                        <a:pt x="4952" y="914"/>
                      </a:lnTo>
                      <a:lnTo>
                        <a:pt x="4699" y="1121"/>
                      </a:lnTo>
                      <a:lnTo>
                        <a:pt x="4525" y="1274"/>
                      </a:lnTo>
                      <a:lnTo>
                        <a:pt x="4341" y="1474"/>
                      </a:lnTo>
                      <a:lnTo>
                        <a:pt x="4180" y="1652"/>
                      </a:lnTo>
                      <a:lnTo>
                        <a:pt x="4064" y="1798"/>
                      </a:lnTo>
                      <a:lnTo>
                        <a:pt x="3930" y="1988"/>
                      </a:lnTo>
                      <a:lnTo>
                        <a:pt x="3832" y="2136"/>
                      </a:lnTo>
                      <a:lnTo>
                        <a:pt x="3769" y="2239"/>
                      </a:lnTo>
                      <a:lnTo>
                        <a:pt x="3699" y="2374"/>
                      </a:lnTo>
                      <a:lnTo>
                        <a:pt x="3647" y="2488"/>
                      </a:lnTo>
                      <a:lnTo>
                        <a:pt x="4100" y="2488"/>
                      </a:lnTo>
                      <a:lnTo>
                        <a:pt x="3260" y="2996"/>
                      </a:lnTo>
                      <a:lnTo>
                        <a:pt x="2349" y="2488"/>
                      </a:lnTo>
                      <a:lnTo>
                        <a:pt x="2803" y="2488"/>
                      </a:lnTo>
                      <a:lnTo>
                        <a:pt x="2767" y="2399"/>
                      </a:lnTo>
                      <a:lnTo>
                        <a:pt x="2701" y="2295"/>
                      </a:lnTo>
                      <a:lnTo>
                        <a:pt x="2607" y="2184"/>
                      </a:lnTo>
                      <a:lnTo>
                        <a:pt x="2485" y="2050"/>
                      </a:lnTo>
                      <a:lnTo>
                        <a:pt x="2347" y="1913"/>
                      </a:lnTo>
                      <a:lnTo>
                        <a:pt x="2226" y="1796"/>
                      </a:lnTo>
                      <a:lnTo>
                        <a:pt x="2098" y="1676"/>
                      </a:lnTo>
                      <a:lnTo>
                        <a:pt x="1954" y="1545"/>
                      </a:lnTo>
                      <a:lnTo>
                        <a:pt x="1831" y="1436"/>
                      </a:lnTo>
                      <a:lnTo>
                        <a:pt x="1691" y="1305"/>
                      </a:lnTo>
                      <a:lnTo>
                        <a:pt x="1419" y="1078"/>
                      </a:lnTo>
                      <a:lnTo>
                        <a:pt x="1210" y="906"/>
                      </a:lnTo>
                      <a:lnTo>
                        <a:pt x="1038" y="769"/>
                      </a:lnTo>
                      <a:lnTo>
                        <a:pt x="887" y="653"/>
                      </a:lnTo>
                      <a:lnTo>
                        <a:pt x="657" y="482"/>
                      </a:lnTo>
                      <a:lnTo>
                        <a:pt x="447" y="323"/>
                      </a:lnTo>
                      <a:lnTo>
                        <a:pt x="230" y="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18F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Georgia Regular" panose="02040502050405020303" pitchFamily="18" charset="0"/>
                  </a:endParaRPr>
                </a:p>
              </p:txBody>
            </p:sp>
            <p:sp>
              <p:nvSpPr>
                <p:cNvPr id="459783" name="Freeform 7"/>
                <p:cNvSpPr>
                  <a:spLocks/>
                </p:cNvSpPr>
                <p:nvPr/>
              </p:nvSpPr>
              <p:spPr bwMode="auto">
                <a:xfrm>
                  <a:off x="3107" y="3631"/>
                  <a:ext cx="380" cy="25"/>
                </a:xfrm>
                <a:custGeom>
                  <a:avLst/>
                  <a:gdLst>
                    <a:gd name="T0" fmla="*/ 0 w 761"/>
                    <a:gd name="T1" fmla="*/ 50 h 50"/>
                    <a:gd name="T2" fmla="*/ 298 w 761"/>
                    <a:gd name="T3" fmla="*/ 0 h 50"/>
                    <a:gd name="T4" fmla="*/ 761 w 761"/>
                    <a:gd name="T5" fmla="*/ 0 h 50"/>
                    <a:gd name="T6" fmla="*/ 445 w 761"/>
                    <a:gd name="T7" fmla="*/ 50 h 50"/>
                    <a:gd name="T8" fmla="*/ 0 w 761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1" h="50">
                      <a:moveTo>
                        <a:pt x="0" y="50"/>
                      </a:moveTo>
                      <a:lnTo>
                        <a:pt x="298" y="0"/>
                      </a:lnTo>
                      <a:lnTo>
                        <a:pt x="761" y="0"/>
                      </a:lnTo>
                      <a:lnTo>
                        <a:pt x="445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618F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Georgia Regular" panose="02040502050405020303" pitchFamily="18" charset="0"/>
                  </a:endParaRPr>
                </a:p>
              </p:txBody>
            </p:sp>
            <p:sp>
              <p:nvSpPr>
                <p:cNvPr id="459784" name="Freeform 8"/>
                <p:cNvSpPr>
                  <a:spLocks/>
                </p:cNvSpPr>
                <p:nvPr/>
              </p:nvSpPr>
              <p:spPr bwMode="auto">
                <a:xfrm>
                  <a:off x="2914" y="3631"/>
                  <a:ext cx="570" cy="278"/>
                </a:xfrm>
                <a:custGeom>
                  <a:avLst/>
                  <a:gdLst>
                    <a:gd name="T0" fmla="*/ 0 w 1142"/>
                    <a:gd name="T1" fmla="*/ 556 h 556"/>
                    <a:gd name="T2" fmla="*/ 300 w 1142"/>
                    <a:gd name="T3" fmla="*/ 506 h 556"/>
                    <a:gd name="T4" fmla="*/ 1142 w 1142"/>
                    <a:gd name="T5" fmla="*/ 0 h 556"/>
                    <a:gd name="T6" fmla="*/ 834 w 1142"/>
                    <a:gd name="T7" fmla="*/ 50 h 556"/>
                    <a:gd name="T8" fmla="*/ 0 w 1142"/>
                    <a:gd name="T9" fmla="*/ 556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2" h="556">
                      <a:moveTo>
                        <a:pt x="0" y="556"/>
                      </a:moveTo>
                      <a:lnTo>
                        <a:pt x="300" y="506"/>
                      </a:lnTo>
                      <a:lnTo>
                        <a:pt x="1142" y="0"/>
                      </a:lnTo>
                      <a:lnTo>
                        <a:pt x="834" y="50"/>
                      </a:lnTo>
                      <a:lnTo>
                        <a:pt x="0" y="556"/>
                      </a:lnTo>
                      <a:close/>
                    </a:path>
                  </a:pathLst>
                </a:custGeom>
                <a:solidFill>
                  <a:srgbClr val="618F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Georgia Regular" panose="02040502050405020303" pitchFamily="18" charset="0"/>
                  </a:endParaRPr>
                </a:p>
              </p:txBody>
            </p:sp>
            <p:sp>
              <p:nvSpPr>
                <p:cNvPr id="459785" name="Freeform 9"/>
                <p:cNvSpPr>
                  <a:spLocks/>
                </p:cNvSpPr>
                <p:nvPr/>
              </p:nvSpPr>
              <p:spPr bwMode="auto">
                <a:xfrm>
                  <a:off x="2460" y="3631"/>
                  <a:ext cx="281" cy="25"/>
                </a:xfrm>
                <a:custGeom>
                  <a:avLst/>
                  <a:gdLst>
                    <a:gd name="T0" fmla="*/ 0 w 563"/>
                    <a:gd name="T1" fmla="*/ 50 h 50"/>
                    <a:gd name="T2" fmla="*/ 469 w 563"/>
                    <a:gd name="T3" fmla="*/ 50 h 50"/>
                    <a:gd name="T4" fmla="*/ 563 w 563"/>
                    <a:gd name="T5" fmla="*/ 0 h 50"/>
                    <a:gd name="T6" fmla="*/ 288 w 563"/>
                    <a:gd name="T7" fmla="*/ 0 h 50"/>
                    <a:gd name="T8" fmla="*/ 0 w 563"/>
                    <a:gd name="T9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3" h="50">
                      <a:moveTo>
                        <a:pt x="0" y="50"/>
                      </a:moveTo>
                      <a:lnTo>
                        <a:pt x="469" y="50"/>
                      </a:lnTo>
                      <a:lnTo>
                        <a:pt x="563" y="0"/>
                      </a:lnTo>
                      <a:lnTo>
                        <a:pt x="288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618F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Georgia Regular" panose="02040502050405020303" pitchFamily="18" charset="0"/>
                  </a:endParaRPr>
                </a:p>
              </p:txBody>
            </p:sp>
          </p:grpSp>
          <p:sp>
            <p:nvSpPr>
              <p:cNvPr id="459786" name="Freeform 10"/>
              <p:cNvSpPr>
                <a:spLocks/>
              </p:cNvSpPr>
              <p:nvPr/>
            </p:nvSpPr>
            <p:spPr bwMode="auto">
              <a:xfrm>
                <a:off x="4049" y="2386"/>
                <a:ext cx="593" cy="25"/>
              </a:xfrm>
              <a:custGeom>
                <a:avLst/>
                <a:gdLst>
                  <a:gd name="T0" fmla="*/ 0 w 1186"/>
                  <a:gd name="T1" fmla="*/ 50 h 50"/>
                  <a:gd name="T2" fmla="*/ 296 w 1186"/>
                  <a:gd name="T3" fmla="*/ 0 h 50"/>
                  <a:gd name="T4" fmla="*/ 1186 w 1186"/>
                  <a:gd name="T5" fmla="*/ 0 h 50"/>
                  <a:gd name="T6" fmla="*/ 891 w 1186"/>
                  <a:gd name="T7" fmla="*/ 50 h 50"/>
                  <a:gd name="T8" fmla="*/ 0 w 1186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6" h="50">
                    <a:moveTo>
                      <a:pt x="0" y="50"/>
                    </a:moveTo>
                    <a:lnTo>
                      <a:pt x="296" y="0"/>
                    </a:lnTo>
                    <a:lnTo>
                      <a:pt x="1186" y="0"/>
                    </a:lnTo>
                    <a:lnTo>
                      <a:pt x="89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618F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Georgia Regular" panose="02040502050405020303" pitchFamily="18" charset="0"/>
                </a:endParaRPr>
              </a:p>
            </p:txBody>
          </p:sp>
          <p:sp>
            <p:nvSpPr>
              <p:cNvPr id="459787" name="Freeform 11"/>
              <p:cNvSpPr>
                <a:spLocks/>
              </p:cNvSpPr>
              <p:nvPr/>
            </p:nvSpPr>
            <p:spPr bwMode="auto">
              <a:xfrm>
                <a:off x="1282" y="2386"/>
                <a:ext cx="557" cy="27"/>
              </a:xfrm>
              <a:custGeom>
                <a:avLst/>
                <a:gdLst>
                  <a:gd name="T0" fmla="*/ 0 w 1114"/>
                  <a:gd name="T1" fmla="*/ 50 h 53"/>
                  <a:gd name="T2" fmla="*/ 305 w 1114"/>
                  <a:gd name="T3" fmla="*/ 0 h 53"/>
                  <a:gd name="T4" fmla="*/ 1114 w 1114"/>
                  <a:gd name="T5" fmla="*/ 0 h 53"/>
                  <a:gd name="T6" fmla="*/ 810 w 1114"/>
                  <a:gd name="T7" fmla="*/ 53 h 53"/>
                  <a:gd name="T8" fmla="*/ 0 w 1114"/>
                  <a:gd name="T9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4" h="53">
                    <a:moveTo>
                      <a:pt x="0" y="50"/>
                    </a:moveTo>
                    <a:lnTo>
                      <a:pt x="305" y="0"/>
                    </a:lnTo>
                    <a:lnTo>
                      <a:pt x="1114" y="0"/>
                    </a:lnTo>
                    <a:lnTo>
                      <a:pt x="810" y="5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618F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Georgia Regular" panose="02040502050405020303" pitchFamily="18" charset="0"/>
                </a:endParaRPr>
              </a:p>
            </p:txBody>
          </p:sp>
        </p:grpSp>
        <p:sp>
          <p:nvSpPr>
            <p:cNvPr id="459788" name="Freeform 12"/>
            <p:cNvSpPr>
              <a:spLocks/>
            </p:cNvSpPr>
            <p:nvPr/>
          </p:nvSpPr>
          <p:spPr bwMode="auto">
            <a:xfrm>
              <a:off x="1283" y="2412"/>
              <a:ext cx="3214" cy="1498"/>
            </a:xfrm>
            <a:custGeom>
              <a:avLst/>
              <a:gdLst>
                <a:gd name="T0" fmla="*/ 822 w 6429"/>
                <a:gd name="T1" fmla="*/ 0 h 2996"/>
                <a:gd name="T2" fmla="*/ 1178 w 6429"/>
                <a:gd name="T3" fmla="*/ 293 h 2996"/>
                <a:gd name="T4" fmla="*/ 1595 w 6429"/>
                <a:gd name="T5" fmla="*/ 623 h 2996"/>
                <a:gd name="T6" fmla="*/ 1990 w 6429"/>
                <a:gd name="T7" fmla="*/ 942 h 2996"/>
                <a:gd name="T8" fmla="*/ 2305 w 6429"/>
                <a:gd name="T9" fmla="*/ 1212 h 2996"/>
                <a:gd name="T10" fmla="*/ 2617 w 6429"/>
                <a:gd name="T11" fmla="*/ 1506 h 2996"/>
                <a:gd name="T12" fmla="*/ 2906 w 6429"/>
                <a:gd name="T13" fmla="*/ 1823 h 2996"/>
                <a:gd name="T14" fmla="*/ 3137 w 6429"/>
                <a:gd name="T15" fmla="*/ 2138 h 2996"/>
                <a:gd name="T16" fmla="*/ 3329 w 6429"/>
                <a:gd name="T17" fmla="*/ 1818 h 2996"/>
                <a:gd name="T18" fmla="*/ 3585 w 6429"/>
                <a:gd name="T19" fmla="*/ 1445 h 2996"/>
                <a:gd name="T20" fmla="*/ 3892 w 6429"/>
                <a:gd name="T21" fmla="*/ 1086 h 2996"/>
                <a:gd name="T22" fmla="*/ 4375 w 6429"/>
                <a:gd name="T23" fmla="*/ 665 h 2996"/>
                <a:gd name="T24" fmla="*/ 4842 w 6429"/>
                <a:gd name="T25" fmla="*/ 338 h 2996"/>
                <a:gd name="T26" fmla="*/ 5527 w 6429"/>
                <a:gd name="T27" fmla="*/ 0 h 2996"/>
                <a:gd name="T28" fmla="*/ 6111 w 6429"/>
                <a:gd name="T29" fmla="*/ 158 h 2996"/>
                <a:gd name="T30" fmla="*/ 5505 w 6429"/>
                <a:gd name="T31" fmla="*/ 527 h 2996"/>
                <a:gd name="T32" fmla="*/ 4952 w 6429"/>
                <a:gd name="T33" fmla="*/ 914 h 2996"/>
                <a:gd name="T34" fmla="*/ 4527 w 6429"/>
                <a:gd name="T35" fmla="*/ 1274 h 2996"/>
                <a:gd name="T36" fmla="*/ 4181 w 6429"/>
                <a:gd name="T37" fmla="*/ 1652 h 2996"/>
                <a:gd name="T38" fmla="*/ 3930 w 6429"/>
                <a:gd name="T39" fmla="*/ 1988 h 2996"/>
                <a:gd name="T40" fmla="*/ 3770 w 6429"/>
                <a:gd name="T41" fmla="*/ 2239 h 2996"/>
                <a:gd name="T42" fmla="*/ 3646 w 6429"/>
                <a:gd name="T43" fmla="*/ 2488 h 2996"/>
                <a:gd name="T44" fmla="*/ 3259 w 6429"/>
                <a:gd name="T45" fmla="*/ 2996 h 2996"/>
                <a:gd name="T46" fmla="*/ 2804 w 6429"/>
                <a:gd name="T47" fmla="*/ 2488 h 2996"/>
                <a:gd name="T48" fmla="*/ 2702 w 6429"/>
                <a:gd name="T49" fmla="*/ 2295 h 2996"/>
                <a:gd name="T50" fmla="*/ 2487 w 6429"/>
                <a:gd name="T51" fmla="*/ 2051 h 2996"/>
                <a:gd name="T52" fmla="*/ 2227 w 6429"/>
                <a:gd name="T53" fmla="*/ 1796 h 2996"/>
                <a:gd name="T54" fmla="*/ 1954 w 6429"/>
                <a:gd name="T55" fmla="*/ 1545 h 2996"/>
                <a:gd name="T56" fmla="*/ 1692 w 6429"/>
                <a:gd name="T57" fmla="*/ 1306 h 2996"/>
                <a:gd name="T58" fmla="*/ 1211 w 6429"/>
                <a:gd name="T59" fmla="*/ 907 h 2996"/>
                <a:gd name="T60" fmla="*/ 888 w 6429"/>
                <a:gd name="T61" fmla="*/ 654 h 2996"/>
                <a:gd name="T62" fmla="*/ 447 w 6429"/>
                <a:gd name="T63" fmla="*/ 323 h 2996"/>
                <a:gd name="T64" fmla="*/ 0 w 6429"/>
                <a:gd name="T65" fmla="*/ 0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29" h="2996">
                  <a:moveTo>
                    <a:pt x="0" y="0"/>
                  </a:moveTo>
                  <a:lnTo>
                    <a:pt x="822" y="0"/>
                  </a:lnTo>
                  <a:lnTo>
                    <a:pt x="1002" y="149"/>
                  </a:lnTo>
                  <a:lnTo>
                    <a:pt x="1178" y="293"/>
                  </a:lnTo>
                  <a:lnTo>
                    <a:pt x="1371" y="448"/>
                  </a:lnTo>
                  <a:lnTo>
                    <a:pt x="1595" y="623"/>
                  </a:lnTo>
                  <a:lnTo>
                    <a:pt x="1800" y="791"/>
                  </a:lnTo>
                  <a:lnTo>
                    <a:pt x="1990" y="942"/>
                  </a:lnTo>
                  <a:lnTo>
                    <a:pt x="2154" y="1080"/>
                  </a:lnTo>
                  <a:lnTo>
                    <a:pt x="2305" y="1212"/>
                  </a:lnTo>
                  <a:lnTo>
                    <a:pt x="2479" y="1370"/>
                  </a:lnTo>
                  <a:lnTo>
                    <a:pt x="2617" y="1506"/>
                  </a:lnTo>
                  <a:lnTo>
                    <a:pt x="2760" y="1655"/>
                  </a:lnTo>
                  <a:lnTo>
                    <a:pt x="2906" y="1823"/>
                  </a:lnTo>
                  <a:lnTo>
                    <a:pt x="3028" y="1975"/>
                  </a:lnTo>
                  <a:lnTo>
                    <a:pt x="3137" y="2138"/>
                  </a:lnTo>
                  <a:lnTo>
                    <a:pt x="3229" y="1993"/>
                  </a:lnTo>
                  <a:lnTo>
                    <a:pt x="3329" y="1818"/>
                  </a:lnTo>
                  <a:lnTo>
                    <a:pt x="3453" y="1632"/>
                  </a:lnTo>
                  <a:lnTo>
                    <a:pt x="3585" y="1445"/>
                  </a:lnTo>
                  <a:lnTo>
                    <a:pt x="3728" y="1265"/>
                  </a:lnTo>
                  <a:lnTo>
                    <a:pt x="3892" y="1086"/>
                  </a:lnTo>
                  <a:lnTo>
                    <a:pt x="4089" y="893"/>
                  </a:lnTo>
                  <a:lnTo>
                    <a:pt x="4375" y="665"/>
                  </a:lnTo>
                  <a:lnTo>
                    <a:pt x="4598" y="497"/>
                  </a:lnTo>
                  <a:lnTo>
                    <a:pt x="4842" y="338"/>
                  </a:lnTo>
                  <a:lnTo>
                    <a:pt x="5093" y="203"/>
                  </a:lnTo>
                  <a:lnTo>
                    <a:pt x="5527" y="0"/>
                  </a:lnTo>
                  <a:lnTo>
                    <a:pt x="6429" y="0"/>
                  </a:lnTo>
                  <a:lnTo>
                    <a:pt x="6111" y="158"/>
                  </a:lnTo>
                  <a:lnTo>
                    <a:pt x="5786" y="351"/>
                  </a:lnTo>
                  <a:lnTo>
                    <a:pt x="5505" y="527"/>
                  </a:lnTo>
                  <a:lnTo>
                    <a:pt x="5239" y="702"/>
                  </a:lnTo>
                  <a:lnTo>
                    <a:pt x="4952" y="914"/>
                  </a:lnTo>
                  <a:lnTo>
                    <a:pt x="4700" y="1121"/>
                  </a:lnTo>
                  <a:lnTo>
                    <a:pt x="4527" y="1274"/>
                  </a:lnTo>
                  <a:lnTo>
                    <a:pt x="4341" y="1475"/>
                  </a:lnTo>
                  <a:lnTo>
                    <a:pt x="4181" y="1652"/>
                  </a:lnTo>
                  <a:lnTo>
                    <a:pt x="4066" y="1800"/>
                  </a:lnTo>
                  <a:lnTo>
                    <a:pt x="3930" y="1988"/>
                  </a:lnTo>
                  <a:lnTo>
                    <a:pt x="3834" y="2137"/>
                  </a:lnTo>
                  <a:lnTo>
                    <a:pt x="3770" y="2239"/>
                  </a:lnTo>
                  <a:lnTo>
                    <a:pt x="3700" y="2374"/>
                  </a:lnTo>
                  <a:lnTo>
                    <a:pt x="3646" y="2488"/>
                  </a:lnTo>
                  <a:lnTo>
                    <a:pt x="4101" y="2488"/>
                  </a:lnTo>
                  <a:lnTo>
                    <a:pt x="3259" y="2996"/>
                  </a:lnTo>
                  <a:lnTo>
                    <a:pt x="2351" y="2488"/>
                  </a:lnTo>
                  <a:lnTo>
                    <a:pt x="2804" y="2488"/>
                  </a:lnTo>
                  <a:lnTo>
                    <a:pt x="2766" y="2401"/>
                  </a:lnTo>
                  <a:lnTo>
                    <a:pt x="2702" y="2295"/>
                  </a:lnTo>
                  <a:lnTo>
                    <a:pt x="2609" y="2186"/>
                  </a:lnTo>
                  <a:lnTo>
                    <a:pt x="2487" y="2051"/>
                  </a:lnTo>
                  <a:lnTo>
                    <a:pt x="2349" y="1914"/>
                  </a:lnTo>
                  <a:lnTo>
                    <a:pt x="2227" y="1796"/>
                  </a:lnTo>
                  <a:lnTo>
                    <a:pt x="2100" y="1677"/>
                  </a:lnTo>
                  <a:lnTo>
                    <a:pt x="1954" y="1545"/>
                  </a:lnTo>
                  <a:lnTo>
                    <a:pt x="1832" y="1436"/>
                  </a:lnTo>
                  <a:lnTo>
                    <a:pt x="1692" y="1306"/>
                  </a:lnTo>
                  <a:lnTo>
                    <a:pt x="1421" y="1078"/>
                  </a:lnTo>
                  <a:lnTo>
                    <a:pt x="1211" y="907"/>
                  </a:lnTo>
                  <a:lnTo>
                    <a:pt x="1038" y="770"/>
                  </a:lnTo>
                  <a:lnTo>
                    <a:pt x="888" y="654"/>
                  </a:lnTo>
                  <a:lnTo>
                    <a:pt x="659" y="483"/>
                  </a:lnTo>
                  <a:lnTo>
                    <a:pt x="447" y="323"/>
                  </a:lnTo>
                  <a:lnTo>
                    <a:pt x="232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Georgia Regular" panose="02040502050405020303" pitchFamily="18" charset="0"/>
              </a:endParaRPr>
            </a:p>
          </p:txBody>
        </p:sp>
      </p:grpSp>
      <p:sp>
        <p:nvSpPr>
          <p:cNvPr id="459789" name="Rectangle 13"/>
          <p:cNvSpPr>
            <a:spLocks noGrp="1" noChangeArrowheads="1"/>
          </p:cNvSpPr>
          <p:nvPr>
            <p:ph type="title"/>
          </p:nvPr>
        </p:nvSpPr>
        <p:spPr>
          <a:xfrm>
            <a:off x="587921" y="43149"/>
            <a:ext cx="8229600" cy="1149424"/>
          </a:xfrm>
        </p:spPr>
        <p:txBody>
          <a:bodyPr>
            <a:normAutofit fontScale="90000"/>
          </a:bodyPr>
          <a:lstStyle/>
          <a:p>
            <a:r>
              <a:rPr lang="en-US" altLang="en-US" i="1" dirty="0">
                <a:solidFill>
                  <a:schemeClr val="tx2"/>
                </a:solidFill>
                <a:latin typeface="Georgia" panose="02040502050405020303" pitchFamily="18" charset="0"/>
              </a:rPr>
              <a:t>Transformed Chronic Illness Care</a:t>
            </a:r>
          </a:p>
        </p:txBody>
      </p:sp>
      <p:sp>
        <p:nvSpPr>
          <p:cNvPr id="459790" name="Oval 14"/>
          <p:cNvSpPr>
            <a:spLocks noChangeArrowheads="1"/>
          </p:cNvSpPr>
          <p:nvPr/>
        </p:nvSpPr>
        <p:spPr bwMode="auto">
          <a:xfrm>
            <a:off x="37494" y="978932"/>
            <a:ext cx="9061450" cy="3098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459791" name="Oval 15"/>
          <p:cNvSpPr>
            <a:spLocks noChangeArrowheads="1"/>
          </p:cNvSpPr>
          <p:nvPr/>
        </p:nvSpPr>
        <p:spPr bwMode="auto">
          <a:xfrm>
            <a:off x="5767388" y="4292602"/>
            <a:ext cx="2349500" cy="1317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459792" name="Oval 16"/>
          <p:cNvSpPr>
            <a:spLocks noChangeArrowheads="1"/>
          </p:cNvSpPr>
          <p:nvPr/>
        </p:nvSpPr>
        <p:spPr bwMode="auto">
          <a:xfrm>
            <a:off x="808038" y="4292602"/>
            <a:ext cx="2197100" cy="1317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459793" name="Rectangle 17"/>
          <p:cNvSpPr>
            <a:spLocks noChangeArrowheads="1"/>
          </p:cNvSpPr>
          <p:nvPr/>
        </p:nvSpPr>
        <p:spPr bwMode="auto">
          <a:xfrm>
            <a:off x="1236469" y="4458732"/>
            <a:ext cx="1327287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Georgia Regular" panose="02040502050405020303" pitchFamily="18" charset="0"/>
              </a:rPr>
              <a:t>Informed,</a:t>
            </a:r>
          </a:p>
          <a:p>
            <a:pPr algn="ctr"/>
            <a:r>
              <a:rPr lang="en-US" altLang="en-US" sz="2000" dirty="0">
                <a:latin typeface="Georgia Regular" panose="02040502050405020303" pitchFamily="18" charset="0"/>
              </a:rPr>
              <a:t>Activated</a:t>
            </a:r>
          </a:p>
          <a:p>
            <a:pPr algn="ctr"/>
            <a:r>
              <a:rPr lang="en-US" altLang="en-US" sz="2000" dirty="0">
                <a:latin typeface="Georgia Regular" panose="02040502050405020303" pitchFamily="18" charset="0"/>
              </a:rPr>
              <a:t>Patient</a:t>
            </a:r>
          </a:p>
        </p:txBody>
      </p:sp>
      <p:sp>
        <p:nvSpPr>
          <p:cNvPr id="459794" name="Rectangle 18"/>
          <p:cNvSpPr>
            <a:spLocks noChangeArrowheads="1"/>
          </p:cNvSpPr>
          <p:nvPr/>
        </p:nvSpPr>
        <p:spPr bwMode="auto">
          <a:xfrm>
            <a:off x="3490890" y="4438650"/>
            <a:ext cx="1646286" cy="643766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altLang="en-US" b="1" dirty="0">
                <a:solidFill>
                  <a:schemeClr val="tx2"/>
                </a:solidFill>
                <a:latin typeface="Georgia" panose="02040502050405020303" pitchFamily="18" charset="0"/>
              </a:rPr>
              <a:t>Productive</a:t>
            </a:r>
          </a:p>
          <a:p>
            <a:pPr algn="ctr"/>
            <a:r>
              <a:rPr lang="en-US" altLang="en-US" b="1" dirty="0">
                <a:solidFill>
                  <a:schemeClr val="tx2"/>
                </a:solidFill>
                <a:latin typeface="Georgia" panose="02040502050405020303" pitchFamily="18" charset="0"/>
              </a:rPr>
              <a:t>Interactions</a:t>
            </a:r>
          </a:p>
        </p:txBody>
      </p:sp>
      <p:sp>
        <p:nvSpPr>
          <p:cNvPr id="459795" name="Line 19"/>
          <p:cNvSpPr>
            <a:spLocks noChangeShapeType="1"/>
          </p:cNvSpPr>
          <p:nvPr/>
        </p:nvSpPr>
        <p:spPr bwMode="auto">
          <a:xfrm>
            <a:off x="2660650" y="4294190"/>
            <a:ext cx="35052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459796" name="Line 20"/>
          <p:cNvSpPr>
            <a:spLocks noChangeShapeType="1"/>
          </p:cNvSpPr>
          <p:nvPr/>
        </p:nvSpPr>
        <p:spPr bwMode="auto">
          <a:xfrm>
            <a:off x="2736850" y="5511800"/>
            <a:ext cx="3352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Georgia Regular" panose="02040502050405020303" pitchFamily="18" charset="0"/>
            </a:endParaRPr>
          </a:p>
        </p:txBody>
      </p:sp>
      <p:sp>
        <p:nvSpPr>
          <p:cNvPr id="459797" name="Rectangle 21"/>
          <p:cNvSpPr>
            <a:spLocks noChangeArrowheads="1"/>
          </p:cNvSpPr>
          <p:nvPr/>
        </p:nvSpPr>
        <p:spPr bwMode="auto">
          <a:xfrm>
            <a:off x="6053932" y="4484716"/>
            <a:ext cx="177641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000" dirty="0">
                <a:latin typeface="Georgia Regular" panose="02040502050405020303" pitchFamily="18" charset="0"/>
              </a:rPr>
              <a:t>Prepared</a:t>
            </a:r>
          </a:p>
          <a:p>
            <a:pPr algn="ctr"/>
            <a:r>
              <a:rPr lang="en-US" altLang="en-US" sz="2000" dirty="0">
                <a:latin typeface="Georgia Regular" panose="02040502050405020303" pitchFamily="18" charset="0"/>
              </a:rPr>
              <a:t>Practice </a:t>
            </a:r>
          </a:p>
          <a:p>
            <a:pPr algn="ctr"/>
            <a:r>
              <a:rPr lang="en-US" altLang="en-US" sz="2000" dirty="0">
                <a:latin typeface="Georgia Regular" panose="02040502050405020303" pitchFamily="18" charset="0"/>
              </a:rPr>
              <a:t>Team</a:t>
            </a:r>
          </a:p>
        </p:txBody>
      </p:sp>
      <p:sp>
        <p:nvSpPr>
          <p:cNvPr id="459798" name="Rectangle 22"/>
          <p:cNvSpPr>
            <a:spLocks noChangeArrowheads="1"/>
          </p:cNvSpPr>
          <p:nvPr/>
        </p:nvSpPr>
        <p:spPr bwMode="auto">
          <a:xfrm>
            <a:off x="908050" y="5991227"/>
            <a:ext cx="7239000" cy="4857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2600" b="1" i="1" dirty="0">
                <a:solidFill>
                  <a:schemeClr val="hlink"/>
                </a:solidFill>
                <a:latin typeface="Georgia" panose="02040502050405020303" pitchFamily="18" charset="0"/>
              </a:rPr>
              <a:t>Better Functional and Clinical Outcomes</a:t>
            </a:r>
          </a:p>
        </p:txBody>
      </p:sp>
      <p:sp>
        <p:nvSpPr>
          <p:cNvPr id="459799" name="Rectangle 23"/>
          <p:cNvSpPr>
            <a:spLocks noChangeArrowheads="1"/>
          </p:cNvSpPr>
          <p:nvPr/>
        </p:nvSpPr>
        <p:spPr bwMode="auto">
          <a:xfrm>
            <a:off x="2699443" y="2227546"/>
            <a:ext cx="1981200" cy="11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1400" b="1" dirty="0">
                <a:latin typeface="Georgia" panose="02040502050405020303" pitchFamily="18" charset="0"/>
              </a:rPr>
              <a:t>Delivery System</a:t>
            </a:r>
          </a:p>
          <a:p>
            <a:pPr algn="ctr"/>
            <a:r>
              <a:rPr lang="en-US" altLang="en-US" sz="1400" b="1" u="sng" dirty="0">
                <a:latin typeface="Georgia" panose="02040502050405020303" pitchFamily="18" charset="0"/>
              </a:rPr>
              <a:t>Design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Nurse case manager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Guideline roles clear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Planned follow-up</a:t>
            </a:r>
          </a:p>
        </p:txBody>
      </p:sp>
      <p:sp>
        <p:nvSpPr>
          <p:cNvPr id="459800" name="Rectangle 24"/>
          <p:cNvSpPr>
            <a:spLocks noChangeArrowheads="1"/>
          </p:cNvSpPr>
          <p:nvPr/>
        </p:nvSpPr>
        <p:spPr bwMode="auto">
          <a:xfrm>
            <a:off x="4918983" y="2122905"/>
            <a:ext cx="1568428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altLang="en-US" sz="1400" b="1" dirty="0">
                <a:latin typeface="Georgia" panose="02040502050405020303" pitchFamily="18" charset="0"/>
              </a:rPr>
              <a:t>Decision </a:t>
            </a:r>
            <a:endParaRPr lang="en-US" altLang="en-US" sz="1400" b="1" u="sng" dirty="0">
              <a:latin typeface="Georgia" panose="02040502050405020303" pitchFamily="18" charset="0"/>
            </a:endParaRPr>
          </a:p>
          <a:p>
            <a:pPr algn="ctr"/>
            <a:r>
              <a:rPr lang="en-US" altLang="en-US" sz="1400" b="1" u="sng" dirty="0">
                <a:latin typeface="Georgia" panose="02040502050405020303" pitchFamily="18" charset="0"/>
              </a:rPr>
              <a:t>Support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CME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Feedback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Guidelines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Consultation</a:t>
            </a:r>
          </a:p>
        </p:txBody>
      </p:sp>
      <p:sp>
        <p:nvSpPr>
          <p:cNvPr id="459801" name="Rectangle 25"/>
          <p:cNvSpPr>
            <a:spLocks noChangeArrowheads="1"/>
          </p:cNvSpPr>
          <p:nvPr/>
        </p:nvSpPr>
        <p:spPr bwMode="auto">
          <a:xfrm>
            <a:off x="6492058" y="1974311"/>
            <a:ext cx="2133600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1400" b="1" dirty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400" b="1" dirty="0">
                <a:latin typeface="Georgia" panose="02040502050405020303" pitchFamily="18" charset="0"/>
              </a:rPr>
              <a:t>Clinical Information</a:t>
            </a:r>
            <a:br>
              <a:rPr lang="en-US" altLang="en-US" sz="1400" b="1" dirty="0">
                <a:latin typeface="Georgia" panose="02040502050405020303" pitchFamily="18" charset="0"/>
              </a:rPr>
            </a:br>
            <a:r>
              <a:rPr lang="en-US" altLang="en-US" sz="1400" b="1" u="sng" dirty="0">
                <a:latin typeface="Georgia" panose="02040502050405020303" pitchFamily="18" charset="0"/>
              </a:rPr>
              <a:t>Systems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Registry with key clinical data 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Reminders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Measurement</a:t>
            </a:r>
          </a:p>
        </p:txBody>
      </p:sp>
      <p:sp>
        <p:nvSpPr>
          <p:cNvPr id="459802" name="Rectangle 26"/>
          <p:cNvSpPr>
            <a:spLocks noChangeArrowheads="1"/>
          </p:cNvSpPr>
          <p:nvPr/>
        </p:nvSpPr>
        <p:spPr bwMode="auto">
          <a:xfrm>
            <a:off x="405794" y="1974311"/>
            <a:ext cx="2331056" cy="11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altLang="en-US" sz="1400" b="1" dirty="0">
                <a:latin typeface="Georgia" panose="02040502050405020303" pitchFamily="18" charset="0"/>
              </a:rPr>
              <a:t>Self-Management</a:t>
            </a:r>
          </a:p>
          <a:p>
            <a:pPr algn="ctr"/>
            <a:r>
              <a:rPr lang="en-US" altLang="en-US" sz="1400" b="1" dirty="0">
                <a:latin typeface="Georgia" panose="02040502050405020303" pitchFamily="18" charset="0"/>
              </a:rPr>
              <a:t> </a:t>
            </a:r>
            <a:r>
              <a:rPr lang="en-US" altLang="en-US" sz="1400" b="1" u="sng" dirty="0">
                <a:latin typeface="Georgia" panose="02040502050405020303" pitchFamily="18" charset="0"/>
              </a:rPr>
              <a:t>Support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Skilled clinical educators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Psychosocial (group visits)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Change plans</a:t>
            </a:r>
          </a:p>
        </p:txBody>
      </p:sp>
      <p:sp>
        <p:nvSpPr>
          <p:cNvPr id="459803" name="Rectangle 27"/>
          <p:cNvSpPr>
            <a:spLocks noChangeArrowheads="1"/>
          </p:cNvSpPr>
          <p:nvPr/>
        </p:nvSpPr>
        <p:spPr bwMode="auto">
          <a:xfrm>
            <a:off x="2929919" y="1244374"/>
            <a:ext cx="3276600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1400" b="1" u="sng" dirty="0">
                <a:latin typeface="Georgia" panose="02040502050405020303" pitchFamily="18" charset="0"/>
              </a:rPr>
              <a:t>Health System Organization</a:t>
            </a:r>
            <a:endParaRPr lang="en-US" altLang="en-US" sz="1400" b="1" dirty="0">
              <a:latin typeface="Georgia" panose="02040502050405020303" pitchFamily="18" charset="0"/>
            </a:endParaRP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Leadership commitment to quality</a:t>
            </a:r>
          </a:p>
          <a:p>
            <a:pPr algn="ctr"/>
            <a:r>
              <a:rPr lang="en-US" altLang="en-US" sz="1400" dirty="0">
                <a:latin typeface="Georgia Regular" panose="02040502050405020303" pitchFamily="18" charset="0"/>
              </a:rPr>
              <a:t>Aligned incentives</a:t>
            </a:r>
          </a:p>
        </p:txBody>
      </p:sp>
      <p:sp>
        <p:nvSpPr>
          <p:cNvPr id="459804" name="Rectangle 28"/>
          <p:cNvSpPr>
            <a:spLocks noChangeArrowheads="1"/>
          </p:cNvSpPr>
          <p:nvPr/>
        </p:nvSpPr>
        <p:spPr bwMode="auto">
          <a:xfrm>
            <a:off x="2919333" y="3561112"/>
            <a:ext cx="308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dirty="0">
                <a:latin typeface="Times" charset="0"/>
              </a:rPr>
              <a:t>+ </a:t>
            </a:r>
            <a:r>
              <a:rPr lang="en-US" altLang="en-US" sz="1600" b="1" dirty="0">
                <a:latin typeface="Times" charset="0"/>
              </a:rPr>
              <a:t>Links to Community Resources</a:t>
            </a:r>
          </a:p>
        </p:txBody>
      </p:sp>
      <p:sp>
        <p:nvSpPr>
          <p:cNvPr id="459805" name="Rectangle 29"/>
          <p:cNvSpPr>
            <a:spLocks noChangeArrowheads="1"/>
          </p:cNvSpPr>
          <p:nvPr/>
        </p:nvSpPr>
        <p:spPr bwMode="auto">
          <a:xfrm>
            <a:off x="8275527" y="6400802"/>
            <a:ext cx="673213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1" tIns="45245" rIns="92051" bIns="45245">
            <a:spAutoFit/>
          </a:bodyPr>
          <a:lstStyle>
            <a:lvl1pPr defTabSz="90805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4025" defTabSz="9080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8050" defTabSz="9080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62075" defTabSz="90805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6100" defTabSz="90805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73300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30500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7700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4900" defTabSz="9080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lnSpc>
                <a:spcPct val="90000"/>
              </a:lnSpc>
            </a:pPr>
            <a:fld id="{0B2A4A9A-FAA5-6B40-B384-D98E249684BB}" type="slidenum">
              <a:rPr lang="en-US" altLang="en-US" sz="900" b="1">
                <a:latin typeface="Arial" charset="0"/>
              </a:rPr>
              <a:pPr algn="r">
                <a:lnSpc>
                  <a:spcPct val="90000"/>
                </a:lnSpc>
              </a:pPr>
              <a:t>8</a:t>
            </a:fld>
            <a:r>
              <a:rPr lang="en-US" altLang="en-US" sz="900" b="1">
                <a:latin typeface="Arial" charset="0"/>
              </a:rPr>
              <a:t>  2-2006</a:t>
            </a:r>
          </a:p>
        </p:txBody>
      </p:sp>
    </p:spTree>
    <p:extLst>
      <p:ext uri="{BB962C8B-B14F-4D97-AF65-F5344CB8AC3E}">
        <p14:creationId xmlns:p14="http://schemas.microsoft.com/office/powerpoint/2010/main" val="15112902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CC07DFD-B49B-DA4E-82DF-CB4C7FBE1597}"/>
              </a:ext>
            </a:extLst>
          </p:cNvPr>
          <p:cNvGrpSpPr/>
          <p:nvPr/>
        </p:nvGrpSpPr>
        <p:grpSpPr>
          <a:xfrm>
            <a:off x="0" y="350255"/>
            <a:ext cx="8880764" cy="6327636"/>
            <a:chOff x="0" y="350255"/>
            <a:chExt cx="8880764" cy="63276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C54B97-FD1B-1845-B5C3-9FC70894FBFB}"/>
                </a:ext>
              </a:extLst>
            </p:cNvPr>
            <p:cNvSpPr/>
            <p:nvPr/>
          </p:nvSpPr>
          <p:spPr>
            <a:xfrm>
              <a:off x="221673" y="637309"/>
              <a:ext cx="8659091" cy="6040582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elay 5">
              <a:extLst>
                <a:ext uri="{FF2B5EF4-FFF2-40B4-BE49-F238E27FC236}">
                  <a16:creationId xmlns:a16="http://schemas.microsoft.com/office/drawing/2014/main" id="{19FA8098-4C6F-1245-850D-A34AD8FD9B5F}"/>
                </a:ext>
              </a:extLst>
            </p:cNvPr>
            <p:cNvSpPr/>
            <p:nvPr/>
          </p:nvSpPr>
          <p:spPr>
            <a:xfrm>
              <a:off x="6095997" y="350255"/>
              <a:ext cx="789712" cy="684433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C46F481-0370-894B-ADA4-27E121163F1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50255"/>
              <a:ext cx="6534615" cy="684433"/>
            </a:xfrm>
            <a:prstGeom prst="rect">
              <a:avLst/>
            </a:prstGeom>
            <a:solidFill>
              <a:schemeClr val="accent6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The Collaborative Care Model</a:t>
              </a:r>
            </a:p>
          </p:txBody>
        </p:sp>
      </p:grpSp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3F11072A-2D19-7145-B7D7-195A05303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465" y="2832175"/>
            <a:ext cx="1638142" cy="16381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CEC5-9CBA-0C48-9489-61E6562FA988}"/>
              </a:ext>
            </a:extLst>
          </p:cNvPr>
          <p:cNvCxnSpPr>
            <a:cxnSpLocks/>
          </p:cNvCxnSpPr>
          <p:nvPr/>
        </p:nvCxnSpPr>
        <p:spPr>
          <a:xfrm>
            <a:off x="4465864" y="1134836"/>
            <a:ext cx="221018" cy="554305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26C6B92-1DDF-A340-8D10-3B82DDE2919F}"/>
              </a:ext>
            </a:extLst>
          </p:cNvPr>
          <p:cNvSpPr/>
          <p:nvPr/>
        </p:nvSpPr>
        <p:spPr>
          <a:xfrm>
            <a:off x="3957420" y="4908534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Case/Care</a:t>
            </a:r>
          </a:p>
          <a:p>
            <a:pPr algn="ctr"/>
            <a:r>
              <a:rPr lang="en-US" sz="1200" b="1" dirty="0"/>
              <a:t>Managers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E4EB7B-0551-A743-88CB-747049C663C9}"/>
              </a:ext>
            </a:extLst>
          </p:cNvPr>
          <p:cNvSpPr/>
          <p:nvPr/>
        </p:nvSpPr>
        <p:spPr>
          <a:xfrm>
            <a:off x="5467829" y="130017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Comm</a:t>
            </a:r>
            <a:endParaRPr lang="en-US" sz="1200" b="1" dirty="0"/>
          </a:p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Co-</a:t>
            </a:r>
            <a:r>
              <a:rPr lang="en-US" sz="1200" b="1" dirty="0" err="1"/>
              <a:t>ordinators</a:t>
            </a:r>
            <a:endParaRPr lang="en-US" sz="12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CD0C9-59E8-4A4D-94EE-E11121D5ED78}"/>
              </a:ext>
            </a:extLst>
          </p:cNvPr>
          <p:cNvSpPr/>
          <p:nvPr/>
        </p:nvSpPr>
        <p:spPr>
          <a:xfrm>
            <a:off x="5988809" y="381660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Outreach</a:t>
            </a:r>
          </a:p>
          <a:p>
            <a:pPr algn="ctr"/>
            <a:r>
              <a:rPr lang="en-US" sz="1200" b="1" dirty="0"/>
              <a:t>Workers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6B638-EBD2-E047-9CE8-8B6E3064EF62}"/>
              </a:ext>
            </a:extLst>
          </p:cNvPr>
          <p:cNvSpPr/>
          <p:nvPr/>
        </p:nvSpPr>
        <p:spPr>
          <a:xfrm>
            <a:off x="1565826" y="3831781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PCP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04127E-E986-8643-8833-88618760C8D1}"/>
              </a:ext>
            </a:extLst>
          </p:cNvPr>
          <p:cNvSpPr/>
          <p:nvPr/>
        </p:nvSpPr>
        <p:spPr>
          <a:xfrm>
            <a:off x="2125583" y="1309493"/>
            <a:ext cx="1368732" cy="139288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Admin</a:t>
            </a:r>
          </a:p>
        </p:txBody>
      </p:sp>
      <p:sp>
        <p:nvSpPr>
          <p:cNvPr id="19" name="Up-Down Arrow 18">
            <a:extLst>
              <a:ext uri="{FF2B5EF4-FFF2-40B4-BE49-F238E27FC236}">
                <a16:creationId xmlns:a16="http://schemas.microsoft.com/office/drawing/2014/main" id="{0788C118-9C76-6F44-809D-7E28D396164D}"/>
              </a:ext>
            </a:extLst>
          </p:cNvPr>
          <p:cNvSpPr/>
          <p:nvPr/>
        </p:nvSpPr>
        <p:spPr>
          <a:xfrm rot="3258042">
            <a:off x="3552392" y="3843375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>
            <a:extLst>
              <a:ext uri="{FF2B5EF4-FFF2-40B4-BE49-F238E27FC236}">
                <a16:creationId xmlns:a16="http://schemas.microsoft.com/office/drawing/2014/main" id="{FE1EA250-66B7-A945-BB15-E5CCE38BE4F3}"/>
              </a:ext>
            </a:extLst>
          </p:cNvPr>
          <p:cNvSpPr/>
          <p:nvPr/>
        </p:nvSpPr>
        <p:spPr>
          <a:xfrm rot="6655362">
            <a:off x="5227287" y="379568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C3043383-ED21-3C41-8516-10598EDC4F6C}"/>
              </a:ext>
            </a:extLst>
          </p:cNvPr>
          <p:cNvSpPr/>
          <p:nvPr/>
        </p:nvSpPr>
        <p:spPr>
          <a:xfrm rot="7493006">
            <a:off x="3647453" y="2528532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>
            <a:extLst>
              <a:ext uri="{FF2B5EF4-FFF2-40B4-BE49-F238E27FC236}">
                <a16:creationId xmlns:a16="http://schemas.microsoft.com/office/drawing/2014/main" id="{CBD7076A-2B0C-584B-9C04-5EBFDB1A4B0E}"/>
              </a:ext>
            </a:extLst>
          </p:cNvPr>
          <p:cNvSpPr/>
          <p:nvPr/>
        </p:nvSpPr>
        <p:spPr>
          <a:xfrm rot="3142216">
            <a:off x="4967182" y="2528534"/>
            <a:ext cx="484632" cy="816429"/>
          </a:xfrm>
          <a:prstGeom prst="up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F385C5-7773-6A40-9C8A-CB1D2C712BF4}"/>
              </a:ext>
            </a:extLst>
          </p:cNvPr>
          <p:cNvSpPr txBox="1"/>
          <p:nvPr/>
        </p:nvSpPr>
        <p:spPr>
          <a:xfrm>
            <a:off x="1138356" y="121836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77DBBA-FBB4-8544-9EA5-A2B104970325}"/>
              </a:ext>
            </a:extLst>
          </p:cNvPr>
          <p:cNvSpPr txBox="1"/>
          <p:nvPr/>
        </p:nvSpPr>
        <p:spPr>
          <a:xfrm>
            <a:off x="6857570" y="1218367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9963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30D9DC87EE4A94F784331488ED3E" ma:contentTypeVersion="8" ma:contentTypeDescription="Create a new document." ma:contentTypeScope="" ma:versionID="94bd90980f92e2a41f96d8e7c1a55f53">
  <xsd:schema xmlns:xsd="http://www.w3.org/2001/XMLSchema" xmlns:xs="http://www.w3.org/2001/XMLSchema" xmlns:p="http://schemas.microsoft.com/office/2006/metadata/properties" xmlns:ns2="fddcb908-90d8-42d9-a63d-dfff691e26a7" targetNamespace="http://schemas.microsoft.com/office/2006/metadata/properties" ma:root="true" ma:fieldsID="b38809841afbf06dbd00316919a35dd9" ns2:_="">
    <xsd:import namespace="fddcb908-90d8-42d9-a63d-dfff691e2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cb908-90d8-42d9-a63d-dfff691e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4D9ADD-AAAD-473A-A668-470BC2AD5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cb908-90d8-42d9-a63d-dfff691e2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8B5F9-FB22-4A44-B6B3-D2B06DB505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98F864-3145-423E-BC47-3193EB92A2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2952</TotalTime>
  <Words>1293</Words>
  <Application>Microsoft Macintosh PowerPoint</Application>
  <PresentationFormat>On-screen Show (4:3)</PresentationFormat>
  <Paragraphs>363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Avenir Next</vt:lpstr>
      <vt:lpstr>Calibri</vt:lpstr>
      <vt:lpstr>Calibri Light</vt:lpstr>
      <vt:lpstr>Georgia</vt:lpstr>
      <vt:lpstr>Georgia Regular</vt:lpstr>
      <vt:lpstr>Times</vt:lpstr>
      <vt:lpstr>Trebuchet MS</vt:lpstr>
      <vt:lpstr>Office Theme</vt:lpstr>
      <vt:lpstr>Session 1: Introduction to Collaborative Care &amp; Care/Case Management for Depression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Transformed Chronic Illness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- Session 2: Introduction to Depression and Problem Solving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Everette, Ashley</cp:lastModifiedBy>
  <cp:revision>400</cp:revision>
  <cp:lastPrinted>2019-06-06T15:36:23Z</cp:lastPrinted>
  <dcterms:created xsi:type="dcterms:W3CDTF">2017-06-06T21:59:38Z</dcterms:created>
  <dcterms:modified xsi:type="dcterms:W3CDTF">2019-06-10T14:40:06Z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0x0101001C4430D9DC87EE4A94F784331488ED3E</vt:lpwstr>
  </property>
</Properties>
</file>