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comment1.xml" ContentType="application/vnd.openxmlformats-officedocument.presentationml.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44" r:id="rId4"/>
    <p:sldMasterId id="2147483857" r:id="rId5"/>
  </p:sldMasterIdLst>
  <p:notesMasterIdLst>
    <p:notesMasterId r:id="rId34"/>
  </p:notesMasterIdLst>
  <p:sldIdLst>
    <p:sldId id="256" r:id="rId6"/>
    <p:sldId id="297" r:id="rId7"/>
    <p:sldId id="298" r:id="rId8"/>
    <p:sldId id="302" r:id="rId9"/>
    <p:sldId id="301" r:id="rId10"/>
    <p:sldId id="303" r:id="rId11"/>
    <p:sldId id="310" r:id="rId12"/>
    <p:sldId id="305" r:id="rId13"/>
    <p:sldId id="311" r:id="rId14"/>
    <p:sldId id="309" r:id="rId15"/>
    <p:sldId id="308" r:id="rId16"/>
    <p:sldId id="259" r:id="rId17"/>
    <p:sldId id="257" r:id="rId18"/>
    <p:sldId id="307" r:id="rId19"/>
    <p:sldId id="300" r:id="rId20"/>
    <p:sldId id="276" r:id="rId21"/>
    <p:sldId id="313" r:id="rId22"/>
    <p:sldId id="278" r:id="rId23"/>
    <p:sldId id="269" r:id="rId24"/>
    <p:sldId id="272" r:id="rId25"/>
    <p:sldId id="271" r:id="rId26"/>
    <p:sldId id="287" r:id="rId27"/>
    <p:sldId id="290" r:id="rId28"/>
    <p:sldId id="293" r:id="rId29"/>
    <p:sldId id="263" r:id="rId30"/>
    <p:sldId id="260" r:id="rId31"/>
    <p:sldId id="264" r:id="rId32"/>
    <p:sldId id="312"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randa Pollock" initials="MP" lastIdx="6" clrIdx="0">
    <p:extLst>
      <p:ext uri="{19B8F6BF-5375-455C-9EA6-DF929625EA0E}">
        <p15:presenceInfo xmlns:p15="http://schemas.microsoft.com/office/powerpoint/2012/main" userId="Miranda Pollock" providerId="None"/>
      </p:ext>
    </p:extLst>
  </p:cmAuthor>
  <p:cmAuthor id="2" name="Wennerstrom, Ashley B" initials="WAB" lastIdx="2" clrIdx="1">
    <p:extLst>
      <p:ext uri="{19B8F6BF-5375-455C-9EA6-DF929625EA0E}">
        <p15:presenceInfo xmlns:p15="http://schemas.microsoft.com/office/powerpoint/2012/main" userId="S-1-5-21-2978222592-1363728406-1188090084-32298" providerId="AD"/>
      </p:ext>
    </p:extLst>
  </p:cmAuthor>
  <p:cmAuthor id="3" name="Anonymous" initials=""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172" autoAdjust="0"/>
    <p:restoredTop sz="83537" autoAdjust="0"/>
  </p:normalViewPr>
  <p:slideViewPr>
    <p:cSldViewPr snapToGrid="0" snapToObjects="1">
      <p:cViewPr>
        <p:scale>
          <a:sx n="80" d="100"/>
          <a:sy n="80" d="100"/>
        </p:scale>
        <p:origin x="1480" y="7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commentAuthors" Target="commentAuthors.xml"/><Relationship Id="rId8" Type="http://schemas.openxmlformats.org/officeDocument/2006/relationships/slide" Target="slides/slide3.xml"/><Relationship Id="rId3" Type="http://schemas.openxmlformats.org/officeDocument/2006/relationships/customXml" Target="../customXml/item3.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18-07-13T20:43:16.618" idx="2">
    <p:pos x="2526" y="3367"/>
    <p:text>make this a tiny URL</p:text>
    <p:extLst>
      <p:ext uri="{C676402C-5697-4E1C-873F-D02D1690AC5C}">
        <p15:threadingInfo xmlns:p15="http://schemas.microsoft.com/office/powerpoint/2012/main" timeZoneBias="0"/>
      </p:ext>
    </p:extLst>
  </p:cm>
</p:cmLst>
</file>

<file path=ppt/diagrams/colors1.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6BB3BFA-5401-4F37-8C8C-8DC0A0FBD849}" type="doc">
      <dgm:prSet loTypeId="urn:microsoft.com/office/officeart/2005/8/layout/vList5" loCatId="list" qsTypeId="urn:microsoft.com/office/officeart/2005/8/quickstyle/simple2" qsCatId="simple" csTypeId="urn:microsoft.com/office/officeart/2005/8/colors/accent6_3" csCatId="accent6" phldr="1"/>
      <dgm:spPr/>
      <dgm:t>
        <a:bodyPr/>
        <a:lstStyle/>
        <a:p>
          <a:endParaRPr lang="en-US"/>
        </a:p>
      </dgm:t>
    </dgm:pt>
    <dgm:pt modelId="{E35A3669-EFF3-46A6-A797-A9CC6A174051}">
      <dgm:prSet/>
      <dgm:spPr/>
      <dgm:t>
        <a:bodyPr/>
        <a:lstStyle/>
        <a:p>
          <a:r>
            <a:rPr lang="en-US" dirty="0"/>
            <a:t>1</a:t>
          </a:r>
        </a:p>
      </dgm:t>
    </dgm:pt>
    <dgm:pt modelId="{2F2A6127-DE21-49D3-9F2D-F822024DA91D}" type="parTrans" cxnId="{C8DE976F-9119-404E-8CAD-D1C0D29006F9}">
      <dgm:prSet/>
      <dgm:spPr/>
      <dgm:t>
        <a:bodyPr/>
        <a:lstStyle/>
        <a:p>
          <a:endParaRPr lang="en-US"/>
        </a:p>
      </dgm:t>
    </dgm:pt>
    <dgm:pt modelId="{6347C263-420A-4267-BD16-147EF34BCE72}" type="sibTrans" cxnId="{C8DE976F-9119-404E-8CAD-D1C0D29006F9}">
      <dgm:prSet/>
      <dgm:spPr/>
      <dgm:t>
        <a:bodyPr/>
        <a:lstStyle/>
        <a:p>
          <a:endParaRPr lang="en-US"/>
        </a:p>
      </dgm:t>
    </dgm:pt>
    <dgm:pt modelId="{A30C39DD-1375-420A-8C75-31AA2AA7088A}">
      <dgm:prSet custT="1"/>
      <dgm:spPr/>
      <dgm:t>
        <a:bodyPr/>
        <a:lstStyle/>
        <a:p>
          <a:r>
            <a:rPr lang="en-US" sz="1500" dirty="0"/>
            <a:t>Attend a homeownership education course offered by a HUD-approved, non-profit counseling agency</a:t>
          </a:r>
        </a:p>
      </dgm:t>
    </dgm:pt>
    <dgm:pt modelId="{6091F465-0CEA-4E0E-92E3-2E9B6F4E1AC8}" type="parTrans" cxnId="{3F7589FF-13F0-4C31-9EBC-2B7022BEC166}">
      <dgm:prSet/>
      <dgm:spPr/>
      <dgm:t>
        <a:bodyPr/>
        <a:lstStyle/>
        <a:p>
          <a:endParaRPr lang="en-US"/>
        </a:p>
      </dgm:t>
    </dgm:pt>
    <dgm:pt modelId="{FAFE055B-D3F0-49FB-AD8C-5916BB406D32}" type="sibTrans" cxnId="{3F7589FF-13F0-4C31-9EBC-2B7022BEC166}">
      <dgm:prSet/>
      <dgm:spPr/>
      <dgm:t>
        <a:bodyPr/>
        <a:lstStyle/>
        <a:p>
          <a:endParaRPr lang="en-US"/>
        </a:p>
      </dgm:t>
    </dgm:pt>
    <dgm:pt modelId="{DD51508E-8373-4AA5-BE09-17FBF34828DA}">
      <dgm:prSet/>
      <dgm:spPr/>
      <dgm:t>
        <a:bodyPr/>
        <a:lstStyle/>
        <a:p>
          <a:r>
            <a:rPr lang="en-US" dirty="0"/>
            <a:t>2</a:t>
          </a:r>
        </a:p>
      </dgm:t>
    </dgm:pt>
    <dgm:pt modelId="{E291CF85-5F43-4333-82AB-BBDF778C5C23}" type="parTrans" cxnId="{FAD7A52B-91C4-4E11-B542-20CB61CEF728}">
      <dgm:prSet/>
      <dgm:spPr/>
      <dgm:t>
        <a:bodyPr/>
        <a:lstStyle/>
        <a:p>
          <a:endParaRPr lang="en-US"/>
        </a:p>
      </dgm:t>
    </dgm:pt>
    <dgm:pt modelId="{A4E5A16D-F81C-42B3-94FB-8AE834BBEA0D}" type="sibTrans" cxnId="{FAD7A52B-91C4-4E11-B542-20CB61CEF728}">
      <dgm:prSet/>
      <dgm:spPr/>
      <dgm:t>
        <a:bodyPr/>
        <a:lstStyle/>
        <a:p>
          <a:endParaRPr lang="en-US"/>
        </a:p>
      </dgm:t>
    </dgm:pt>
    <dgm:pt modelId="{FB332E94-8926-42EC-B144-FE338EFF0FB5}">
      <dgm:prSet custT="1"/>
      <dgm:spPr/>
      <dgm:t>
        <a:bodyPr/>
        <a:lstStyle/>
        <a:p>
          <a:r>
            <a:rPr lang="en-US" sz="1500" dirty="0"/>
            <a:t>Interview several real estate agents. Be sure to ask for and check references</a:t>
          </a:r>
        </a:p>
      </dgm:t>
    </dgm:pt>
    <dgm:pt modelId="{21289CCF-4454-410D-BF40-E243A99A7D4A}" type="parTrans" cxnId="{5F9DD9A3-68F6-4418-B290-896B2FA7860F}">
      <dgm:prSet/>
      <dgm:spPr/>
      <dgm:t>
        <a:bodyPr/>
        <a:lstStyle/>
        <a:p>
          <a:endParaRPr lang="en-US"/>
        </a:p>
      </dgm:t>
    </dgm:pt>
    <dgm:pt modelId="{76D24734-950D-45E7-985A-F60D5A3C9DDF}" type="sibTrans" cxnId="{5F9DD9A3-68F6-4418-B290-896B2FA7860F}">
      <dgm:prSet/>
      <dgm:spPr/>
      <dgm:t>
        <a:bodyPr/>
        <a:lstStyle/>
        <a:p>
          <a:endParaRPr lang="en-US"/>
        </a:p>
      </dgm:t>
    </dgm:pt>
    <dgm:pt modelId="{5894AC14-BD12-4DD0-9628-46AAA2C31135}">
      <dgm:prSet/>
      <dgm:spPr/>
      <dgm:t>
        <a:bodyPr/>
        <a:lstStyle/>
        <a:p>
          <a:r>
            <a:rPr lang="en-US" dirty="0"/>
            <a:t>3</a:t>
          </a:r>
        </a:p>
      </dgm:t>
    </dgm:pt>
    <dgm:pt modelId="{AA944600-174D-453B-81D6-027A023DC023}" type="parTrans" cxnId="{18C3A8AB-2954-4155-915C-0C4FE9C0A780}">
      <dgm:prSet/>
      <dgm:spPr/>
      <dgm:t>
        <a:bodyPr/>
        <a:lstStyle/>
        <a:p>
          <a:endParaRPr lang="en-US"/>
        </a:p>
      </dgm:t>
    </dgm:pt>
    <dgm:pt modelId="{737C6AAB-B2C5-4E2D-89EC-025D28CA430D}" type="sibTrans" cxnId="{18C3A8AB-2954-4155-915C-0C4FE9C0A780}">
      <dgm:prSet/>
      <dgm:spPr/>
      <dgm:t>
        <a:bodyPr/>
        <a:lstStyle/>
        <a:p>
          <a:endParaRPr lang="en-US"/>
        </a:p>
      </dgm:t>
    </dgm:pt>
    <dgm:pt modelId="{2CD88621-903E-4FA2-9635-AB6FFE1BE178}">
      <dgm:prSet custT="1"/>
      <dgm:spPr/>
      <dgm:t>
        <a:bodyPr/>
        <a:lstStyle/>
        <a:p>
          <a:r>
            <a:rPr lang="en-US" sz="1500" dirty="0"/>
            <a:t>Get information about the prices of other homes in the neighborhood</a:t>
          </a:r>
        </a:p>
      </dgm:t>
    </dgm:pt>
    <dgm:pt modelId="{3A6B255B-E975-435F-AEB6-A28ABFD8AC90}" type="parTrans" cxnId="{BAF9E3C4-1160-4644-872B-E6B0EC33BC5D}">
      <dgm:prSet/>
      <dgm:spPr/>
      <dgm:t>
        <a:bodyPr/>
        <a:lstStyle/>
        <a:p>
          <a:endParaRPr lang="en-US"/>
        </a:p>
      </dgm:t>
    </dgm:pt>
    <dgm:pt modelId="{41C76A22-BA11-402D-9F66-16FE7CF00B5E}" type="sibTrans" cxnId="{BAF9E3C4-1160-4644-872B-E6B0EC33BC5D}">
      <dgm:prSet/>
      <dgm:spPr/>
      <dgm:t>
        <a:bodyPr/>
        <a:lstStyle/>
        <a:p>
          <a:endParaRPr lang="en-US"/>
        </a:p>
      </dgm:t>
    </dgm:pt>
    <dgm:pt modelId="{1ADF1BBF-FC7E-4383-9268-52790AAB1655}">
      <dgm:prSet/>
      <dgm:spPr/>
      <dgm:t>
        <a:bodyPr/>
        <a:lstStyle/>
        <a:p>
          <a:r>
            <a:rPr lang="en-US" dirty="0"/>
            <a:t>4</a:t>
          </a:r>
        </a:p>
      </dgm:t>
    </dgm:pt>
    <dgm:pt modelId="{3244B9A2-A4E9-448C-AEBD-D27BAE7E3F06}" type="parTrans" cxnId="{2ABA1942-5915-4A85-993F-4C0DDD692FEA}">
      <dgm:prSet/>
      <dgm:spPr/>
      <dgm:t>
        <a:bodyPr/>
        <a:lstStyle/>
        <a:p>
          <a:endParaRPr lang="en-US"/>
        </a:p>
      </dgm:t>
    </dgm:pt>
    <dgm:pt modelId="{9C6E9931-1E02-4FEE-9484-87439E7AFE91}" type="sibTrans" cxnId="{2ABA1942-5915-4A85-993F-4C0DDD692FEA}">
      <dgm:prSet/>
      <dgm:spPr/>
      <dgm:t>
        <a:bodyPr/>
        <a:lstStyle/>
        <a:p>
          <a:endParaRPr lang="en-US"/>
        </a:p>
      </dgm:t>
    </dgm:pt>
    <dgm:pt modelId="{72D0AFB4-6908-42B8-B0A3-D1F2E8AE99AB}">
      <dgm:prSet custT="1"/>
      <dgm:spPr/>
      <dgm:t>
        <a:bodyPr/>
        <a:lstStyle/>
        <a:p>
          <a:r>
            <a:rPr lang="en-US" sz="1500" dirty="0"/>
            <a:t>Hire a properly qualified and licensed home inspector to carefully inspect the property then decide who will make repairs </a:t>
          </a:r>
        </a:p>
      </dgm:t>
    </dgm:pt>
    <dgm:pt modelId="{208A5A46-24B3-463F-9D36-B223F6095B98}" type="parTrans" cxnId="{CB1F375F-908A-4272-8818-52D643847D97}">
      <dgm:prSet/>
      <dgm:spPr/>
      <dgm:t>
        <a:bodyPr/>
        <a:lstStyle/>
        <a:p>
          <a:endParaRPr lang="en-US"/>
        </a:p>
      </dgm:t>
    </dgm:pt>
    <dgm:pt modelId="{47E68C99-6703-41AD-8A21-7D0F647C307F}" type="sibTrans" cxnId="{CB1F375F-908A-4272-8818-52D643847D97}">
      <dgm:prSet/>
      <dgm:spPr/>
      <dgm:t>
        <a:bodyPr/>
        <a:lstStyle/>
        <a:p>
          <a:endParaRPr lang="en-US"/>
        </a:p>
      </dgm:t>
    </dgm:pt>
    <dgm:pt modelId="{BE2BD17F-F59C-4348-B211-9634847EE9F8}">
      <dgm:prSet/>
      <dgm:spPr/>
      <dgm:t>
        <a:bodyPr/>
        <a:lstStyle/>
        <a:p>
          <a:r>
            <a:rPr lang="en-US" dirty="0"/>
            <a:t>5</a:t>
          </a:r>
        </a:p>
      </dgm:t>
    </dgm:pt>
    <dgm:pt modelId="{E5715580-11F8-4D76-A0C7-D74EDDF3E029}" type="parTrans" cxnId="{458CFACB-934B-4274-90EB-A244FA88EB14}">
      <dgm:prSet/>
      <dgm:spPr/>
      <dgm:t>
        <a:bodyPr/>
        <a:lstStyle/>
        <a:p>
          <a:endParaRPr lang="en-US"/>
        </a:p>
      </dgm:t>
    </dgm:pt>
    <dgm:pt modelId="{D3E4EDC7-975E-4672-9800-293431876247}" type="sibTrans" cxnId="{458CFACB-934B-4274-90EB-A244FA88EB14}">
      <dgm:prSet/>
      <dgm:spPr/>
      <dgm:t>
        <a:bodyPr/>
        <a:lstStyle/>
        <a:p>
          <a:endParaRPr lang="en-US"/>
        </a:p>
      </dgm:t>
    </dgm:pt>
    <dgm:pt modelId="{D5294744-A127-4377-A84C-DEB5E897D740}">
      <dgm:prSet custT="1"/>
      <dgm:spPr/>
      <dgm:t>
        <a:bodyPr/>
        <a:lstStyle/>
        <a:p>
          <a:r>
            <a:rPr lang="en-US" sz="1500" dirty="0"/>
            <a:t>Shop for a lender and compare costs. Be suspicious if anyone tries to steer you to just one lender.</a:t>
          </a:r>
        </a:p>
      </dgm:t>
    </dgm:pt>
    <dgm:pt modelId="{C4A7DC11-3272-4BA3-A20A-ABD897FDA9CC}" type="parTrans" cxnId="{897BAB3E-09A8-433E-A81E-5DFED48B05F1}">
      <dgm:prSet/>
      <dgm:spPr/>
      <dgm:t>
        <a:bodyPr/>
        <a:lstStyle/>
        <a:p>
          <a:endParaRPr lang="en-US"/>
        </a:p>
      </dgm:t>
    </dgm:pt>
    <dgm:pt modelId="{FEB0A9E3-B366-499A-8E2B-50AF4151F309}" type="sibTrans" cxnId="{897BAB3E-09A8-433E-A81E-5DFED48B05F1}">
      <dgm:prSet/>
      <dgm:spPr/>
      <dgm:t>
        <a:bodyPr/>
        <a:lstStyle/>
        <a:p>
          <a:endParaRPr lang="en-US"/>
        </a:p>
      </dgm:t>
    </dgm:pt>
    <dgm:pt modelId="{2E0CBA26-CF5A-4459-86A5-2E29C578E879}">
      <dgm:prSet/>
      <dgm:spPr/>
      <dgm:t>
        <a:bodyPr/>
        <a:lstStyle/>
        <a:p>
          <a:r>
            <a:rPr lang="en-US" dirty="0"/>
            <a:t>6</a:t>
          </a:r>
        </a:p>
      </dgm:t>
    </dgm:pt>
    <dgm:pt modelId="{C2B749B3-95EA-48C5-B519-3A13AD5CC57E}" type="parTrans" cxnId="{3DC148D3-4477-4A9F-B5E6-9E8C966094BB}">
      <dgm:prSet/>
      <dgm:spPr/>
      <dgm:t>
        <a:bodyPr/>
        <a:lstStyle/>
        <a:p>
          <a:endParaRPr lang="en-US"/>
        </a:p>
      </dgm:t>
    </dgm:pt>
    <dgm:pt modelId="{79EFA088-F0FD-48F4-92CF-2AAED5D92CA7}" type="sibTrans" cxnId="{3DC148D3-4477-4A9F-B5E6-9E8C966094BB}">
      <dgm:prSet/>
      <dgm:spPr/>
      <dgm:t>
        <a:bodyPr/>
        <a:lstStyle/>
        <a:p>
          <a:endParaRPr lang="en-US"/>
        </a:p>
      </dgm:t>
    </dgm:pt>
    <dgm:pt modelId="{E3A6FC18-766F-4A48-A121-89B248C26C93}">
      <dgm:prSet custT="1"/>
      <dgm:spPr/>
      <dgm:t>
        <a:bodyPr/>
        <a:lstStyle/>
        <a:p>
          <a:r>
            <a:rPr lang="en-US" sz="1500" dirty="0"/>
            <a:t>Do not make false statements on a loan application. Lying is fraud and may result in criminal penalties </a:t>
          </a:r>
        </a:p>
      </dgm:t>
    </dgm:pt>
    <dgm:pt modelId="{056FF7BA-A3AE-4887-B30E-F9B3ABFDDA60}" type="parTrans" cxnId="{F0412387-1564-40D3-B9B4-8AB5498DD88D}">
      <dgm:prSet/>
      <dgm:spPr/>
      <dgm:t>
        <a:bodyPr/>
        <a:lstStyle/>
        <a:p>
          <a:endParaRPr lang="en-US"/>
        </a:p>
      </dgm:t>
    </dgm:pt>
    <dgm:pt modelId="{0C0DFAE3-3011-4FDB-8D32-EA31ABE7B81C}" type="sibTrans" cxnId="{F0412387-1564-40D3-B9B4-8AB5498DD88D}">
      <dgm:prSet/>
      <dgm:spPr/>
      <dgm:t>
        <a:bodyPr/>
        <a:lstStyle/>
        <a:p>
          <a:endParaRPr lang="en-US"/>
        </a:p>
      </dgm:t>
    </dgm:pt>
    <dgm:pt modelId="{94BE71CA-518D-480D-977F-87E7FEF0C911}">
      <dgm:prSet/>
      <dgm:spPr/>
      <dgm:t>
        <a:bodyPr/>
        <a:lstStyle/>
        <a:p>
          <a:r>
            <a:rPr lang="en-US" dirty="0"/>
            <a:t>7</a:t>
          </a:r>
        </a:p>
      </dgm:t>
    </dgm:pt>
    <dgm:pt modelId="{FE67B671-3189-4A2D-AD74-EA3CA50EF960}" type="parTrans" cxnId="{3AA3A686-0A65-4355-A85D-A860DE83AA95}">
      <dgm:prSet/>
      <dgm:spPr/>
      <dgm:t>
        <a:bodyPr/>
        <a:lstStyle/>
        <a:p>
          <a:endParaRPr lang="en-US"/>
        </a:p>
      </dgm:t>
    </dgm:pt>
    <dgm:pt modelId="{E4380A93-1E0C-487B-9214-024FC2F385E1}" type="sibTrans" cxnId="{3AA3A686-0A65-4355-A85D-A860DE83AA95}">
      <dgm:prSet/>
      <dgm:spPr/>
      <dgm:t>
        <a:bodyPr/>
        <a:lstStyle/>
        <a:p>
          <a:endParaRPr lang="en-US"/>
        </a:p>
      </dgm:t>
    </dgm:pt>
    <dgm:pt modelId="{2CB43685-B86D-4448-A22F-F0B9C0D1423D}">
      <dgm:prSet custT="1"/>
      <dgm:spPr/>
      <dgm:t>
        <a:bodyPr/>
        <a:lstStyle/>
        <a:p>
          <a:r>
            <a:rPr lang="en-US" sz="1500" dirty="0"/>
            <a:t>Do not let anyone convince you to borrow more money than you know you can afford to repay</a:t>
          </a:r>
        </a:p>
      </dgm:t>
    </dgm:pt>
    <dgm:pt modelId="{5B097AF7-3F87-4975-A60F-E09B53D4FF5B}" type="parTrans" cxnId="{F9624AF8-9816-442C-9AC5-D79287628E8C}">
      <dgm:prSet/>
      <dgm:spPr/>
      <dgm:t>
        <a:bodyPr/>
        <a:lstStyle/>
        <a:p>
          <a:endParaRPr lang="en-US"/>
        </a:p>
      </dgm:t>
    </dgm:pt>
    <dgm:pt modelId="{4795055B-DEB9-4F83-935B-44C8CAE03821}" type="sibTrans" cxnId="{F9624AF8-9816-442C-9AC5-D79287628E8C}">
      <dgm:prSet/>
      <dgm:spPr/>
      <dgm:t>
        <a:bodyPr/>
        <a:lstStyle/>
        <a:p>
          <a:endParaRPr lang="en-US"/>
        </a:p>
      </dgm:t>
    </dgm:pt>
    <dgm:pt modelId="{F3389295-AB84-4FB7-BA6E-516F572B0A20}">
      <dgm:prSet/>
      <dgm:spPr/>
      <dgm:t>
        <a:bodyPr/>
        <a:lstStyle/>
        <a:p>
          <a:r>
            <a:rPr lang="en-US" dirty="0"/>
            <a:t>8</a:t>
          </a:r>
        </a:p>
      </dgm:t>
    </dgm:pt>
    <dgm:pt modelId="{A87D7004-EAC3-4CF9-808F-5A33D620FF6F}" type="parTrans" cxnId="{9397C9B9-C61D-43C2-A603-42EE7C82BE07}">
      <dgm:prSet/>
      <dgm:spPr/>
      <dgm:t>
        <a:bodyPr/>
        <a:lstStyle/>
        <a:p>
          <a:endParaRPr lang="en-US"/>
        </a:p>
      </dgm:t>
    </dgm:pt>
    <dgm:pt modelId="{42394B61-4ECF-4B75-A142-F5B788E0E2B0}" type="sibTrans" cxnId="{9397C9B9-C61D-43C2-A603-42EE7C82BE07}">
      <dgm:prSet/>
      <dgm:spPr/>
      <dgm:t>
        <a:bodyPr/>
        <a:lstStyle/>
        <a:p>
          <a:endParaRPr lang="en-US"/>
        </a:p>
      </dgm:t>
    </dgm:pt>
    <dgm:pt modelId="{50DDEBE1-A1BE-41FE-8827-A4EF3A443E0F}">
      <dgm:prSet custT="1"/>
      <dgm:spPr/>
      <dgm:t>
        <a:bodyPr/>
        <a:lstStyle/>
        <a:p>
          <a:r>
            <a:rPr lang="en-US" sz="1500" dirty="0"/>
            <a:t>Never sign a blank document or a document containing blanks. Insert “N/A” (i.e., not applicable) or cross through any blanks</a:t>
          </a:r>
        </a:p>
      </dgm:t>
    </dgm:pt>
    <dgm:pt modelId="{9DD439D8-AA03-46C4-964B-97C331B23443}" type="parTrans" cxnId="{177EBEA2-1609-417C-8CDD-42970A36C2A3}">
      <dgm:prSet/>
      <dgm:spPr/>
      <dgm:t>
        <a:bodyPr/>
        <a:lstStyle/>
        <a:p>
          <a:endParaRPr lang="en-US"/>
        </a:p>
      </dgm:t>
    </dgm:pt>
    <dgm:pt modelId="{9E3B2520-1C20-499E-B298-0880CCABFC37}" type="sibTrans" cxnId="{177EBEA2-1609-417C-8CDD-42970A36C2A3}">
      <dgm:prSet/>
      <dgm:spPr/>
      <dgm:t>
        <a:bodyPr/>
        <a:lstStyle/>
        <a:p>
          <a:endParaRPr lang="en-US"/>
        </a:p>
      </dgm:t>
    </dgm:pt>
    <dgm:pt modelId="{0931BBCA-D25A-4A4A-A6CE-D97F725F526A}">
      <dgm:prSet/>
      <dgm:spPr/>
      <dgm:t>
        <a:bodyPr/>
        <a:lstStyle/>
        <a:p>
          <a:r>
            <a:rPr lang="en-US" dirty="0"/>
            <a:t>9</a:t>
          </a:r>
        </a:p>
      </dgm:t>
    </dgm:pt>
    <dgm:pt modelId="{7050F1B1-E401-403B-8D29-72A57D86053B}" type="parTrans" cxnId="{24C3184E-0B65-47B0-8F48-752373219D97}">
      <dgm:prSet/>
      <dgm:spPr/>
      <dgm:t>
        <a:bodyPr/>
        <a:lstStyle/>
        <a:p>
          <a:endParaRPr lang="en-US"/>
        </a:p>
      </dgm:t>
    </dgm:pt>
    <dgm:pt modelId="{38EA63BA-E847-40B5-8154-ACB893084A02}" type="sibTrans" cxnId="{24C3184E-0B65-47B0-8F48-752373219D97}">
      <dgm:prSet/>
      <dgm:spPr/>
      <dgm:t>
        <a:bodyPr/>
        <a:lstStyle/>
        <a:p>
          <a:endParaRPr lang="en-US"/>
        </a:p>
      </dgm:t>
    </dgm:pt>
    <dgm:pt modelId="{A921CB66-7DE3-43EE-90BC-CDBC4745938F}">
      <dgm:prSet custT="1"/>
      <dgm:spPr/>
      <dgm:t>
        <a:bodyPr/>
        <a:lstStyle/>
        <a:p>
          <a:r>
            <a:rPr lang="en-US" sz="1500" dirty="0"/>
            <a:t>Read everything carefully and ask questions. Do not sign anything that you don’t understand and have your contract and loan agreement reviewed</a:t>
          </a:r>
        </a:p>
      </dgm:t>
    </dgm:pt>
    <dgm:pt modelId="{6D41F7A5-8B3F-4772-B8A3-EBF6E942A730}" type="parTrans" cxnId="{24351773-8149-475E-A31A-BF22406C9232}">
      <dgm:prSet/>
      <dgm:spPr/>
      <dgm:t>
        <a:bodyPr/>
        <a:lstStyle/>
        <a:p>
          <a:endParaRPr lang="en-US"/>
        </a:p>
      </dgm:t>
    </dgm:pt>
    <dgm:pt modelId="{A6C65A72-7E6F-453E-8510-AC8B7DC51EF9}" type="sibTrans" cxnId="{24351773-8149-475E-A31A-BF22406C9232}">
      <dgm:prSet/>
      <dgm:spPr/>
      <dgm:t>
        <a:bodyPr/>
        <a:lstStyle/>
        <a:p>
          <a:endParaRPr lang="en-US"/>
        </a:p>
      </dgm:t>
    </dgm:pt>
    <dgm:pt modelId="{3056C84C-B24B-E849-B8F9-3D8554E9B516}" type="pres">
      <dgm:prSet presAssocID="{26BB3BFA-5401-4F37-8C8C-8DC0A0FBD849}" presName="Name0" presStyleCnt="0">
        <dgm:presLayoutVars>
          <dgm:dir/>
          <dgm:animLvl val="lvl"/>
          <dgm:resizeHandles val="exact"/>
        </dgm:presLayoutVars>
      </dgm:prSet>
      <dgm:spPr/>
    </dgm:pt>
    <dgm:pt modelId="{623F0DF7-7A24-6F42-9F81-2D8827E9A8A1}" type="pres">
      <dgm:prSet presAssocID="{E35A3669-EFF3-46A6-A797-A9CC6A174051}" presName="linNode" presStyleCnt="0"/>
      <dgm:spPr/>
    </dgm:pt>
    <dgm:pt modelId="{0EB5105F-5AE3-A043-B1A4-03143DC59C03}" type="pres">
      <dgm:prSet presAssocID="{E35A3669-EFF3-46A6-A797-A9CC6A174051}" presName="parentText" presStyleLbl="node1" presStyleIdx="0" presStyleCnt="9" custScaleX="22250" custScaleY="2000000" custLinFactNeighborY="2750">
        <dgm:presLayoutVars>
          <dgm:chMax val="1"/>
          <dgm:bulletEnabled val="1"/>
        </dgm:presLayoutVars>
      </dgm:prSet>
      <dgm:spPr/>
    </dgm:pt>
    <dgm:pt modelId="{0BA02C96-613B-584C-BA2B-476FFFA0E6BE}" type="pres">
      <dgm:prSet presAssocID="{E35A3669-EFF3-46A6-A797-A9CC6A174051}" presName="descendantText" presStyleLbl="alignAccFollowNode1" presStyleIdx="0" presStyleCnt="9" custScaleX="123282" custScaleY="2000000">
        <dgm:presLayoutVars>
          <dgm:bulletEnabled val="1"/>
        </dgm:presLayoutVars>
      </dgm:prSet>
      <dgm:spPr/>
    </dgm:pt>
    <dgm:pt modelId="{9B7CC6B6-3673-7145-8427-A9E4921660F4}" type="pres">
      <dgm:prSet presAssocID="{6347C263-420A-4267-BD16-147EF34BCE72}" presName="sp" presStyleCnt="0"/>
      <dgm:spPr/>
    </dgm:pt>
    <dgm:pt modelId="{96CC9CA7-B117-6048-9EE0-3DE9AE31D2CF}" type="pres">
      <dgm:prSet presAssocID="{DD51508E-8373-4AA5-BE09-17FBF34828DA}" presName="linNode" presStyleCnt="0"/>
      <dgm:spPr/>
    </dgm:pt>
    <dgm:pt modelId="{C2B77F4D-6F9F-8A47-89B6-D9135F8D5736}" type="pres">
      <dgm:prSet presAssocID="{DD51508E-8373-4AA5-BE09-17FBF34828DA}" presName="parentText" presStyleLbl="node1" presStyleIdx="1" presStyleCnt="9" custScaleX="22250" custScaleY="2000000">
        <dgm:presLayoutVars>
          <dgm:chMax val="1"/>
          <dgm:bulletEnabled val="1"/>
        </dgm:presLayoutVars>
      </dgm:prSet>
      <dgm:spPr/>
    </dgm:pt>
    <dgm:pt modelId="{4B36DFA7-7B0D-0845-AD3F-CF3FA1C6DFC5}" type="pres">
      <dgm:prSet presAssocID="{DD51508E-8373-4AA5-BE09-17FBF34828DA}" presName="descendantText" presStyleLbl="alignAccFollowNode1" presStyleIdx="1" presStyleCnt="9" custScaleX="123282" custScaleY="2000000">
        <dgm:presLayoutVars>
          <dgm:bulletEnabled val="1"/>
        </dgm:presLayoutVars>
      </dgm:prSet>
      <dgm:spPr/>
    </dgm:pt>
    <dgm:pt modelId="{141DADD4-4652-5E45-B3BB-513972A95BA4}" type="pres">
      <dgm:prSet presAssocID="{A4E5A16D-F81C-42B3-94FB-8AE834BBEA0D}" presName="sp" presStyleCnt="0"/>
      <dgm:spPr/>
    </dgm:pt>
    <dgm:pt modelId="{474C6EDE-6C27-F34B-BB76-292153CF7213}" type="pres">
      <dgm:prSet presAssocID="{5894AC14-BD12-4DD0-9628-46AAA2C31135}" presName="linNode" presStyleCnt="0"/>
      <dgm:spPr/>
    </dgm:pt>
    <dgm:pt modelId="{E4F55D0D-CFDA-D249-BF4F-8AE9799D85AE}" type="pres">
      <dgm:prSet presAssocID="{5894AC14-BD12-4DD0-9628-46AAA2C31135}" presName="parentText" presStyleLbl="node1" presStyleIdx="2" presStyleCnt="9" custScaleX="22250" custScaleY="2000000">
        <dgm:presLayoutVars>
          <dgm:chMax val="1"/>
          <dgm:bulletEnabled val="1"/>
        </dgm:presLayoutVars>
      </dgm:prSet>
      <dgm:spPr/>
    </dgm:pt>
    <dgm:pt modelId="{78744DA7-1F88-6644-99D6-E26B40415D2A}" type="pres">
      <dgm:prSet presAssocID="{5894AC14-BD12-4DD0-9628-46AAA2C31135}" presName="descendantText" presStyleLbl="alignAccFollowNode1" presStyleIdx="2" presStyleCnt="9" custScaleX="123282" custScaleY="2000000">
        <dgm:presLayoutVars>
          <dgm:bulletEnabled val="1"/>
        </dgm:presLayoutVars>
      </dgm:prSet>
      <dgm:spPr/>
    </dgm:pt>
    <dgm:pt modelId="{AAFCE9DE-72E4-C84D-85A9-FC335F804301}" type="pres">
      <dgm:prSet presAssocID="{737C6AAB-B2C5-4E2D-89EC-025D28CA430D}" presName="sp" presStyleCnt="0"/>
      <dgm:spPr/>
    </dgm:pt>
    <dgm:pt modelId="{B8108B7D-FB4A-7C4D-A704-229C1B708F73}" type="pres">
      <dgm:prSet presAssocID="{1ADF1BBF-FC7E-4383-9268-52790AAB1655}" presName="linNode" presStyleCnt="0"/>
      <dgm:spPr/>
    </dgm:pt>
    <dgm:pt modelId="{A6E7E57B-9200-D648-998D-64A372DF3531}" type="pres">
      <dgm:prSet presAssocID="{1ADF1BBF-FC7E-4383-9268-52790AAB1655}" presName="parentText" presStyleLbl="node1" presStyleIdx="3" presStyleCnt="9" custScaleX="22250" custScaleY="2000000">
        <dgm:presLayoutVars>
          <dgm:chMax val="1"/>
          <dgm:bulletEnabled val="1"/>
        </dgm:presLayoutVars>
      </dgm:prSet>
      <dgm:spPr/>
    </dgm:pt>
    <dgm:pt modelId="{3BF18249-B3D3-464B-BD52-E7E9685B5B9E}" type="pres">
      <dgm:prSet presAssocID="{1ADF1BBF-FC7E-4383-9268-52790AAB1655}" presName="descendantText" presStyleLbl="alignAccFollowNode1" presStyleIdx="3" presStyleCnt="9" custScaleX="123282" custScaleY="2000000">
        <dgm:presLayoutVars>
          <dgm:bulletEnabled val="1"/>
        </dgm:presLayoutVars>
      </dgm:prSet>
      <dgm:spPr/>
    </dgm:pt>
    <dgm:pt modelId="{4B570BEB-F37A-6040-A853-9D249A12AAE3}" type="pres">
      <dgm:prSet presAssocID="{9C6E9931-1E02-4FEE-9484-87439E7AFE91}" presName="sp" presStyleCnt="0"/>
      <dgm:spPr/>
    </dgm:pt>
    <dgm:pt modelId="{F720FBFA-0019-6E45-8FFA-8B9E7A4A98F4}" type="pres">
      <dgm:prSet presAssocID="{BE2BD17F-F59C-4348-B211-9634847EE9F8}" presName="linNode" presStyleCnt="0"/>
      <dgm:spPr/>
    </dgm:pt>
    <dgm:pt modelId="{505778F9-C365-544F-B8F7-1810F133CAD0}" type="pres">
      <dgm:prSet presAssocID="{BE2BD17F-F59C-4348-B211-9634847EE9F8}" presName="parentText" presStyleLbl="node1" presStyleIdx="4" presStyleCnt="9" custScaleX="22250" custScaleY="2000000">
        <dgm:presLayoutVars>
          <dgm:chMax val="1"/>
          <dgm:bulletEnabled val="1"/>
        </dgm:presLayoutVars>
      </dgm:prSet>
      <dgm:spPr/>
    </dgm:pt>
    <dgm:pt modelId="{8269FBF2-28C4-1F4C-A5B1-3A3F38CB570A}" type="pres">
      <dgm:prSet presAssocID="{BE2BD17F-F59C-4348-B211-9634847EE9F8}" presName="descendantText" presStyleLbl="alignAccFollowNode1" presStyleIdx="4" presStyleCnt="9" custScaleX="123282" custScaleY="2000000">
        <dgm:presLayoutVars>
          <dgm:bulletEnabled val="1"/>
        </dgm:presLayoutVars>
      </dgm:prSet>
      <dgm:spPr/>
    </dgm:pt>
    <dgm:pt modelId="{79A3B2E7-9E78-9C4D-95F7-EB5966DF37E1}" type="pres">
      <dgm:prSet presAssocID="{D3E4EDC7-975E-4672-9800-293431876247}" presName="sp" presStyleCnt="0"/>
      <dgm:spPr/>
    </dgm:pt>
    <dgm:pt modelId="{DB10F411-1426-E14C-99F7-F5A2F7220DDC}" type="pres">
      <dgm:prSet presAssocID="{2E0CBA26-CF5A-4459-86A5-2E29C578E879}" presName="linNode" presStyleCnt="0"/>
      <dgm:spPr/>
    </dgm:pt>
    <dgm:pt modelId="{F07CAB32-E4B1-EF48-A033-7D94F0187B81}" type="pres">
      <dgm:prSet presAssocID="{2E0CBA26-CF5A-4459-86A5-2E29C578E879}" presName="parentText" presStyleLbl="node1" presStyleIdx="5" presStyleCnt="9" custScaleX="22250" custScaleY="2000000">
        <dgm:presLayoutVars>
          <dgm:chMax val="1"/>
          <dgm:bulletEnabled val="1"/>
        </dgm:presLayoutVars>
      </dgm:prSet>
      <dgm:spPr/>
    </dgm:pt>
    <dgm:pt modelId="{1FF7EEF2-3E21-F046-B5B8-EE63438A85B5}" type="pres">
      <dgm:prSet presAssocID="{2E0CBA26-CF5A-4459-86A5-2E29C578E879}" presName="descendantText" presStyleLbl="alignAccFollowNode1" presStyleIdx="5" presStyleCnt="9" custScaleX="123282" custScaleY="2000000">
        <dgm:presLayoutVars>
          <dgm:bulletEnabled val="1"/>
        </dgm:presLayoutVars>
      </dgm:prSet>
      <dgm:spPr/>
    </dgm:pt>
    <dgm:pt modelId="{BBE2164A-CA11-3646-92D3-3DA307475F6F}" type="pres">
      <dgm:prSet presAssocID="{79EFA088-F0FD-48F4-92CF-2AAED5D92CA7}" presName="sp" presStyleCnt="0"/>
      <dgm:spPr/>
    </dgm:pt>
    <dgm:pt modelId="{AC6CEB56-40FC-484D-8248-3D4E8ED3380D}" type="pres">
      <dgm:prSet presAssocID="{94BE71CA-518D-480D-977F-87E7FEF0C911}" presName="linNode" presStyleCnt="0"/>
      <dgm:spPr/>
    </dgm:pt>
    <dgm:pt modelId="{34C2A3DB-1086-304E-A74F-A261CE8BF2F4}" type="pres">
      <dgm:prSet presAssocID="{94BE71CA-518D-480D-977F-87E7FEF0C911}" presName="parentText" presStyleLbl="node1" presStyleIdx="6" presStyleCnt="9" custScaleX="22250" custScaleY="2000000">
        <dgm:presLayoutVars>
          <dgm:chMax val="1"/>
          <dgm:bulletEnabled val="1"/>
        </dgm:presLayoutVars>
      </dgm:prSet>
      <dgm:spPr/>
    </dgm:pt>
    <dgm:pt modelId="{EE73FA25-DF1F-8C4C-A332-4F334307939A}" type="pres">
      <dgm:prSet presAssocID="{94BE71CA-518D-480D-977F-87E7FEF0C911}" presName="descendantText" presStyleLbl="alignAccFollowNode1" presStyleIdx="6" presStyleCnt="9" custScaleX="123282" custScaleY="2000000">
        <dgm:presLayoutVars>
          <dgm:bulletEnabled val="1"/>
        </dgm:presLayoutVars>
      </dgm:prSet>
      <dgm:spPr/>
    </dgm:pt>
    <dgm:pt modelId="{4EDC899E-3273-0747-97BE-649337024213}" type="pres">
      <dgm:prSet presAssocID="{E4380A93-1E0C-487B-9214-024FC2F385E1}" presName="sp" presStyleCnt="0"/>
      <dgm:spPr/>
    </dgm:pt>
    <dgm:pt modelId="{B4C31E58-0D62-A048-9ECF-40140F662C47}" type="pres">
      <dgm:prSet presAssocID="{F3389295-AB84-4FB7-BA6E-516F572B0A20}" presName="linNode" presStyleCnt="0"/>
      <dgm:spPr/>
    </dgm:pt>
    <dgm:pt modelId="{DF52EF54-9033-3346-9B1C-CAF06A31D65E}" type="pres">
      <dgm:prSet presAssocID="{F3389295-AB84-4FB7-BA6E-516F572B0A20}" presName="parentText" presStyleLbl="node1" presStyleIdx="7" presStyleCnt="9" custScaleX="22250" custScaleY="2000000">
        <dgm:presLayoutVars>
          <dgm:chMax val="1"/>
          <dgm:bulletEnabled val="1"/>
        </dgm:presLayoutVars>
      </dgm:prSet>
      <dgm:spPr/>
    </dgm:pt>
    <dgm:pt modelId="{AB4A8471-F600-E144-B49E-D89417391331}" type="pres">
      <dgm:prSet presAssocID="{F3389295-AB84-4FB7-BA6E-516F572B0A20}" presName="descendantText" presStyleLbl="alignAccFollowNode1" presStyleIdx="7" presStyleCnt="9" custScaleX="123282" custScaleY="2000000">
        <dgm:presLayoutVars>
          <dgm:bulletEnabled val="1"/>
        </dgm:presLayoutVars>
      </dgm:prSet>
      <dgm:spPr/>
    </dgm:pt>
    <dgm:pt modelId="{D67E8829-AF9B-3D42-88C2-703BCE598A01}" type="pres">
      <dgm:prSet presAssocID="{42394B61-4ECF-4B75-A142-F5B788E0E2B0}" presName="sp" presStyleCnt="0"/>
      <dgm:spPr/>
    </dgm:pt>
    <dgm:pt modelId="{164AE004-5186-5F43-A733-C4B9E5D620DC}" type="pres">
      <dgm:prSet presAssocID="{0931BBCA-D25A-4A4A-A6CE-D97F725F526A}" presName="linNode" presStyleCnt="0"/>
      <dgm:spPr/>
    </dgm:pt>
    <dgm:pt modelId="{601371AD-4CE9-C24D-9DF7-A89E614948F8}" type="pres">
      <dgm:prSet presAssocID="{0931BBCA-D25A-4A4A-A6CE-D97F725F526A}" presName="parentText" presStyleLbl="node1" presStyleIdx="8" presStyleCnt="9" custScaleX="22250" custScaleY="2000000">
        <dgm:presLayoutVars>
          <dgm:chMax val="1"/>
          <dgm:bulletEnabled val="1"/>
        </dgm:presLayoutVars>
      </dgm:prSet>
      <dgm:spPr/>
    </dgm:pt>
    <dgm:pt modelId="{95768DA5-857C-4543-BDD2-B42D4F07EE83}" type="pres">
      <dgm:prSet presAssocID="{0931BBCA-D25A-4A4A-A6CE-D97F725F526A}" presName="descendantText" presStyleLbl="alignAccFollowNode1" presStyleIdx="8" presStyleCnt="9" custScaleX="123282" custScaleY="2000000">
        <dgm:presLayoutVars>
          <dgm:bulletEnabled val="1"/>
        </dgm:presLayoutVars>
      </dgm:prSet>
      <dgm:spPr/>
    </dgm:pt>
  </dgm:ptLst>
  <dgm:cxnLst>
    <dgm:cxn modelId="{E6CDF021-4CA9-1941-AF0F-4BD6B0578E45}" type="presOf" srcId="{50DDEBE1-A1BE-41FE-8827-A4EF3A443E0F}" destId="{AB4A8471-F600-E144-B49E-D89417391331}" srcOrd="0" destOrd="0" presId="urn:microsoft.com/office/officeart/2005/8/layout/vList5"/>
    <dgm:cxn modelId="{FAD7A52B-91C4-4E11-B542-20CB61CEF728}" srcId="{26BB3BFA-5401-4F37-8C8C-8DC0A0FBD849}" destId="{DD51508E-8373-4AA5-BE09-17FBF34828DA}" srcOrd="1" destOrd="0" parTransId="{E291CF85-5F43-4333-82AB-BBDF778C5C23}" sibTransId="{A4E5A16D-F81C-42B3-94FB-8AE834BBEA0D}"/>
    <dgm:cxn modelId="{CE3FC132-ED07-834D-9598-EC515F84A7A4}" type="presOf" srcId="{72D0AFB4-6908-42B8-B0A3-D1F2E8AE99AB}" destId="{3BF18249-B3D3-464B-BD52-E7E9685B5B9E}" srcOrd="0" destOrd="0" presId="urn:microsoft.com/office/officeart/2005/8/layout/vList5"/>
    <dgm:cxn modelId="{0B12FC36-F794-9141-BE91-4CB836E410ED}" type="presOf" srcId="{26BB3BFA-5401-4F37-8C8C-8DC0A0FBD849}" destId="{3056C84C-B24B-E849-B8F9-3D8554E9B516}" srcOrd="0" destOrd="0" presId="urn:microsoft.com/office/officeart/2005/8/layout/vList5"/>
    <dgm:cxn modelId="{A1BFF237-30BC-AC4D-866D-7091ED1D1136}" type="presOf" srcId="{0931BBCA-D25A-4A4A-A6CE-D97F725F526A}" destId="{601371AD-4CE9-C24D-9DF7-A89E614948F8}" srcOrd="0" destOrd="0" presId="urn:microsoft.com/office/officeart/2005/8/layout/vList5"/>
    <dgm:cxn modelId="{ABA17939-BD3F-BE41-BBF1-98AD0CA0ACCC}" type="presOf" srcId="{94BE71CA-518D-480D-977F-87E7FEF0C911}" destId="{34C2A3DB-1086-304E-A74F-A261CE8BF2F4}" srcOrd="0" destOrd="0" presId="urn:microsoft.com/office/officeart/2005/8/layout/vList5"/>
    <dgm:cxn modelId="{897BAB3E-09A8-433E-A81E-5DFED48B05F1}" srcId="{BE2BD17F-F59C-4348-B211-9634847EE9F8}" destId="{D5294744-A127-4377-A84C-DEB5E897D740}" srcOrd="0" destOrd="0" parTransId="{C4A7DC11-3272-4BA3-A20A-ABD897FDA9CC}" sibTransId="{FEB0A9E3-B366-499A-8E2B-50AF4151F309}"/>
    <dgm:cxn modelId="{2ABA1942-5915-4A85-993F-4C0DDD692FEA}" srcId="{26BB3BFA-5401-4F37-8C8C-8DC0A0FBD849}" destId="{1ADF1BBF-FC7E-4383-9268-52790AAB1655}" srcOrd="3" destOrd="0" parTransId="{3244B9A2-A4E9-448C-AEBD-D27BAE7E3F06}" sibTransId="{9C6E9931-1E02-4FEE-9484-87439E7AFE91}"/>
    <dgm:cxn modelId="{24C3184E-0B65-47B0-8F48-752373219D97}" srcId="{26BB3BFA-5401-4F37-8C8C-8DC0A0FBD849}" destId="{0931BBCA-D25A-4A4A-A6CE-D97F725F526A}" srcOrd="8" destOrd="0" parTransId="{7050F1B1-E401-403B-8D29-72A57D86053B}" sibTransId="{38EA63BA-E847-40B5-8154-ACB893084A02}"/>
    <dgm:cxn modelId="{CB1F375F-908A-4272-8818-52D643847D97}" srcId="{1ADF1BBF-FC7E-4383-9268-52790AAB1655}" destId="{72D0AFB4-6908-42B8-B0A3-D1F2E8AE99AB}" srcOrd="0" destOrd="0" parTransId="{208A5A46-24B3-463F-9D36-B223F6095B98}" sibTransId="{47E68C99-6703-41AD-8A21-7D0F647C307F}"/>
    <dgm:cxn modelId="{16AC2863-3952-D240-929C-127EDD46E28A}" type="presOf" srcId="{E3A6FC18-766F-4A48-A121-89B248C26C93}" destId="{1FF7EEF2-3E21-F046-B5B8-EE63438A85B5}" srcOrd="0" destOrd="0" presId="urn:microsoft.com/office/officeart/2005/8/layout/vList5"/>
    <dgm:cxn modelId="{6B9D0764-060D-F040-9906-47CDA1B07766}" type="presOf" srcId="{2CD88621-903E-4FA2-9635-AB6FFE1BE178}" destId="{78744DA7-1F88-6644-99D6-E26B40415D2A}" srcOrd="0" destOrd="0" presId="urn:microsoft.com/office/officeart/2005/8/layout/vList5"/>
    <dgm:cxn modelId="{71751C6F-DD9C-4240-8D48-C56AC0CE0C58}" type="presOf" srcId="{A30C39DD-1375-420A-8C75-31AA2AA7088A}" destId="{0BA02C96-613B-584C-BA2B-476FFFA0E6BE}" srcOrd="0" destOrd="0" presId="urn:microsoft.com/office/officeart/2005/8/layout/vList5"/>
    <dgm:cxn modelId="{C8DE976F-9119-404E-8CAD-D1C0D29006F9}" srcId="{26BB3BFA-5401-4F37-8C8C-8DC0A0FBD849}" destId="{E35A3669-EFF3-46A6-A797-A9CC6A174051}" srcOrd="0" destOrd="0" parTransId="{2F2A6127-DE21-49D3-9F2D-F822024DA91D}" sibTransId="{6347C263-420A-4267-BD16-147EF34BCE72}"/>
    <dgm:cxn modelId="{24351773-8149-475E-A31A-BF22406C9232}" srcId="{0931BBCA-D25A-4A4A-A6CE-D97F725F526A}" destId="{A921CB66-7DE3-43EE-90BC-CDBC4745938F}" srcOrd="0" destOrd="0" parTransId="{6D41F7A5-8B3F-4772-B8A3-EBF6E942A730}" sibTransId="{A6C65A72-7E6F-453E-8510-AC8B7DC51EF9}"/>
    <dgm:cxn modelId="{9DDBF87A-88C5-F448-BC09-689B9C43D502}" type="presOf" srcId="{A921CB66-7DE3-43EE-90BC-CDBC4745938F}" destId="{95768DA5-857C-4543-BDD2-B42D4F07EE83}" srcOrd="0" destOrd="0" presId="urn:microsoft.com/office/officeart/2005/8/layout/vList5"/>
    <dgm:cxn modelId="{FD0C7D7B-ED56-A744-8816-E99245310157}" type="presOf" srcId="{DD51508E-8373-4AA5-BE09-17FBF34828DA}" destId="{C2B77F4D-6F9F-8A47-89B6-D9135F8D5736}" srcOrd="0" destOrd="0" presId="urn:microsoft.com/office/officeart/2005/8/layout/vList5"/>
    <dgm:cxn modelId="{63DA9E81-CDE3-5B44-BD5E-4B1983BD77A6}" type="presOf" srcId="{1ADF1BBF-FC7E-4383-9268-52790AAB1655}" destId="{A6E7E57B-9200-D648-998D-64A372DF3531}" srcOrd="0" destOrd="0" presId="urn:microsoft.com/office/officeart/2005/8/layout/vList5"/>
    <dgm:cxn modelId="{3AA3A686-0A65-4355-A85D-A860DE83AA95}" srcId="{26BB3BFA-5401-4F37-8C8C-8DC0A0FBD849}" destId="{94BE71CA-518D-480D-977F-87E7FEF0C911}" srcOrd="6" destOrd="0" parTransId="{FE67B671-3189-4A2D-AD74-EA3CA50EF960}" sibTransId="{E4380A93-1E0C-487B-9214-024FC2F385E1}"/>
    <dgm:cxn modelId="{E9F9A986-127B-0243-84E8-5E02921179E1}" type="presOf" srcId="{BE2BD17F-F59C-4348-B211-9634847EE9F8}" destId="{505778F9-C365-544F-B8F7-1810F133CAD0}" srcOrd="0" destOrd="0" presId="urn:microsoft.com/office/officeart/2005/8/layout/vList5"/>
    <dgm:cxn modelId="{F0412387-1564-40D3-B9B4-8AB5498DD88D}" srcId="{2E0CBA26-CF5A-4459-86A5-2E29C578E879}" destId="{E3A6FC18-766F-4A48-A121-89B248C26C93}" srcOrd="0" destOrd="0" parTransId="{056FF7BA-A3AE-4887-B30E-F9B3ABFDDA60}" sibTransId="{0C0DFAE3-3011-4FDB-8D32-EA31ABE7B81C}"/>
    <dgm:cxn modelId="{1B91768E-6294-6840-8A20-E77BAA27E090}" type="presOf" srcId="{D5294744-A127-4377-A84C-DEB5E897D740}" destId="{8269FBF2-28C4-1F4C-A5B1-3A3F38CB570A}" srcOrd="0" destOrd="0" presId="urn:microsoft.com/office/officeart/2005/8/layout/vList5"/>
    <dgm:cxn modelId="{D634A991-205F-514B-91E0-01B89AB3E0CF}" type="presOf" srcId="{2CB43685-B86D-4448-A22F-F0B9C0D1423D}" destId="{EE73FA25-DF1F-8C4C-A332-4F334307939A}" srcOrd="0" destOrd="0" presId="urn:microsoft.com/office/officeart/2005/8/layout/vList5"/>
    <dgm:cxn modelId="{177EBEA2-1609-417C-8CDD-42970A36C2A3}" srcId="{F3389295-AB84-4FB7-BA6E-516F572B0A20}" destId="{50DDEBE1-A1BE-41FE-8827-A4EF3A443E0F}" srcOrd="0" destOrd="0" parTransId="{9DD439D8-AA03-46C4-964B-97C331B23443}" sibTransId="{9E3B2520-1C20-499E-B298-0880CCABFC37}"/>
    <dgm:cxn modelId="{5F9DD9A3-68F6-4418-B290-896B2FA7860F}" srcId="{DD51508E-8373-4AA5-BE09-17FBF34828DA}" destId="{FB332E94-8926-42EC-B144-FE338EFF0FB5}" srcOrd="0" destOrd="0" parTransId="{21289CCF-4454-410D-BF40-E243A99A7D4A}" sibTransId="{76D24734-950D-45E7-985A-F60D5A3C9DDF}"/>
    <dgm:cxn modelId="{18C3A8AB-2954-4155-915C-0C4FE9C0A780}" srcId="{26BB3BFA-5401-4F37-8C8C-8DC0A0FBD849}" destId="{5894AC14-BD12-4DD0-9628-46AAA2C31135}" srcOrd="2" destOrd="0" parTransId="{AA944600-174D-453B-81D6-027A023DC023}" sibTransId="{737C6AAB-B2C5-4E2D-89EC-025D28CA430D}"/>
    <dgm:cxn modelId="{9397C9B9-C61D-43C2-A603-42EE7C82BE07}" srcId="{26BB3BFA-5401-4F37-8C8C-8DC0A0FBD849}" destId="{F3389295-AB84-4FB7-BA6E-516F572B0A20}" srcOrd="7" destOrd="0" parTransId="{A87D7004-EAC3-4CF9-808F-5A33D620FF6F}" sibTransId="{42394B61-4ECF-4B75-A142-F5B788E0E2B0}"/>
    <dgm:cxn modelId="{BAF9E3C4-1160-4644-872B-E6B0EC33BC5D}" srcId="{5894AC14-BD12-4DD0-9628-46AAA2C31135}" destId="{2CD88621-903E-4FA2-9635-AB6FFE1BE178}" srcOrd="0" destOrd="0" parTransId="{3A6B255B-E975-435F-AEB6-A28ABFD8AC90}" sibTransId="{41C76A22-BA11-402D-9F66-16FE7CF00B5E}"/>
    <dgm:cxn modelId="{30B7F3CA-F8E6-B748-8F02-2A6E61DC789F}" type="presOf" srcId="{2E0CBA26-CF5A-4459-86A5-2E29C578E879}" destId="{F07CAB32-E4B1-EF48-A033-7D94F0187B81}" srcOrd="0" destOrd="0" presId="urn:microsoft.com/office/officeart/2005/8/layout/vList5"/>
    <dgm:cxn modelId="{458CFACB-934B-4274-90EB-A244FA88EB14}" srcId="{26BB3BFA-5401-4F37-8C8C-8DC0A0FBD849}" destId="{BE2BD17F-F59C-4348-B211-9634847EE9F8}" srcOrd="4" destOrd="0" parTransId="{E5715580-11F8-4D76-A0C7-D74EDDF3E029}" sibTransId="{D3E4EDC7-975E-4672-9800-293431876247}"/>
    <dgm:cxn modelId="{010ABCD0-F98B-2F4F-B815-0A33AA82BCA8}" type="presOf" srcId="{E35A3669-EFF3-46A6-A797-A9CC6A174051}" destId="{0EB5105F-5AE3-A043-B1A4-03143DC59C03}" srcOrd="0" destOrd="0" presId="urn:microsoft.com/office/officeart/2005/8/layout/vList5"/>
    <dgm:cxn modelId="{3DC148D3-4477-4A9F-B5E6-9E8C966094BB}" srcId="{26BB3BFA-5401-4F37-8C8C-8DC0A0FBD849}" destId="{2E0CBA26-CF5A-4459-86A5-2E29C578E879}" srcOrd="5" destOrd="0" parTransId="{C2B749B3-95EA-48C5-B519-3A13AD5CC57E}" sibTransId="{79EFA088-F0FD-48F4-92CF-2AAED5D92CA7}"/>
    <dgm:cxn modelId="{0579C2DF-F188-BE48-9413-5A21EEDB32B3}" type="presOf" srcId="{FB332E94-8926-42EC-B144-FE338EFF0FB5}" destId="{4B36DFA7-7B0D-0845-AD3F-CF3FA1C6DFC5}" srcOrd="0" destOrd="0" presId="urn:microsoft.com/office/officeart/2005/8/layout/vList5"/>
    <dgm:cxn modelId="{38D14CE0-7C2D-D94C-839E-B32CE77E36E3}" type="presOf" srcId="{F3389295-AB84-4FB7-BA6E-516F572B0A20}" destId="{DF52EF54-9033-3346-9B1C-CAF06A31D65E}" srcOrd="0" destOrd="0" presId="urn:microsoft.com/office/officeart/2005/8/layout/vList5"/>
    <dgm:cxn modelId="{D703CEE5-022B-4C40-8EB6-8F60093CD3F4}" type="presOf" srcId="{5894AC14-BD12-4DD0-9628-46AAA2C31135}" destId="{E4F55D0D-CFDA-D249-BF4F-8AE9799D85AE}" srcOrd="0" destOrd="0" presId="urn:microsoft.com/office/officeart/2005/8/layout/vList5"/>
    <dgm:cxn modelId="{F9624AF8-9816-442C-9AC5-D79287628E8C}" srcId="{94BE71CA-518D-480D-977F-87E7FEF0C911}" destId="{2CB43685-B86D-4448-A22F-F0B9C0D1423D}" srcOrd="0" destOrd="0" parTransId="{5B097AF7-3F87-4975-A60F-E09B53D4FF5B}" sibTransId="{4795055B-DEB9-4F83-935B-44C8CAE03821}"/>
    <dgm:cxn modelId="{3F7589FF-13F0-4C31-9EBC-2B7022BEC166}" srcId="{E35A3669-EFF3-46A6-A797-A9CC6A174051}" destId="{A30C39DD-1375-420A-8C75-31AA2AA7088A}" srcOrd="0" destOrd="0" parTransId="{6091F465-0CEA-4E0E-92E3-2E9B6F4E1AC8}" sibTransId="{FAFE055B-D3F0-49FB-AD8C-5916BB406D32}"/>
    <dgm:cxn modelId="{056D9E86-D2CE-1147-9BB1-0B08C344A8CE}" type="presParOf" srcId="{3056C84C-B24B-E849-B8F9-3D8554E9B516}" destId="{623F0DF7-7A24-6F42-9F81-2D8827E9A8A1}" srcOrd="0" destOrd="0" presId="urn:microsoft.com/office/officeart/2005/8/layout/vList5"/>
    <dgm:cxn modelId="{05EEEBBA-C14A-824C-8378-0C8D8C9F6926}" type="presParOf" srcId="{623F0DF7-7A24-6F42-9F81-2D8827E9A8A1}" destId="{0EB5105F-5AE3-A043-B1A4-03143DC59C03}" srcOrd="0" destOrd="0" presId="urn:microsoft.com/office/officeart/2005/8/layout/vList5"/>
    <dgm:cxn modelId="{C6902BC1-AC47-E646-AC98-6D40C1E9D2D0}" type="presParOf" srcId="{623F0DF7-7A24-6F42-9F81-2D8827E9A8A1}" destId="{0BA02C96-613B-584C-BA2B-476FFFA0E6BE}" srcOrd="1" destOrd="0" presId="urn:microsoft.com/office/officeart/2005/8/layout/vList5"/>
    <dgm:cxn modelId="{2A37732E-F4ED-1149-9D20-0DEB12D59A31}" type="presParOf" srcId="{3056C84C-B24B-E849-B8F9-3D8554E9B516}" destId="{9B7CC6B6-3673-7145-8427-A9E4921660F4}" srcOrd="1" destOrd="0" presId="urn:microsoft.com/office/officeart/2005/8/layout/vList5"/>
    <dgm:cxn modelId="{B2B2704C-9F39-6D4F-BDD7-95016165DDD9}" type="presParOf" srcId="{3056C84C-B24B-E849-B8F9-3D8554E9B516}" destId="{96CC9CA7-B117-6048-9EE0-3DE9AE31D2CF}" srcOrd="2" destOrd="0" presId="urn:microsoft.com/office/officeart/2005/8/layout/vList5"/>
    <dgm:cxn modelId="{CB98F0A1-6ACB-6346-9614-3AD5DEA3BFE1}" type="presParOf" srcId="{96CC9CA7-B117-6048-9EE0-3DE9AE31D2CF}" destId="{C2B77F4D-6F9F-8A47-89B6-D9135F8D5736}" srcOrd="0" destOrd="0" presId="urn:microsoft.com/office/officeart/2005/8/layout/vList5"/>
    <dgm:cxn modelId="{206768DC-E596-3541-B706-0C0A7E87CA02}" type="presParOf" srcId="{96CC9CA7-B117-6048-9EE0-3DE9AE31D2CF}" destId="{4B36DFA7-7B0D-0845-AD3F-CF3FA1C6DFC5}" srcOrd="1" destOrd="0" presId="urn:microsoft.com/office/officeart/2005/8/layout/vList5"/>
    <dgm:cxn modelId="{82F35978-1F89-0441-85D2-A65CBDBAF675}" type="presParOf" srcId="{3056C84C-B24B-E849-B8F9-3D8554E9B516}" destId="{141DADD4-4652-5E45-B3BB-513972A95BA4}" srcOrd="3" destOrd="0" presId="urn:microsoft.com/office/officeart/2005/8/layout/vList5"/>
    <dgm:cxn modelId="{580FF371-07DC-3C4C-B3F8-5464BD0059E0}" type="presParOf" srcId="{3056C84C-B24B-E849-B8F9-3D8554E9B516}" destId="{474C6EDE-6C27-F34B-BB76-292153CF7213}" srcOrd="4" destOrd="0" presId="urn:microsoft.com/office/officeart/2005/8/layout/vList5"/>
    <dgm:cxn modelId="{0BDF61BD-123E-304A-BAE6-345ED4D81E0F}" type="presParOf" srcId="{474C6EDE-6C27-F34B-BB76-292153CF7213}" destId="{E4F55D0D-CFDA-D249-BF4F-8AE9799D85AE}" srcOrd="0" destOrd="0" presId="urn:microsoft.com/office/officeart/2005/8/layout/vList5"/>
    <dgm:cxn modelId="{6E1F1BD3-B65D-0D41-B670-100FF6C3C3AF}" type="presParOf" srcId="{474C6EDE-6C27-F34B-BB76-292153CF7213}" destId="{78744DA7-1F88-6644-99D6-E26B40415D2A}" srcOrd="1" destOrd="0" presId="urn:microsoft.com/office/officeart/2005/8/layout/vList5"/>
    <dgm:cxn modelId="{839A2AAB-2393-D34F-9E95-963B90FF5786}" type="presParOf" srcId="{3056C84C-B24B-E849-B8F9-3D8554E9B516}" destId="{AAFCE9DE-72E4-C84D-85A9-FC335F804301}" srcOrd="5" destOrd="0" presId="urn:microsoft.com/office/officeart/2005/8/layout/vList5"/>
    <dgm:cxn modelId="{48E2C200-CA00-CC40-A3B5-97E3475FECEC}" type="presParOf" srcId="{3056C84C-B24B-E849-B8F9-3D8554E9B516}" destId="{B8108B7D-FB4A-7C4D-A704-229C1B708F73}" srcOrd="6" destOrd="0" presId="urn:microsoft.com/office/officeart/2005/8/layout/vList5"/>
    <dgm:cxn modelId="{5E93EB8E-96FB-334F-96CF-497FE90E2BDE}" type="presParOf" srcId="{B8108B7D-FB4A-7C4D-A704-229C1B708F73}" destId="{A6E7E57B-9200-D648-998D-64A372DF3531}" srcOrd="0" destOrd="0" presId="urn:microsoft.com/office/officeart/2005/8/layout/vList5"/>
    <dgm:cxn modelId="{436C863B-7E35-EA4A-A9A6-ADF6C4B104B3}" type="presParOf" srcId="{B8108B7D-FB4A-7C4D-A704-229C1B708F73}" destId="{3BF18249-B3D3-464B-BD52-E7E9685B5B9E}" srcOrd="1" destOrd="0" presId="urn:microsoft.com/office/officeart/2005/8/layout/vList5"/>
    <dgm:cxn modelId="{F5800457-E478-1A49-9B33-89BDE5B3AB3F}" type="presParOf" srcId="{3056C84C-B24B-E849-B8F9-3D8554E9B516}" destId="{4B570BEB-F37A-6040-A853-9D249A12AAE3}" srcOrd="7" destOrd="0" presId="urn:microsoft.com/office/officeart/2005/8/layout/vList5"/>
    <dgm:cxn modelId="{2D2B3D0C-5AAD-7742-B207-589CA9839492}" type="presParOf" srcId="{3056C84C-B24B-E849-B8F9-3D8554E9B516}" destId="{F720FBFA-0019-6E45-8FFA-8B9E7A4A98F4}" srcOrd="8" destOrd="0" presId="urn:microsoft.com/office/officeart/2005/8/layout/vList5"/>
    <dgm:cxn modelId="{4468C699-3510-5E48-9155-BA999A3EA677}" type="presParOf" srcId="{F720FBFA-0019-6E45-8FFA-8B9E7A4A98F4}" destId="{505778F9-C365-544F-B8F7-1810F133CAD0}" srcOrd="0" destOrd="0" presId="urn:microsoft.com/office/officeart/2005/8/layout/vList5"/>
    <dgm:cxn modelId="{8558215D-AF69-0343-B31E-27A937A9B234}" type="presParOf" srcId="{F720FBFA-0019-6E45-8FFA-8B9E7A4A98F4}" destId="{8269FBF2-28C4-1F4C-A5B1-3A3F38CB570A}" srcOrd="1" destOrd="0" presId="urn:microsoft.com/office/officeart/2005/8/layout/vList5"/>
    <dgm:cxn modelId="{984C2F25-350D-7C49-AFEB-265906737854}" type="presParOf" srcId="{3056C84C-B24B-E849-B8F9-3D8554E9B516}" destId="{79A3B2E7-9E78-9C4D-95F7-EB5966DF37E1}" srcOrd="9" destOrd="0" presId="urn:microsoft.com/office/officeart/2005/8/layout/vList5"/>
    <dgm:cxn modelId="{993B8B91-C446-2948-882E-1577147C712D}" type="presParOf" srcId="{3056C84C-B24B-E849-B8F9-3D8554E9B516}" destId="{DB10F411-1426-E14C-99F7-F5A2F7220DDC}" srcOrd="10" destOrd="0" presId="urn:microsoft.com/office/officeart/2005/8/layout/vList5"/>
    <dgm:cxn modelId="{2C74405B-1B9F-D248-BB3E-283F00E4B773}" type="presParOf" srcId="{DB10F411-1426-E14C-99F7-F5A2F7220DDC}" destId="{F07CAB32-E4B1-EF48-A033-7D94F0187B81}" srcOrd="0" destOrd="0" presId="urn:microsoft.com/office/officeart/2005/8/layout/vList5"/>
    <dgm:cxn modelId="{0404B166-A873-804E-BE5D-35028AA19254}" type="presParOf" srcId="{DB10F411-1426-E14C-99F7-F5A2F7220DDC}" destId="{1FF7EEF2-3E21-F046-B5B8-EE63438A85B5}" srcOrd="1" destOrd="0" presId="urn:microsoft.com/office/officeart/2005/8/layout/vList5"/>
    <dgm:cxn modelId="{4F91DE10-9978-0E46-BD1C-41312DBB35D9}" type="presParOf" srcId="{3056C84C-B24B-E849-B8F9-3D8554E9B516}" destId="{BBE2164A-CA11-3646-92D3-3DA307475F6F}" srcOrd="11" destOrd="0" presId="urn:microsoft.com/office/officeart/2005/8/layout/vList5"/>
    <dgm:cxn modelId="{B120F279-AF97-2545-A93B-2A38804165CB}" type="presParOf" srcId="{3056C84C-B24B-E849-B8F9-3D8554E9B516}" destId="{AC6CEB56-40FC-484D-8248-3D4E8ED3380D}" srcOrd="12" destOrd="0" presId="urn:microsoft.com/office/officeart/2005/8/layout/vList5"/>
    <dgm:cxn modelId="{00621923-5E9F-DD47-9563-93D93AAF40FF}" type="presParOf" srcId="{AC6CEB56-40FC-484D-8248-3D4E8ED3380D}" destId="{34C2A3DB-1086-304E-A74F-A261CE8BF2F4}" srcOrd="0" destOrd="0" presId="urn:microsoft.com/office/officeart/2005/8/layout/vList5"/>
    <dgm:cxn modelId="{25FE2641-9681-7640-8040-8426166ADB74}" type="presParOf" srcId="{AC6CEB56-40FC-484D-8248-3D4E8ED3380D}" destId="{EE73FA25-DF1F-8C4C-A332-4F334307939A}" srcOrd="1" destOrd="0" presId="urn:microsoft.com/office/officeart/2005/8/layout/vList5"/>
    <dgm:cxn modelId="{A27FD071-BB21-F34B-BFA8-57735056F52E}" type="presParOf" srcId="{3056C84C-B24B-E849-B8F9-3D8554E9B516}" destId="{4EDC899E-3273-0747-97BE-649337024213}" srcOrd="13" destOrd="0" presId="urn:microsoft.com/office/officeart/2005/8/layout/vList5"/>
    <dgm:cxn modelId="{1C299189-D5B1-2B4F-854F-DF3DF620B622}" type="presParOf" srcId="{3056C84C-B24B-E849-B8F9-3D8554E9B516}" destId="{B4C31E58-0D62-A048-9ECF-40140F662C47}" srcOrd="14" destOrd="0" presId="urn:microsoft.com/office/officeart/2005/8/layout/vList5"/>
    <dgm:cxn modelId="{7D037839-5865-9D45-AB51-02B18BB29560}" type="presParOf" srcId="{B4C31E58-0D62-A048-9ECF-40140F662C47}" destId="{DF52EF54-9033-3346-9B1C-CAF06A31D65E}" srcOrd="0" destOrd="0" presId="urn:microsoft.com/office/officeart/2005/8/layout/vList5"/>
    <dgm:cxn modelId="{805E4E35-F276-8440-A7CD-3C391918432E}" type="presParOf" srcId="{B4C31E58-0D62-A048-9ECF-40140F662C47}" destId="{AB4A8471-F600-E144-B49E-D89417391331}" srcOrd="1" destOrd="0" presId="urn:microsoft.com/office/officeart/2005/8/layout/vList5"/>
    <dgm:cxn modelId="{D0464D97-DAEB-D34A-BE01-F053CF7399A8}" type="presParOf" srcId="{3056C84C-B24B-E849-B8F9-3D8554E9B516}" destId="{D67E8829-AF9B-3D42-88C2-703BCE598A01}" srcOrd="15" destOrd="0" presId="urn:microsoft.com/office/officeart/2005/8/layout/vList5"/>
    <dgm:cxn modelId="{FB55E3F5-F9AC-2345-A108-5ABCE06BE519}" type="presParOf" srcId="{3056C84C-B24B-E849-B8F9-3D8554E9B516}" destId="{164AE004-5186-5F43-A733-C4B9E5D620DC}" srcOrd="16" destOrd="0" presId="urn:microsoft.com/office/officeart/2005/8/layout/vList5"/>
    <dgm:cxn modelId="{B190DE8C-E229-1245-ABCF-C2D1CA640AC8}" type="presParOf" srcId="{164AE004-5186-5F43-A733-C4B9E5D620DC}" destId="{601371AD-4CE9-C24D-9DF7-A89E614948F8}" srcOrd="0" destOrd="0" presId="urn:microsoft.com/office/officeart/2005/8/layout/vList5"/>
    <dgm:cxn modelId="{17F0A8CB-FB41-3041-AC72-F460FFBC358A}" type="presParOf" srcId="{164AE004-5186-5F43-A733-C4B9E5D620DC}" destId="{95768DA5-857C-4543-BDD2-B42D4F07EE83}"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A02C96-613B-584C-BA2B-476FFFA0E6BE}">
      <dsp:nvSpPr>
        <dsp:cNvPr id="0" name=""/>
        <dsp:cNvSpPr/>
      </dsp:nvSpPr>
      <dsp:spPr>
        <a:xfrm rot="5400000">
          <a:off x="4572666" y="-3197908"/>
          <a:ext cx="525411" cy="7057175"/>
        </a:xfrm>
        <a:prstGeom prst="round2SameRect">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t>Attend a homeownership education course offered by a HUD-approved, non-profit counseling agency</a:t>
          </a:r>
        </a:p>
      </dsp:txBody>
      <dsp:txXfrm rot="-5400000">
        <a:off x="1306784" y="93622"/>
        <a:ext cx="7031527" cy="474115"/>
      </dsp:txXfrm>
    </dsp:sp>
    <dsp:sp modelId="{0EB5105F-5AE3-A043-B1A4-03143DC59C03}">
      <dsp:nvSpPr>
        <dsp:cNvPr id="0" name=""/>
        <dsp:cNvSpPr/>
      </dsp:nvSpPr>
      <dsp:spPr>
        <a:xfrm>
          <a:off x="590337" y="3200"/>
          <a:ext cx="716446" cy="656764"/>
        </a:xfrm>
        <a:prstGeom prst="roundRect">
          <a:avLst/>
        </a:prstGeom>
        <a:solidFill>
          <a:schemeClr val="accent6">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3350" tIns="66675" rIns="133350" bIns="66675" numCol="1" spcCol="1270" anchor="ctr" anchorCtr="0">
          <a:noAutofit/>
        </a:bodyPr>
        <a:lstStyle/>
        <a:p>
          <a:pPr marL="0" lvl="0" indent="0" algn="ctr" defTabSz="1555750">
            <a:lnSpc>
              <a:spcPct val="90000"/>
            </a:lnSpc>
            <a:spcBef>
              <a:spcPct val="0"/>
            </a:spcBef>
            <a:spcAft>
              <a:spcPct val="35000"/>
            </a:spcAft>
            <a:buNone/>
          </a:pPr>
          <a:r>
            <a:rPr lang="en-US" sz="3500" kern="1200" dirty="0"/>
            <a:t>1</a:t>
          </a:r>
        </a:p>
      </dsp:txBody>
      <dsp:txXfrm>
        <a:off x="622398" y="35261"/>
        <a:ext cx="652324" cy="592642"/>
      </dsp:txXfrm>
    </dsp:sp>
    <dsp:sp modelId="{4B36DFA7-7B0D-0845-AD3F-CF3FA1C6DFC5}">
      <dsp:nvSpPr>
        <dsp:cNvPr id="0" name=""/>
        <dsp:cNvSpPr/>
      </dsp:nvSpPr>
      <dsp:spPr>
        <a:xfrm rot="5400000">
          <a:off x="4572666" y="-2539501"/>
          <a:ext cx="525411" cy="7057175"/>
        </a:xfrm>
        <a:prstGeom prst="round2SameRect">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t>Interview several real estate agents. Be sure to ask for and check references</a:t>
          </a:r>
        </a:p>
      </dsp:txBody>
      <dsp:txXfrm rot="-5400000">
        <a:off x="1306784" y="752029"/>
        <a:ext cx="7031527" cy="474115"/>
      </dsp:txXfrm>
    </dsp:sp>
    <dsp:sp modelId="{C2B77F4D-6F9F-8A47-89B6-D9135F8D5736}">
      <dsp:nvSpPr>
        <dsp:cNvPr id="0" name=""/>
        <dsp:cNvSpPr/>
      </dsp:nvSpPr>
      <dsp:spPr>
        <a:xfrm>
          <a:off x="590337" y="660703"/>
          <a:ext cx="716446" cy="656764"/>
        </a:xfrm>
        <a:prstGeom prst="roundRect">
          <a:avLst/>
        </a:prstGeom>
        <a:solidFill>
          <a:schemeClr val="accent6">
            <a:shade val="80000"/>
            <a:hueOff val="40160"/>
            <a:satOff val="-1614"/>
            <a:lumOff val="3454"/>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3350" tIns="66675" rIns="133350" bIns="66675" numCol="1" spcCol="1270" anchor="ctr" anchorCtr="0">
          <a:noAutofit/>
        </a:bodyPr>
        <a:lstStyle/>
        <a:p>
          <a:pPr marL="0" lvl="0" indent="0" algn="ctr" defTabSz="1555750">
            <a:lnSpc>
              <a:spcPct val="90000"/>
            </a:lnSpc>
            <a:spcBef>
              <a:spcPct val="0"/>
            </a:spcBef>
            <a:spcAft>
              <a:spcPct val="35000"/>
            </a:spcAft>
            <a:buNone/>
          </a:pPr>
          <a:r>
            <a:rPr lang="en-US" sz="3500" kern="1200" dirty="0"/>
            <a:t>2</a:t>
          </a:r>
        </a:p>
      </dsp:txBody>
      <dsp:txXfrm>
        <a:off x="622398" y="692764"/>
        <a:ext cx="652324" cy="592642"/>
      </dsp:txXfrm>
    </dsp:sp>
    <dsp:sp modelId="{78744DA7-1F88-6644-99D6-E26B40415D2A}">
      <dsp:nvSpPr>
        <dsp:cNvPr id="0" name=""/>
        <dsp:cNvSpPr/>
      </dsp:nvSpPr>
      <dsp:spPr>
        <a:xfrm rot="5400000">
          <a:off x="4572666" y="-1881095"/>
          <a:ext cx="525411" cy="7057175"/>
        </a:xfrm>
        <a:prstGeom prst="round2SameRect">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t>Get information about the prices of other homes in the neighborhood</a:t>
          </a:r>
        </a:p>
      </dsp:txBody>
      <dsp:txXfrm rot="-5400000">
        <a:off x="1306784" y="1410435"/>
        <a:ext cx="7031527" cy="474115"/>
      </dsp:txXfrm>
    </dsp:sp>
    <dsp:sp modelId="{E4F55D0D-CFDA-D249-BF4F-8AE9799D85AE}">
      <dsp:nvSpPr>
        <dsp:cNvPr id="0" name=""/>
        <dsp:cNvSpPr/>
      </dsp:nvSpPr>
      <dsp:spPr>
        <a:xfrm>
          <a:off x="590337" y="1319110"/>
          <a:ext cx="716446" cy="656764"/>
        </a:xfrm>
        <a:prstGeom prst="roundRect">
          <a:avLst/>
        </a:prstGeom>
        <a:solidFill>
          <a:schemeClr val="accent6">
            <a:shade val="80000"/>
            <a:hueOff val="80320"/>
            <a:satOff val="-3227"/>
            <a:lumOff val="6907"/>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3350" tIns="66675" rIns="133350" bIns="66675" numCol="1" spcCol="1270" anchor="ctr" anchorCtr="0">
          <a:noAutofit/>
        </a:bodyPr>
        <a:lstStyle/>
        <a:p>
          <a:pPr marL="0" lvl="0" indent="0" algn="ctr" defTabSz="1555750">
            <a:lnSpc>
              <a:spcPct val="90000"/>
            </a:lnSpc>
            <a:spcBef>
              <a:spcPct val="0"/>
            </a:spcBef>
            <a:spcAft>
              <a:spcPct val="35000"/>
            </a:spcAft>
            <a:buNone/>
          </a:pPr>
          <a:r>
            <a:rPr lang="en-US" sz="3500" kern="1200" dirty="0"/>
            <a:t>3</a:t>
          </a:r>
        </a:p>
      </dsp:txBody>
      <dsp:txXfrm>
        <a:off x="622398" y="1351171"/>
        <a:ext cx="652324" cy="592642"/>
      </dsp:txXfrm>
    </dsp:sp>
    <dsp:sp modelId="{3BF18249-B3D3-464B-BD52-E7E9685B5B9E}">
      <dsp:nvSpPr>
        <dsp:cNvPr id="0" name=""/>
        <dsp:cNvSpPr/>
      </dsp:nvSpPr>
      <dsp:spPr>
        <a:xfrm rot="5400000">
          <a:off x="4572666" y="-1222689"/>
          <a:ext cx="525411" cy="7057175"/>
        </a:xfrm>
        <a:prstGeom prst="round2SameRect">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t>Hire a properly qualified and licensed home inspector to carefully inspect the property then decide who will make repairs </a:t>
          </a:r>
        </a:p>
      </dsp:txBody>
      <dsp:txXfrm rot="-5400000">
        <a:off x="1306784" y="2068841"/>
        <a:ext cx="7031527" cy="474115"/>
      </dsp:txXfrm>
    </dsp:sp>
    <dsp:sp modelId="{A6E7E57B-9200-D648-998D-64A372DF3531}">
      <dsp:nvSpPr>
        <dsp:cNvPr id="0" name=""/>
        <dsp:cNvSpPr/>
      </dsp:nvSpPr>
      <dsp:spPr>
        <a:xfrm>
          <a:off x="590337" y="1977516"/>
          <a:ext cx="716446" cy="656764"/>
        </a:xfrm>
        <a:prstGeom prst="roundRect">
          <a:avLst/>
        </a:prstGeom>
        <a:solidFill>
          <a:schemeClr val="accent6">
            <a:shade val="80000"/>
            <a:hueOff val="120480"/>
            <a:satOff val="-4841"/>
            <a:lumOff val="10361"/>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3350" tIns="66675" rIns="133350" bIns="66675" numCol="1" spcCol="1270" anchor="ctr" anchorCtr="0">
          <a:noAutofit/>
        </a:bodyPr>
        <a:lstStyle/>
        <a:p>
          <a:pPr marL="0" lvl="0" indent="0" algn="ctr" defTabSz="1555750">
            <a:lnSpc>
              <a:spcPct val="90000"/>
            </a:lnSpc>
            <a:spcBef>
              <a:spcPct val="0"/>
            </a:spcBef>
            <a:spcAft>
              <a:spcPct val="35000"/>
            </a:spcAft>
            <a:buNone/>
          </a:pPr>
          <a:r>
            <a:rPr lang="en-US" sz="3500" kern="1200" dirty="0"/>
            <a:t>4</a:t>
          </a:r>
        </a:p>
      </dsp:txBody>
      <dsp:txXfrm>
        <a:off x="622398" y="2009577"/>
        <a:ext cx="652324" cy="592642"/>
      </dsp:txXfrm>
    </dsp:sp>
    <dsp:sp modelId="{8269FBF2-28C4-1F4C-A5B1-3A3F38CB570A}">
      <dsp:nvSpPr>
        <dsp:cNvPr id="0" name=""/>
        <dsp:cNvSpPr/>
      </dsp:nvSpPr>
      <dsp:spPr>
        <a:xfrm rot="5400000">
          <a:off x="4572666" y="-564283"/>
          <a:ext cx="525411" cy="7057175"/>
        </a:xfrm>
        <a:prstGeom prst="round2SameRect">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t>Shop for a lender and compare costs. Be suspicious if anyone tries to steer you to just one lender.</a:t>
          </a:r>
        </a:p>
      </dsp:txBody>
      <dsp:txXfrm rot="-5400000">
        <a:off x="1306784" y="2727247"/>
        <a:ext cx="7031527" cy="474115"/>
      </dsp:txXfrm>
    </dsp:sp>
    <dsp:sp modelId="{505778F9-C365-544F-B8F7-1810F133CAD0}">
      <dsp:nvSpPr>
        <dsp:cNvPr id="0" name=""/>
        <dsp:cNvSpPr/>
      </dsp:nvSpPr>
      <dsp:spPr>
        <a:xfrm>
          <a:off x="590337" y="2635922"/>
          <a:ext cx="716446" cy="656764"/>
        </a:xfrm>
        <a:prstGeom prst="roundRect">
          <a:avLst/>
        </a:prstGeom>
        <a:solidFill>
          <a:schemeClr val="accent6">
            <a:shade val="80000"/>
            <a:hueOff val="160640"/>
            <a:satOff val="-6455"/>
            <a:lumOff val="13814"/>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3350" tIns="66675" rIns="133350" bIns="66675" numCol="1" spcCol="1270" anchor="ctr" anchorCtr="0">
          <a:noAutofit/>
        </a:bodyPr>
        <a:lstStyle/>
        <a:p>
          <a:pPr marL="0" lvl="0" indent="0" algn="ctr" defTabSz="1555750">
            <a:lnSpc>
              <a:spcPct val="90000"/>
            </a:lnSpc>
            <a:spcBef>
              <a:spcPct val="0"/>
            </a:spcBef>
            <a:spcAft>
              <a:spcPct val="35000"/>
            </a:spcAft>
            <a:buNone/>
          </a:pPr>
          <a:r>
            <a:rPr lang="en-US" sz="3500" kern="1200" dirty="0"/>
            <a:t>5</a:t>
          </a:r>
        </a:p>
      </dsp:txBody>
      <dsp:txXfrm>
        <a:off x="622398" y="2667983"/>
        <a:ext cx="652324" cy="592642"/>
      </dsp:txXfrm>
    </dsp:sp>
    <dsp:sp modelId="{1FF7EEF2-3E21-F046-B5B8-EE63438A85B5}">
      <dsp:nvSpPr>
        <dsp:cNvPr id="0" name=""/>
        <dsp:cNvSpPr/>
      </dsp:nvSpPr>
      <dsp:spPr>
        <a:xfrm rot="5400000">
          <a:off x="4572666" y="94122"/>
          <a:ext cx="525411" cy="7057175"/>
        </a:xfrm>
        <a:prstGeom prst="round2SameRect">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t>Do not make false statements on a loan application. Lying is fraud and may result in criminal penalties </a:t>
          </a:r>
        </a:p>
      </dsp:txBody>
      <dsp:txXfrm rot="-5400000">
        <a:off x="1306784" y="3385652"/>
        <a:ext cx="7031527" cy="474115"/>
      </dsp:txXfrm>
    </dsp:sp>
    <dsp:sp modelId="{F07CAB32-E4B1-EF48-A033-7D94F0187B81}">
      <dsp:nvSpPr>
        <dsp:cNvPr id="0" name=""/>
        <dsp:cNvSpPr/>
      </dsp:nvSpPr>
      <dsp:spPr>
        <a:xfrm>
          <a:off x="590337" y="3294328"/>
          <a:ext cx="716446" cy="656764"/>
        </a:xfrm>
        <a:prstGeom prst="roundRect">
          <a:avLst/>
        </a:prstGeom>
        <a:solidFill>
          <a:schemeClr val="accent6">
            <a:shade val="80000"/>
            <a:hueOff val="200800"/>
            <a:satOff val="-8068"/>
            <a:lumOff val="17268"/>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3350" tIns="66675" rIns="133350" bIns="66675" numCol="1" spcCol="1270" anchor="ctr" anchorCtr="0">
          <a:noAutofit/>
        </a:bodyPr>
        <a:lstStyle/>
        <a:p>
          <a:pPr marL="0" lvl="0" indent="0" algn="ctr" defTabSz="1555750">
            <a:lnSpc>
              <a:spcPct val="90000"/>
            </a:lnSpc>
            <a:spcBef>
              <a:spcPct val="0"/>
            </a:spcBef>
            <a:spcAft>
              <a:spcPct val="35000"/>
            </a:spcAft>
            <a:buNone/>
          </a:pPr>
          <a:r>
            <a:rPr lang="en-US" sz="3500" kern="1200" dirty="0"/>
            <a:t>6</a:t>
          </a:r>
        </a:p>
      </dsp:txBody>
      <dsp:txXfrm>
        <a:off x="622398" y="3326389"/>
        <a:ext cx="652324" cy="592642"/>
      </dsp:txXfrm>
    </dsp:sp>
    <dsp:sp modelId="{EE73FA25-DF1F-8C4C-A332-4F334307939A}">
      <dsp:nvSpPr>
        <dsp:cNvPr id="0" name=""/>
        <dsp:cNvSpPr/>
      </dsp:nvSpPr>
      <dsp:spPr>
        <a:xfrm rot="5400000">
          <a:off x="4572666" y="752528"/>
          <a:ext cx="525411" cy="7057175"/>
        </a:xfrm>
        <a:prstGeom prst="round2SameRect">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t>Do not let anyone convince you to borrow more money than you know you can afford to repay</a:t>
          </a:r>
        </a:p>
      </dsp:txBody>
      <dsp:txXfrm rot="-5400000">
        <a:off x="1306784" y="4044058"/>
        <a:ext cx="7031527" cy="474115"/>
      </dsp:txXfrm>
    </dsp:sp>
    <dsp:sp modelId="{34C2A3DB-1086-304E-A74F-A261CE8BF2F4}">
      <dsp:nvSpPr>
        <dsp:cNvPr id="0" name=""/>
        <dsp:cNvSpPr/>
      </dsp:nvSpPr>
      <dsp:spPr>
        <a:xfrm>
          <a:off x="590337" y="3952734"/>
          <a:ext cx="716446" cy="656764"/>
        </a:xfrm>
        <a:prstGeom prst="roundRect">
          <a:avLst/>
        </a:prstGeom>
        <a:solidFill>
          <a:schemeClr val="accent6">
            <a:shade val="80000"/>
            <a:hueOff val="240960"/>
            <a:satOff val="-9682"/>
            <a:lumOff val="20721"/>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3350" tIns="66675" rIns="133350" bIns="66675" numCol="1" spcCol="1270" anchor="ctr" anchorCtr="0">
          <a:noAutofit/>
        </a:bodyPr>
        <a:lstStyle/>
        <a:p>
          <a:pPr marL="0" lvl="0" indent="0" algn="ctr" defTabSz="1555750">
            <a:lnSpc>
              <a:spcPct val="90000"/>
            </a:lnSpc>
            <a:spcBef>
              <a:spcPct val="0"/>
            </a:spcBef>
            <a:spcAft>
              <a:spcPct val="35000"/>
            </a:spcAft>
            <a:buNone/>
          </a:pPr>
          <a:r>
            <a:rPr lang="en-US" sz="3500" kern="1200" dirty="0"/>
            <a:t>7</a:t>
          </a:r>
        </a:p>
      </dsp:txBody>
      <dsp:txXfrm>
        <a:off x="622398" y="3984795"/>
        <a:ext cx="652324" cy="592642"/>
      </dsp:txXfrm>
    </dsp:sp>
    <dsp:sp modelId="{AB4A8471-F600-E144-B49E-D89417391331}">
      <dsp:nvSpPr>
        <dsp:cNvPr id="0" name=""/>
        <dsp:cNvSpPr/>
      </dsp:nvSpPr>
      <dsp:spPr>
        <a:xfrm rot="5400000">
          <a:off x="4576816" y="1407485"/>
          <a:ext cx="525411" cy="7064074"/>
        </a:xfrm>
        <a:prstGeom prst="round2SameRect">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t>Never sign a blank document or a document containing blanks. Insert “N/A” (i.e., not applicable) or cross through any blanks</a:t>
          </a:r>
        </a:p>
      </dsp:txBody>
      <dsp:txXfrm rot="-5400000">
        <a:off x="1307485" y="4702464"/>
        <a:ext cx="7038426" cy="474115"/>
      </dsp:txXfrm>
    </dsp:sp>
    <dsp:sp modelId="{DF52EF54-9033-3346-9B1C-CAF06A31D65E}">
      <dsp:nvSpPr>
        <dsp:cNvPr id="0" name=""/>
        <dsp:cNvSpPr/>
      </dsp:nvSpPr>
      <dsp:spPr>
        <a:xfrm>
          <a:off x="590337" y="4611140"/>
          <a:ext cx="717146" cy="656764"/>
        </a:xfrm>
        <a:prstGeom prst="roundRect">
          <a:avLst/>
        </a:prstGeom>
        <a:solidFill>
          <a:schemeClr val="accent6">
            <a:shade val="80000"/>
            <a:hueOff val="281120"/>
            <a:satOff val="-11295"/>
            <a:lumOff val="24175"/>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3350" tIns="66675" rIns="133350" bIns="66675" numCol="1" spcCol="1270" anchor="ctr" anchorCtr="0">
          <a:noAutofit/>
        </a:bodyPr>
        <a:lstStyle/>
        <a:p>
          <a:pPr marL="0" lvl="0" indent="0" algn="ctr" defTabSz="1555750">
            <a:lnSpc>
              <a:spcPct val="90000"/>
            </a:lnSpc>
            <a:spcBef>
              <a:spcPct val="0"/>
            </a:spcBef>
            <a:spcAft>
              <a:spcPct val="35000"/>
            </a:spcAft>
            <a:buNone/>
          </a:pPr>
          <a:r>
            <a:rPr lang="en-US" sz="3500" kern="1200" dirty="0"/>
            <a:t>8</a:t>
          </a:r>
        </a:p>
      </dsp:txBody>
      <dsp:txXfrm>
        <a:off x="622398" y="4643201"/>
        <a:ext cx="653024" cy="592642"/>
      </dsp:txXfrm>
    </dsp:sp>
    <dsp:sp modelId="{95768DA5-857C-4543-BDD2-B42D4F07EE83}">
      <dsp:nvSpPr>
        <dsp:cNvPr id="0" name=""/>
        <dsp:cNvSpPr/>
      </dsp:nvSpPr>
      <dsp:spPr>
        <a:xfrm rot="5400000">
          <a:off x="4576816" y="2065891"/>
          <a:ext cx="525411" cy="7064074"/>
        </a:xfrm>
        <a:prstGeom prst="round2SameRect">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t>Read everything carefully and ask questions. Do not sign anything that you don’t understand and have your contract and loan agreement reviewed</a:t>
          </a:r>
        </a:p>
      </dsp:txBody>
      <dsp:txXfrm rot="-5400000">
        <a:off x="1307485" y="5360870"/>
        <a:ext cx="7038426" cy="474115"/>
      </dsp:txXfrm>
    </dsp:sp>
    <dsp:sp modelId="{601371AD-4CE9-C24D-9DF7-A89E614948F8}">
      <dsp:nvSpPr>
        <dsp:cNvPr id="0" name=""/>
        <dsp:cNvSpPr/>
      </dsp:nvSpPr>
      <dsp:spPr>
        <a:xfrm>
          <a:off x="590337" y="5269546"/>
          <a:ext cx="717146" cy="656764"/>
        </a:xfrm>
        <a:prstGeom prst="roundRect">
          <a:avLst/>
        </a:prstGeom>
        <a:solidFill>
          <a:schemeClr val="accent6">
            <a:shade val="80000"/>
            <a:hueOff val="321280"/>
            <a:satOff val="-12909"/>
            <a:lumOff val="27628"/>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3350" tIns="66675" rIns="133350" bIns="66675" numCol="1" spcCol="1270" anchor="ctr" anchorCtr="0">
          <a:noAutofit/>
        </a:bodyPr>
        <a:lstStyle/>
        <a:p>
          <a:pPr marL="0" lvl="0" indent="0" algn="ctr" defTabSz="1555750">
            <a:lnSpc>
              <a:spcPct val="90000"/>
            </a:lnSpc>
            <a:spcBef>
              <a:spcPct val="0"/>
            </a:spcBef>
            <a:spcAft>
              <a:spcPct val="35000"/>
            </a:spcAft>
            <a:buNone/>
          </a:pPr>
          <a:r>
            <a:rPr lang="en-US" sz="3500" kern="1200" dirty="0"/>
            <a:t>9</a:t>
          </a:r>
        </a:p>
      </dsp:txBody>
      <dsp:txXfrm>
        <a:off x="622398" y="5301607"/>
        <a:ext cx="653024" cy="592642"/>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E8840D-EAA2-2E4D-BACB-6EC3083B6B81}" type="datetimeFigureOut">
              <a:rPr lang="en-US" smtClean="0"/>
              <a:t>5/29/19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E0588E-8DE6-7F4C-A976-041069353669}" type="slidenum">
              <a:rPr lang="en-US" smtClean="0"/>
              <a:t>‹#›</a:t>
            </a:fld>
            <a:endParaRPr lang="en-US"/>
          </a:p>
        </p:txBody>
      </p:sp>
    </p:spTree>
    <p:extLst>
      <p:ext uri="{BB962C8B-B14F-4D97-AF65-F5344CB8AC3E}">
        <p14:creationId xmlns:p14="http://schemas.microsoft.com/office/powerpoint/2010/main" val="32851925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46001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files.consumerfinance.gov</a:t>
            </a:r>
            <a:r>
              <a:rPr lang="en-US" dirty="0"/>
              <a:t>/f/201503_cfpb_your-home-loan-toolkit-web.pdf</a:t>
            </a:r>
          </a:p>
        </p:txBody>
      </p:sp>
      <p:sp>
        <p:nvSpPr>
          <p:cNvPr id="4" name="Slide Number Placeholder 3"/>
          <p:cNvSpPr>
            <a:spLocks noGrp="1"/>
          </p:cNvSpPr>
          <p:nvPr>
            <p:ph type="sldNum" sz="quarter" idx="5"/>
          </p:nvPr>
        </p:nvSpPr>
        <p:spPr/>
        <p:txBody>
          <a:bodyPr/>
          <a:lstStyle/>
          <a:p>
            <a:fld id="{31E0588E-8DE6-7F4C-A976-041069353669}" type="slidenum">
              <a:rPr lang="en-US" smtClean="0"/>
              <a:t>18</a:t>
            </a:fld>
            <a:endParaRPr lang="en-US"/>
          </a:p>
        </p:txBody>
      </p:sp>
    </p:spTree>
    <p:extLst>
      <p:ext uri="{BB962C8B-B14F-4D97-AF65-F5344CB8AC3E}">
        <p14:creationId xmlns:p14="http://schemas.microsoft.com/office/powerpoint/2010/main" val="38061965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www.hud.gov</a:t>
            </a:r>
            <a:r>
              <a:rPr lang="en-US" dirty="0"/>
              <a:t>/sites/documents/2003-01H.PDF</a:t>
            </a:r>
          </a:p>
        </p:txBody>
      </p:sp>
      <p:sp>
        <p:nvSpPr>
          <p:cNvPr id="4" name="Slide Number Placeholder 3"/>
          <p:cNvSpPr>
            <a:spLocks noGrp="1"/>
          </p:cNvSpPr>
          <p:nvPr>
            <p:ph type="sldNum" sz="quarter" idx="10"/>
          </p:nvPr>
        </p:nvSpPr>
        <p:spPr/>
        <p:txBody>
          <a:bodyPr/>
          <a:lstStyle/>
          <a:p>
            <a:fld id="{31E0588E-8DE6-7F4C-A976-041069353669}" type="slidenum">
              <a:rPr lang="en-US" smtClean="0"/>
              <a:t>19</a:t>
            </a:fld>
            <a:endParaRPr lang="en-US"/>
          </a:p>
        </p:txBody>
      </p:sp>
    </p:spTree>
    <p:extLst>
      <p:ext uri="{BB962C8B-B14F-4D97-AF65-F5344CB8AC3E}">
        <p14:creationId xmlns:p14="http://schemas.microsoft.com/office/powerpoint/2010/main" val="25800806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www.lrec.state.la.us</a:t>
            </a:r>
            <a:r>
              <a:rPr lang="en-US" dirty="0"/>
              <a:t>/files/01-01-2018%20Property%20Disclosure.pdf</a:t>
            </a:r>
          </a:p>
          <a:p>
            <a:endParaRPr lang="en-US" dirty="0"/>
          </a:p>
          <a:p>
            <a:r>
              <a:rPr lang="en-US" dirty="0"/>
              <a:t>https://</a:t>
            </a:r>
            <a:r>
              <a:rPr lang="en-US" dirty="0" err="1"/>
              <a:t>lrec.gov</a:t>
            </a:r>
            <a:r>
              <a:rPr lang="en-US" dirty="0"/>
              <a:t>/</a:t>
            </a:r>
            <a:r>
              <a:rPr lang="en-US" dirty="0" err="1"/>
              <a:t>wp</a:t>
            </a:r>
            <a:r>
              <a:rPr lang="en-US" dirty="0"/>
              <a:t>-content/uploads/2018/09/Real-Estate-Rules-and-Regs-Updated-through-4-2018.pdf</a:t>
            </a:r>
          </a:p>
        </p:txBody>
      </p:sp>
      <p:sp>
        <p:nvSpPr>
          <p:cNvPr id="4" name="Slide Number Placeholder 3"/>
          <p:cNvSpPr>
            <a:spLocks noGrp="1"/>
          </p:cNvSpPr>
          <p:nvPr>
            <p:ph type="sldNum" sz="quarter" idx="10"/>
          </p:nvPr>
        </p:nvSpPr>
        <p:spPr/>
        <p:txBody>
          <a:bodyPr/>
          <a:lstStyle/>
          <a:p>
            <a:fld id="{31E0588E-8DE6-7F4C-A976-041069353669}" type="slidenum">
              <a:rPr lang="en-US" smtClean="0"/>
              <a:t>20</a:t>
            </a:fld>
            <a:endParaRPr lang="en-US"/>
          </a:p>
        </p:txBody>
      </p:sp>
    </p:spTree>
    <p:extLst>
      <p:ext uri="{BB962C8B-B14F-4D97-AF65-F5344CB8AC3E}">
        <p14:creationId xmlns:p14="http://schemas.microsoft.com/office/powerpoint/2010/main" val="29077594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E0588E-8DE6-7F4C-A976-041069353669}" type="slidenum">
              <a:rPr lang="en-US" smtClean="0"/>
              <a:t>21</a:t>
            </a:fld>
            <a:endParaRPr lang="en-US"/>
          </a:p>
        </p:txBody>
      </p:sp>
    </p:spTree>
    <p:extLst>
      <p:ext uri="{BB962C8B-B14F-4D97-AF65-F5344CB8AC3E}">
        <p14:creationId xmlns:p14="http://schemas.microsoft.com/office/powerpoint/2010/main" val="8961392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louisianaappleseed.org</a:t>
            </a:r>
            <a:r>
              <a:rPr lang="en-US" dirty="0"/>
              <a:t>/</a:t>
            </a:r>
            <a:r>
              <a:rPr lang="en-US" dirty="0" err="1"/>
              <a:t>wp</a:t>
            </a:r>
            <a:r>
              <a:rPr lang="en-US" dirty="0"/>
              <a:t>-content/uploads/2016/03/Protect-Your-Property-2017-web.pdf</a:t>
            </a:r>
          </a:p>
        </p:txBody>
      </p:sp>
      <p:sp>
        <p:nvSpPr>
          <p:cNvPr id="4" name="Slide Number Placeholder 3"/>
          <p:cNvSpPr>
            <a:spLocks noGrp="1"/>
          </p:cNvSpPr>
          <p:nvPr>
            <p:ph type="sldNum" sz="quarter" idx="5"/>
          </p:nvPr>
        </p:nvSpPr>
        <p:spPr/>
        <p:txBody>
          <a:bodyPr/>
          <a:lstStyle/>
          <a:p>
            <a:fld id="{31E0588E-8DE6-7F4C-A976-041069353669}" type="slidenum">
              <a:rPr lang="en-US" smtClean="0"/>
              <a:t>22</a:t>
            </a:fld>
            <a:endParaRPr lang="en-US"/>
          </a:p>
        </p:txBody>
      </p:sp>
    </p:spTree>
    <p:extLst>
      <p:ext uri="{BB962C8B-B14F-4D97-AF65-F5344CB8AC3E}">
        <p14:creationId xmlns:p14="http://schemas.microsoft.com/office/powerpoint/2010/main" val="38626130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louisianaappleseed.org</a:t>
            </a:r>
            <a:r>
              <a:rPr lang="en-US" dirty="0"/>
              <a:t>/</a:t>
            </a:r>
            <a:r>
              <a:rPr lang="en-US" dirty="0" err="1"/>
              <a:t>wp</a:t>
            </a:r>
            <a:r>
              <a:rPr lang="en-US" dirty="0"/>
              <a:t>-content/uploads/2016/03/Protect-Your-Property-2017-web.pdf</a:t>
            </a:r>
          </a:p>
          <a:p>
            <a:endParaRPr lang="en-US" dirty="0"/>
          </a:p>
        </p:txBody>
      </p:sp>
      <p:sp>
        <p:nvSpPr>
          <p:cNvPr id="4" name="Slide Number Placeholder 3"/>
          <p:cNvSpPr>
            <a:spLocks noGrp="1"/>
          </p:cNvSpPr>
          <p:nvPr>
            <p:ph type="sldNum" sz="quarter" idx="5"/>
          </p:nvPr>
        </p:nvSpPr>
        <p:spPr/>
        <p:txBody>
          <a:bodyPr/>
          <a:lstStyle/>
          <a:p>
            <a:fld id="{31E0588E-8DE6-7F4C-A976-041069353669}" type="slidenum">
              <a:rPr lang="en-US" smtClean="0"/>
              <a:t>23</a:t>
            </a:fld>
            <a:endParaRPr lang="en-US"/>
          </a:p>
        </p:txBody>
      </p:sp>
    </p:spTree>
    <p:extLst>
      <p:ext uri="{BB962C8B-B14F-4D97-AF65-F5344CB8AC3E}">
        <p14:creationId xmlns:p14="http://schemas.microsoft.com/office/powerpoint/2010/main" val="18521337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E0588E-8DE6-7F4C-A976-041069353669}" type="slidenum">
              <a:rPr lang="en-US" smtClean="0"/>
              <a:t>26</a:t>
            </a:fld>
            <a:endParaRPr lang="en-US"/>
          </a:p>
        </p:txBody>
      </p:sp>
    </p:spTree>
    <p:extLst>
      <p:ext uri="{BB962C8B-B14F-4D97-AF65-F5344CB8AC3E}">
        <p14:creationId xmlns:p14="http://schemas.microsoft.com/office/powerpoint/2010/main" val="26517518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www.tpcg.org</a:t>
            </a:r>
            <a:r>
              <a:rPr lang="en-US" dirty="0"/>
              <a:t>/</a:t>
            </a:r>
            <a:r>
              <a:rPr lang="en-US" dirty="0" err="1"/>
              <a:t>index.php?f</a:t>
            </a:r>
            <a:r>
              <a:rPr lang="en-US" dirty="0"/>
              <a:t>=</a:t>
            </a:r>
            <a:r>
              <a:rPr lang="en-US" dirty="0" err="1"/>
              <a:t>community_development&amp;p</a:t>
            </a:r>
            <a:r>
              <a:rPr lang="en-US" dirty="0"/>
              <a:t>=</a:t>
            </a:r>
            <a:r>
              <a:rPr lang="en-US" dirty="0" err="1"/>
              <a:t>investment_partnership</a:t>
            </a:r>
            <a:endParaRPr lang="en-US" dirty="0"/>
          </a:p>
          <a:p>
            <a:r>
              <a:rPr lang="en-US" dirty="0"/>
              <a:t>https://</a:t>
            </a:r>
            <a:r>
              <a:rPr lang="en-US" dirty="0" err="1"/>
              <a:t>www.brla.gov</a:t>
            </a:r>
            <a:r>
              <a:rPr lang="en-US" dirty="0"/>
              <a:t>/855/Office-of-Community-Development</a:t>
            </a:r>
          </a:p>
        </p:txBody>
      </p:sp>
      <p:sp>
        <p:nvSpPr>
          <p:cNvPr id="4" name="Slide Number Placeholder 3"/>
          <p:cNvSpPr>
            <a:spLocks noGrp="1"/>
          </p:cNvSpPr>
          <p:nvPr>
            <p:ph type="sldNum" sz="quarter" idx="10"/>
          </p:nvPr>
        </p:nvSpPr>
        <p:spPr/>
        <p:txBody>
          <a:bodyPr/>
          <a:lstStyle/>
          <a:p>
            <a:fld id="{31E0588E-8DE6-7F4C-A976-041069353669}" type="slidenum">
              <a:rPr lang="en-US" smtClean="0"/>
              <a:t>27</a:t>
            </a:fld>
            <a:endParaRPr lang="en-US"/>
          </a:p>
        </p:txBody>
      </p:sp>
    </p:spTree>
    <p:extLst>
      <p:ext uri="{BB962C8B-B14F-4D97-AF65-F5344CB8AC3E}">
        <p14:creationId xmlns:p14="http://schemas.microsoft.com/office/powerpoint/2010/main" val="17636457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https://s3.amazonaws.com/</a:t>
            </a:r>
            <a:r>
              <a:rPr lang="en-US" dirty="0" err="1"/>
              <a:t>gnocdc</a:t>
            </a:r>
            <a:r>
              <a:rPr lang="en-US" dirty="0"/>
              <a:t>/reports/TDC-prosperity-brief-</a:t>
            </a:r>
            <a:r>
              <a:rPr lang="en-US" dirty="0" err="1"/>
              <a:t>stacy</a:t>
            </a:r>
            <a:r>
              <a:rPr lang="en-US" dirty="0"/>
              <a:t>-</a:t>
            </a:r>
            <a:r>
              <a:rPr lang="en-US" dirty="0" err="1"/>
              <a:t>seicshnaydre</a:t>
            </a:r>
            <a:r>
              <a:rPr lang="en-US" dirty="0"/>
              <a:t>-et-al-</a:t>
            </a:r>
            <a:r>
              <a:rPr lang="en-US" dirty="0" err="1"/>
              <a:t>FINAL.pdf</a:t>
            </a:r>
            <a:endParaRPr lang="en-US" dirty="0"/>
          </a:p>
        </p:txBody>
      </p:sp>
      <p:sp>
        <p:nvSpPr>
          <p:cNvPr id="4" name="Slide Number Placeholder 3"/>
          <p:cNvSpPr>
            <a:spLocks noGrp="1"/>
          </p:cNvSpPr>
          <p:nvPr>
            <p:ph type="sldNum" sz="quarter" idx="5"/>
          </p:nvPr>
        </p:nvSpPr>
        <p:spPr/>
        <p:txBody>
          <a:bodyPr/>
          <a:lstStyle/>
          <a:p>
            <a:fld id="{31E0588E-8DE6-7F4C-A976-041069353669}" type="slidenum">
              <a:rPr lang="en-US" smtClean="0"/>
              <a:t>4</a:t>
            </a:fld>
            <a:endParaRPr lang="en-US"/>
          </a:p>
        </p:txBody>
      </p:sp>
    </p:spTree>
    <p:extLst>
      <p:ext uri="{BB962C8B-B14F-4D97-AF65-F5344CB8AC3E}">
        <p14:creationId xmlns:p14="http://schemas.microsoft.com/office/powerpoint/2010/main" val="42342525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20000"/>
              </a:lnSpc>
              <a:spcBef>
                <a:spcPts val="0"/>
              </a:spcBef>
              <a:buNone/>
            </a:pPr>
            <a:r>
              <a:rPr lang="en-US" sz="1200" b="1" dirty="0"/>
              <a:t>Discrimination in Mortgages</a:t>
            </a:r>
          </a:p>
          <a:p>
            <a:pPr marL="0" indent="0">
              <a:lnSpc>
                <a:spcPct val="120000"/>
              </a:lnSpc>
              <a:spcBef>
                <a:spcPts val="0"/>
              </a:spcBef>
              <a:buNone/>
            </a:pPr>
            <a:r>
              <a:rPr lang="en-US" sz="1200" dirty="0"/>
              <a:t>Federal housing policy prevented Blacks from getting real estate capital while offering Whites the opportunity to accumulate wealth in segregated suburbs.</a:t>
            </a:r>
          </a:p>
          <a:p>
            <a:pPr marL="171450" indent="-171450">
              <a:lnSpc>
                <a:spcPct val="120000"/>
              </a:lnSpc>
              <a:spcBef>
                <a:spcPts val="0"/>
              </a:spcBef>
              <a:buFont typeface="Arial" panose="020B0604020202020204" pitchFamily="34" charset="0"/>
              <a:buChar char="•"/>
            </a:pPr>
            <a:r>
              <a:rPr lang="en-US" sz="1200" dirty="0"/>
              <a:t>An exception to this policy occurred in 1954 when New Orleans Mayor </a:t>
            </a:r>
            <a:r>
              <a:rPr lang="en-US" sz="1200" dirty="0" err="1"/>
              <a:t>DeLesseps</a:t>
            </a:r>
            <a:r>
              <a:rPr lang="en-US" sz="1200" dirty="0"/>
              <a:t> Morrison mandated a subdivision for middle-class African American professionals in Pontchartrain Park with a promise that it would not be integrated. </a:t>
            </a:r>
          </a:p>
          <a:p>
            <a:pPr marL="171450" indent="-171450">
              <a:lnSpc>
                <a:spcPct val="120000"/>
              </a:lnSpc>
              <a:spcBef>
                <a:spcPts val="0"/>
              </a:spcBef>
              <a:buFont typeface="Arial" panose="020B0604020202020204" pitchFamily="34" charset="0"/>
              <a:buChar char="•"/>
            </a:pPr>
            <a:r>
              <a:rPr lang="en-US" sz="1200" dirty="0"/>
              <a:t>Later, other black neighborhoods within areas such as the Lower Ninth Ward developed, but African Americans who owned homes at the time often built them without the help of a commercial loan.</a:t>
            </a:r>
          </a:p>
          <a:p>
            <a:endParaRPr lang="en-US" dirty="0"/>
          </a:p>
          <a:p>
            <a:pPr marL="0" indent="0">
              <a:lnSpc>
                <a:spcPct val="120000"/>
              </a:lnSpc>
              <a:spcBef>
                <a:spcPts val="0"/>
              </a:spcBef>
              <a:buNone/>
            </a:pPr>
            <a:r>
              <a:rPr lang="en-US" sz="1200" b="1" dirty="0"/>
              <a:t>Restrictive Covenants and State Enforced Exclusion</a:t>
            </a:r>
          </a:p>
          <a:p>
            <a:pPr marL="0" indent="0">
              <a:lnSpc>
                <a:spcPct val="120000"/>
              </a:lnSpc>
              <a:spcBef>
                <a:spcPts val="0"/>
              </a:spcBef>
              <a:buNone/>
            </a:pPr>
            <a:r>
              <a:rPr lang="en-US" sz="1200" dirty="0"/>
              <a:t>Property deed restrictions prohibiting an owner from selling or renting to African Americans. </a:t>
            </a:r>
          </a:p>
          <a:p>
            <a:pPr marL="171450" indent="-171450">
              <a:lnSpc>
                <a:spcPct val="120000"/>
              </a:lnSpc>
              <a:spcBef>
                <a:spcPts val="0"/>
              </a:spcBef>
              <a:buFont typeface="Arial" panose="020B0604020202020204" pitchFamily="34" charset="0"/>
              <a:buChar char="•"/>
            </a:pPr>
            <a:r>
              <a:rPr lang="en-US" sz="1200" dirty="0"/>
              <a:t>The Lakeview neighborhood required the purchaser to agree “that no lots are to be sold to negroes or colored people.” back in 1913 and is still largely white to this day. 53</a:t>
            </a:r>
          </a:p>
          <a:p>
            <a:pPr marL="0" indent="0">
              <a:lnSpc>
                <a:spcPct val="120000"/>
              </a:lnSpc>
              <a:spcBef>
                <a:spcPts val="0"/>
              </a:spcBef>
              <a:buNone/>
            </a:pPr>
            <a:r>
              <a:rPr lang="en-US" sz="1200" dirty="0"/>
              <a:t>The staying power of covenants might be that they “sent a signal to buyers about the racial preference of their neighbors.”57 </a:t>
            </a:r>
          </a:p>
          <a:p>
            <a:pPr marL="171450" indent="-171450">
              <a:lnSpc>
                <a:spcPct val="120000"/>
              </a:lnSpc>
              <a:spcBef>
                <a:spcPts val="0"/>
              </a:spcBef>
              <a:buFont typeface="Arial" panose="020B0604020202020204" pitchFamily="34" charset="0"/>
              <a:buChar char="•"/>
            </a:pPr>
            <a:r>
              <a:rPr lang="en-US" sz="1200" dirty="0"/>
              <a:t>“By the mid-twentieth century, white and black New </a:t>
            </a:r>
            <a:r>
              <a:rPr lang="en-US" sz="1200" dirty="0" err="1"/>
              <a:t>Orleanians</a:t>
            </a:r>
            <a:r>
              <a:rPr lang="en-US" sz="1200" dirty="0"/>
              <a:t> were moving away from each other </a:t>
            </a:r>
            <a:r>
              <a:rPr lang="en-US" sz="1200" dirty="0" err="1"/>
              <a:t>en</a:t>
            </a:r>
            <a:r>
              <a:rPr lang="en-US" sz="1200" dirty="0"/>
              <a:t> masse (largely to low-lying suburbs)”58</a:t>
            </a:r>
            <a:endParaRPr lang="en-US" sz="700" dirty="0"/>
          </a:p>
          <a:p>
            <a:pPr marL="0" indent="0">
              <a:lnSpc>
                <a:spcPct val="120000"/>
              </a:lnSpc>
              <a:buFont typeface="Arial" panose="020B0604020202020204" pitchFamily="34" charset="0"/>
              <a:buNone/>
            </a:pPr>
            <a:r>
              <a:rPr lang="en-US" sz="700" dirty="0"/>
              <a:t> </a:t>
            </a:r>
          </a:p>
          <a:p>
            <a:endParaRPr lang="en-US" dirty="0"/>
          </a:p>
        </p:txBody>
      </p:sp>
      <p:sp>
        <p:nvSpPr>
          <p:cNvPr id="4" name="Slide Number Placeholder 3"/>
          <p:cNvSpPr>
            <a:spLocks noGrp="1"/>
          </p:cNvSpPr>
          <p:nvPr>
            <p:ph type="sldNum" sz="quarter" idx="10"/>
          </p:nvPr>
        </p:nvSpPr>
        <p:spPr/>
        <p:txBody>
          <a:bodyPr/>
          <a:lstStyle/>
          <a:p>
            <a:fld id="{31E0588E-8DE6-7F4C-A976-041069353669}" type="slidenum">
              <a:rPr lang="en-US" smtClean="0"/>
              <a:t>7</a:t>
            </a:fld>
            <a:endParaRPr lang="en-US"/>
          </a:p>
        </p:txBody>
      </p:sp>
    </p:spTree>
    <p:extLst>
      <p:ext uri="{BB962C8B-B14F-4D97-AF65-F5344CB8AC3E}">
        <p14:creationId xmlns:p14="http://schemas.microsoft.com/office/powerpoint/2010/main" val="22953521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20000"/>
              </a:lnSpc>
              <a:buNone/>
            </a:pPr>
            <a:r>
              <a:rPr lang="en-US" b="1" dirty="0"/>
              <a:t>Segregated Public Housing</a:t>
            </a:r>
          </a:p>
          <a:p>
            <a:pPr marL="0" indent="0">
              <a:lnSpc>
                <a:spcPct val="120000"/>
              </a:lnSpc>
              <a:buNone/>
            </a:pPr>
            <a:r>
              <a:rPr lang="en-US" dirty="0"/>
              <a:t>The federally subsidized public housing program that emerged with the New Deal in the late 1930s systematically replaced integrated neighborhoods with segregated ones, and contributed to the residential isolation of African Americans.</a:t>
            </a:r>
          </a:p>
          <a:p>
            <a:pPr marL="0" indent="0">
              <a:lnSpc>
                <a:spcPct val="120000"/>
              </a:lnSpc>
              <a:buNone/>
            </a:pPr>
            <a:r>
              <a:rPr lang="en-US" dirty="0"/>
              <a:t>Eventually, the Civil Rights era resulted in the desegregation of housing developments in New Orleans, but “lower-income whites simply stopped viewing the projects as housing they were willing to accept. It was a decision they could afford to make.” 71 </a:t>
            </a:r>
          </a:p>
          <a:p>
            <a:pPr>
              <a:lnSpc>
                <a:spcPct val="120000"/>
              </a:lnSpc>
            </a:pPr>
            <a:r>
              <a:rPr lang="en-US" dirty="0"/>
              <a:t>Higher vacancy rates in white complexes allowed for more housing choices outside the city in newly built suburbs. By contrast, blacks faced exclusion and discrimination in both the employment and housing markets, which led to limited supply and mortgage capital, higher rents and overcrowding, and longer waiting lists for public housing.72</a:t>
            </a:r>
          </a:p>
          <a:p>
            <a:endParaRPr lang="en-US" dirty="0"/>
          </a:p>
          <a:p>
            <a:pPr marL="0" indent="0">
              <a:lnSpc>
                <a:spcPct val="120000"/>
              </a:lnSpc>
              <a:buNone/>
            </a:pPr>
            <a:r>
              <a:rPr lang="en-US" b="1" dirty="0"/>
              <a:t>Urban Renewal and Gentrification</a:t>
            </a:r>
          </a:p>
          <a:p>
            <a:pPr marL="0" indent="0">
              <a:lnSpc>
                <a:spcPct val="120000"/>
              </a:lnSpc>
              <a:buNone/>
            </a:pPr>
            <a:r>
              <a:rPr lang="en-US" dirty="0"/>
              <a:t>The Housing Acts of 1949 (slum clearance) and 1954 (urban renewal) authorized the displacement of African Americans from urban neighborhoods in close proximity to downtown business districts, or otherwise deemed desirable for development, and forced relocation to more economically isolated and racially segregated residential areas. </a:t>
            </a:r>
          </a:p>
          <a:p>
            <a:pPr marL="0" indent="0">
              <a:lnSpc>
                <a:spcPct val="120000"/>
              </a:lnSpc>
              <a:buNone/>
            </a:pPr>
            <a:r>
              <a:rPr lang="en-US" dirty="0"/>
              <a:t>The program earned the nickname of “Negro clearance” because nearly nine out of every ten displaced families that were compelled to move into low-rent public housing were non-white</a:t>
            </a:r>
          </a:p>
          <a:p>
            <a:pPr>
              <a:lnSpc>
                <a:spcPct val="120000"/>
              </a:lnSpc>
            </a:pPr>
            <a:r>
              <a:rPr lang="en-US" dirty="0"/>
              <a:t>The construction of Louis Armstrong Park and Cultural Center, Greater New Orleans Bridge, and the </a:t>
            </a:r>
            <a:r>
              <a:rPr lang="en-US" dirty="0" err="1"/>
              <a:t>Parkchester</a:t>
            </a:r>
            <a:r>
              <a:rPr lang="en-US" dirty="0"/>
              <a:t> Apartments in </a:t>
            </a:r>
            <a:r>
              <a:rPr lang="en-US" dirty="0" err="1"/>
              <a:t>Gentilly</a:t>
            </a:r>
            <a:r>
              <a:rPr lang="en-US" dirty="0"/>
              <a:t> removed large tracts of low-income housing units from the market.74</a:t>
            </a:r>
          </a:p>
          <a:p>
            <a:pPr>
              <a:lnSpc>
                <a:spcPct val="120000"/>
              </a:lnSpc>
            </a:pPr>
            <a:r>
              <a:rPr lang="en-US" dirty="0"/>
              <a:t>the construction of interstate highways to achieve “the elimination of [so-called] unsightly and unsanitary districts.”75 Federal administrators of the highway program deferred to industry leaders and local government officials who made plain their racial motivations to displace large numbers of blacks from low-income housing and middle-class residential areas.76 A prominent example of this was the Claiborne Avenue highway construction that bulldozed a mixed-income black community in the mid-1960s.77</a:t>
            </a:r>
          </a:p>
          <a:p>
            <a:endParaRPr lang="en-US" dirty="0"/>
          </a:p>
        </p:txBody>
      </p:sp>
      <p:sp>
        <p:nvSpPr>
          <p:cNvPr id="4" name="Slide Number Placeholder 3"/>
          <p:cNvSpPr>
            <a:spLocks noGrp="1"/>
          </p:cNvSpPr>
          <p:nvPr>
            <p:ph type="sldNum" sz="quarter" idx="10"/>
          </p:nvPr>
        </p:nvSpPr>
        <p:spPr/>
        <p:txBody>
          <a:bodyPr/>
          <a:lstStyle/>
          <a:p>
            <a:fld id="{31E0588E-8DE6-7F4C-A976-041069353669}" type="slidenum">
              <a:rPr lang="en-US" smtClean="0"/>
              <a:t>8</a:t>
            </a:fld>
            <a:endParaRPr lang="en-US"/>
          </a:p>
        </p:txBody>
      </p:sp>
    </p:spTree>
    <p:extLst>
      <p:ext uri="{BB962C8B-B14F-4D97-AF65-F5344CB8AC3E}">
        <p14:creationId xmlns:p14="http://schemas.microsoft.com/office/powerpoint/2010/main" val="19783897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Evidence</a:t>
            </a:r>
            <a:r>
              <a:rPr lang="en-US" baseline="0" dirty="0"/>
              <a:t> on housing and health can be stated as supporting a pathway from housing to good health.  The pathway is one “word”, and that word is “AFFORDABLE”.  Affordable housing can lead to good health.  Affordable housing is not available to low income families, because there is such a large gap between minimum wages and the cost of living.  </a:t>
            </a:r>
            <a:endParaRPr lang="en-US" dirty="0"/>
          </a:p>
        </p:txBody>
      </p:sp>
      <p:sp>
        <p:nvSpPr>
          <p:cNvPr id="4" name="Slide Number Placeholder 3"/>
          <p:cNvSpPr>
            <a:spLocks noGrp="1"/>
          </p:cNvSpPr>
          <p:nvPr>
            <p:ph type="sldNum" sz="quarter" idx="10"/>
          </p:nvPr>
        </p:nvSpPr>
        <p:spPr/>
        <p:txBody>
          <a:bodyPr/>
          <a:lstStyle/>
          <a:p>
            <a:fld id="{31E0588E-8DE6-7F4C-A976-041069353669}" type="slidenum">
              <a:rPr lang="en-US" smtClean="0"/>
              <a:t>10</a:t>
            </a:fld>
            <a:endParaRPr lang="en-US"/>
          </a:p>
        </p:txBody>
      </p:sp>
    </p:spTree>
    <p:extLst>
      <p:ext uri="{BB962C8B-B14F-4D97-AF65-F5344CB8AC3E}">
        <p14:creationId xmlns:p14="http://schemas.microsoft.com/office/powerpoint/2010/main" val="15858301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https://www.rwjf.org/en/library/research/2011/05/housing-and-health.html</a:t>
            </a:r>
          </a:p>
          <a:p>
            <a:r>
              <a:rPr lang="en-US" dirty="0"/>
              <a:t>https://healthequity.globalpolicysolutions.org/wp-content/uploads/2016/12/Housing2.pdf</a:t>
            </a:r>
          </a:p>
          <a:p>
            <a:r>
              <a:rPr lang="en-US" dirty="0"/>
              <a:t>https://healthequity.globalpolicysolutions.org/wp-content/uploads/2016/12/Housing2.pdf</a:t>
            </a:r>
          </a:p>
        </p:txBody>
      </p:sp>
      <p:sp>
        <p:nvSpPr>
          <p:cNvPr id="4" name="Slide Number Placeholder 3"/>
          <p:cNvSpPr>
            <a:spLocks noGrp="1"/>
          </p:cNvSpPr>
          <p:nvPr>
            <p:ph type="sldNum" sz="quarter" idx="10"/>
          </p:nvPr>
        </p:nvSpPr>
        <p:spPr/>
        <p:txBody>
          <a:bodyPr/>
          <a:lstStyle/>
          <a:p>
            <a:fld id="{31E0588E-8DE6-7F4C-A976-041069353669}" type="slidenum">
              <a:rPr lang="en-US" smtClean="0"/>
              <a:t>12</a:t>
            </a:fld>
            <a:endParaRPr lang="en-US"/>
          </a:p>
        </p:txBody>
      </p:sp>
    </p:spTree>
    <p:extLst>
      <p:ext uri="{BB962C8B-B14F-4D97-AF65-F5344CB8AC3E}">
        <p14:creationId xmlns:p14="http://schemas.microsoft.com/office/powerpoint/2010/main" val="500311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https://www.rwjf.org/en/library/research/2011/05/housing-and-health.html</a:t>
            </a:r>
          </a:p>
          <a:p>
            <a:endParaRPr lang="en-US" dirty="0"/>
          </a:p>
        </p:txBody>
      </p:sp>
      <p:sp>
        <p:nvSpPr>
          <p:cNvPr id="4" name="Slide Number Placeholder 3"/>
          <p:cNvSpPr>
            <a:spLocks noGrp="1"/>
          </p:cNvSpPr>
          <p:nvPr>
            <p:ph type="sldNum" sz="quarter" idx="10"/>
          </p:nvPr>
        </p:nvSpPr>
        <p:spPr/>
        <p:txBody>
          <a:bodyPr/>
          <a:lstStyle/>
          <a:p>
            <a:fld id="{31E0588E-8DE6-7F4C-A976-041069353669}" type="slidenum">
              <a:rPr lang="en-US" smtClean="0"/>
              <a:t>13</a:t>
            </a:fld>
            <a:endParaRPr lang="en-US"/>
          </a:p>
        </p:txBody>
      </p:sp>
    </p:spTree>
    <p:extLst>
      <p:ext uri="{BB962C8B-B14F-4D97-AF65-F5344CB8AC3E}">
        <p14:creationId xmlns:p14="http://schemas.microsoft.com/office/powerpoint/2010/main" val="3733776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E0588E-8DE6-7F4C-A976-041069353669}" type="slidenum">
              <a:rPr lang="en-US" smtClean="0"/>
              <a:t>14</a:t>
            </a:fld>
            <a:endParaRPr lang="en-US"/>
          </a:p>
        </p:txBody>
      </p:sp>
    </p:spTree>
    <p:extLst>
      <p:ext uri="{BB962C8B-B14F-4D97-AF65-F5344CB8AC3E}">
        <p14:creationId xmlns:p14="http://schemas.microsoft.com/office/powerpoint/2010/main" val="35062321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E0588E-8DE6-7F4C-A976-041069353669}" type="slidenum">
              <a:rPr lang="en-US" smtClean="0"/>
              <a:t>16</a:t>
            </a:fld>
            <a:endParaRPr lang="en-US"/>
          </a:p>
        </p:txBody>
      </p:sp>
    </p:spTree>
    <p:extLst>
      <p:ext uri="{BB962C8B-B14F-4D97-AF65-F5344CB8AC3E}">
        <p14:creationId xmlns:p14="http://schemas.microsoft.com/office/powerpoint/2010/main" val="2827278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0FACB88-70E4-BE4C-ADB9-0C61C7FEF20F}" type="datetimeFigureOut">
              <a:rPr lang="en-US" smtClean="0"/>
              <a:t>5/29/19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BD894F-554D-0347-AD0F-A0DDDEFE1710}" type="slidenum">
              <a:rPr lang="en-US" smtClean="0"/>
              <a:t>‹#›</a:t>
            </a:fld>
            <a:endParaRPr lang="en-US"/>
          </a:p>
        </p:txBody>
      </p:sp>
    </p:spTree>
    <p:extLst>
      <p:ext uri="{BB962C8B-B14F-4D97-AF65-F5344CB8AC3E}">
        <p14:creationId xmlns:p14="http://schemas.microsoft.com/office/powerpoint/2010/main" val="37222975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FACB88-70E4-BE4C-ADB9-0C61C7FEF20F}" type="datetimeFigureOut">
              <a:rPr lang="en-US" smtClean="0"/>
              <a:t>5/29/19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BD894F-554D-0347-AD0F-A0DDDEFE1710}" type="slidenum">
              <a:rPr lang="en-US" smtClean="0"/>
              <a:t>‹#›</a:t>
            </a:fld>
            <a:endParaRPr lang="en-US"/>
          </a:p>
        </p:txBody>
      </p:sp>
    </p:spTree>
    <p:extLst>
      <p:ext uri="{BB962C8B-B14F-4D97-AF65-F5344CB8AC3E}">
        <p14:creationId xmlns:p14="http://schemas.microsoft.com/office/powerpoint/2010/main" val="38382202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FACB88-70E4-BE4C-ADB9-0C61C7FEF20F}" type="datetimeFigureOut">
              <a:rPr lang="en-US" smtClean="0"/>
              <a:t>5/29/19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BD894F-554D-0347-AD0F-A0DDDEFE1710}" type="slidenum">
              <a:rPr lang="en-US" smtClean="0"/>
              <a:t>‹#›</a:t>
            </a:fld>
            <a:endParaRPr lang="en-US"/>
          </a:p>
        </p:txBody>
      </p:sp>
    </p:spTree>
    <p:extLst>
      <p:ext uri="{BB962C8B-B14F-4D97-AF65-F5344CB8AC3E}">
        <p14:creationId xmlns:p14="http://schemas.microsoft.com/office/powerpoint/2010/main" val="30827101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ubtitle">
  <p:cSld name="Subtitle">
    <p:bg>
      <p:bgPr>
        <a:solidFill>
          <a:srgbClr val="000000"/>
        </a:solidFill>
        <a:effectLst/>
      </p:bgPr>
    </p:bg>
    <p:spTree>
      <p:nvGrpSpPr>
        <p:cNvPr id="1" name="Shape 21"/>
        <p:cNvGrpSpPr/>
        <p:nvPr/>
      </p:nvGrpSpPr>
      <p:grpSpPr>
        <a:xfrm>
          <a:off x="0" y="0"/>
          <a:ext cx="0" cy="0"/>
          <a:chOff x="0" y="0"/>
          <a:chExt cx="0" cy="0"/>
        </a:xfrm>
      </p:grpSpPr>
      <p:sp>
        <p:nvSpPr>
          <p:cNvPr id="22" name="Google Shape;22;p3"/>
          <p:cNvSpPr/>
          <p:nvPr/>
        </p:nvSpPr>
        <p:spPr>
          <a:xfrm>
            <a:off x="2123200" y="-543800"/>
            <a:ext cx="7945600" cy="7945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 name="Google Shape;23;p3"/>
          <p:cNvGrpSpPr/>
          <p:nvPr/>
        </p:nvGrpSpPr>
        <p:grpSpPr>
          <a:xfrm>
            <a:off x="8570225" y="3336844"/>
            <a:ext cx="3099600" cy="3099600"/>
            <a:chOff x="-474900" y="321200"/>
            <a:chExt cx="2324700" cy="2324700"/>
          </a:xfrm>
        </p:grpSpPr>
        <p:sp>
          <p:nvSpPr>
            <p:cNvPr id="24" name="Google Shape;24;p3"/>
            <p:cNvSpPr/>
            <p:nvPr/>
          </p:nvSpPr>
          <p:spPr>
            <a:xfrm>
              <a:off x="-474900" y="321200"/>
              <a:ext cx="2324700" cy="23247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a:off x="120725" y="916825"/>
              <a:ext cx="1133400" cy="11334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3"/>
            <p:cNvSpPr/>
            <p:nvPr/>
          </p:nvSpPr>
          <p:spPr>
            <a:xfrm>
              <a:off x="-137125" y="658975"/>
              <a:ext cx="1649100" cy="16491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3"/>
            <p:cNvSpPr/>
            <p:nvPr/>
          </p:nvSpPr>
          <p:spPr>
            <a:xfrm>
              <a:off x="313650" y="1109750"/>
              <a:ext cx="747600" cy="7476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 name="Google Shape;28;p3"/>
          <p:cNvSpPr txBox="1">
            <a:spLocks noGrp="1"/>
          </p:cNvSpPr>
          <p:nvPr>
            <p:ph type="ctrTitle"/>
          </p:nvPr>
        </p:nvSpPr>
        <p:spPr>
          <a:xfrm>
            <a:off x="3426400" y="2982400"/>
            <a:ext cx="5339200" cy="1275600"/>
          </a:xfrm>
          <a:prstGeom prst="rect">
            <a:avLst/>
          </a:prstGeom>
        </p:spPr>
        <p:txBody>
          <a:bodyPr spcFirstLastPara="1" wrap="square" lIns="91425" tIns="91425" rIns="91425" bIns="91425" anchor="b" anchorCtr="0"/>
          <a:lstStyle>
            <a:lvl1pPr lvl="0" algn="ctr" rtl="0">
              <a:spcBef>
                <a:spcPts val="0"/>
              </a:spcBef>
              <a:spcAft>
                <a:spcPts val="0"/>
              </a:spcAft>
              <a:buClr>
                <a:srgbClr val="000000"/>
              </a:buClr>
              <a:buSzPts val="5200"/>
              <a:buNone/>
              <a:defRPr sz="6933">
                <a:solidFill>
                  <a:srgbClr val="000000"/>
                </a:solidFill>
              </a:defRPr>
            </a:lvl1pPr>
            <a:lvl2pPr lvl="1" algn="ctr" rtl="0">
              <a:spcBef>
                <a:spcPts val="0"/>
              </a:spcBef>
              <a:spcAft>
                <a:spcPts val="0"/>
              </a:spcAft>
              <a:buClr>
                <a:srgbClr val="000000"/>
              </a:buClr>
              <a:buSzPts val="5200"/>
              <a:buNone/>
              <a:defRPr sz="6933">
                <a:solidFill>
                  <a:srgbClr val="000000"/>
                </a:solidFill>
              </a:defRPr>
            </a:lvl2pPr>
            <a:lvl3pPr lvl="2" algn="ctr" rtl="0">
              <a:spcBef>
                <a:spcPts val="0"/>
              </a:spcBef>
              <a:spcAft>
                <a:spcPts val="0"/>
              </a:spcAft>
              <a:buClr>
                <a:srgbClr val="000000"/>
              </a:buClr>
              <a:buSzPts val="5200"/>
              <a:buNone/>
              <a:defRPr sz="6933">
                <a:solidFill>
                  <a:srgbClr val="000000"/>
                </a:solidFill>
              </a:defRPr>
            </a:lvl3pPr>
            <a:lvl4pPr lvl="3" algn="ctr" rtl="0">
              <a:spcBef>
                <a:spcPts val="0"/>
              </a:spcBef>
              <a:spcAft>
                <a:spcPts val="0"/>
              </a:spcAft>
              <a:buClr>
                <a:srgbClr val="000000"/>
              </a:buClr>
              <a:buSzPts val="5200"/>
              <a:buNone/>
              <a:defRPr sz="6933">
                <a:solidFill>
                  <a:srgbClr val="000000"/>
                </a:solidFill>
              </a:defRPr>
            </a:lvl4pPr>
            <a:lvl5pPr lvl="4" algn="ctr" rtl="0">
              <a:spcBef>
                <a:spcPts val="0"/>
              </a:spcBef>
              <a:spcAft>
                <a:spcPts val="0"/>
              </a:spcAft>
              <a:buClr>
                <a:srgbClr val="000000"/>
              </a:buClr>
              <a:buSzPts val="5200"/>
              <a:buNone/>
              <a:defRPr sz="6933">
                <a:solidFill>
                  <a:srgbClr val="000000"/>
                </a:solidFill>
              </a:defRPr>
            </a:lvl5pPr>
            <a:lvl6pPr lvl="5" algn="ctr" rtl="0">
              <a:spcBef>
                <a:spcPts val="0"/>
              </a:spcBef>
              <a:spcAft>
                <a:spcPts val="0"/>
              </a:spcAft>
              <a:buClr>
                <a:srgbClr val="000000"/>
              </a:buClr>
              <a:buSzPts val="5200"/>
              <a:buNone/>
              <a:defRPr sz="6933">
                <a:solidFill>
                  <a:srgbClr val="000000"/>
                </a:solidFill>
              </a:defRPr>
            </a:lvl6pPr>
            <a:lvl7pPr lvl="6" algn="ctr" rtl="0">
              <a:spcBef>
                <a:spcPts val="0"/>
              </a:spcBef>
              <a:spcAft>
                <a:spcPts val="0"/>
              </a:spcAft>
              <a:buClr>
                <a:srgbClr val="000000"/>
              </a:buClr>
              <a:buSzPts val="5200"/>
              <a:buNone/>
              <a:defRPr sz="6933">
                <a:solidFill>
                  <a:srgbClr val="000000"/>
                </a:solidFill>
              </a:defRPr>
            </a:lvl7pPr>
            <a:lvl8pPr lvl="7" algn="ctr" rtl="0">
              <a:spcBef>
                <a:spcPts val="0"/>
              </a:spcBef>
              <a:spcAft>
                <a:spcPts val="0"/>
              </a:spcAft>
              <a:buClr>
                <a:srgbClr val="000000"/>
              </a:buClr>
              <a:buSzPts val="5200"/>
              <a:buNone/>
              <a:defRPr sz="6933">
                <a:solidFill>
                  <a:srgbClr val="000000"/>
                </a:solidFill>
              </a:defRPr>
            </a:lvl8pPr>
            <a:lvl9pPr lvl="8" algn="ctr" rtl="0">
              <a:spcBef>
                <a:spcPts val="0"/>
              </a:spcBef>
              <a:spcAft>
                <a:spcPts val="0"/>
              </a:spcAft>
              <a:buClr>
                <a:srgbClr val="000000"/>
              </a:buClr>
              <a:buSzPts val="5200"/>
              <a:buNone/>
              <a:defRPr sz="6933">
                <a:solidFill>
                  <a:srgbClr val="000000"/>
                </a:solidFill>
              </a:defRPr>
            </a:lvl9pPr>
          </a:lstStyle>
          <a:p>
            <a:endParaRPr/>
          </a:p>
        </p:txBody>
      </p:sp>
      <p:sp>
        <p:nvSpPr>
          <p:cNvPr id="29" name="Google Shape;29;p3"/>
          <p:cNvSpPr txBox="1">
            <a:spLocks noGrp="1"/>
          </p:cNvSpPr>
          <p:nvPr>
            <p:ph type="subTitle" idx="1"/>
          </p:nvPr>
        </p:nvSpPr>
        <p:spPr>
          <a:xfrm>
            <a:off x="3426400" y="4251601"/>
            <a:ext cx="5339200" cy="1046400"/>
          </a:xfrm>
          <a:prstGeom prst="rect">
            <a:avLst/>
          </a:prstGeom>
        </p:spPr>
        <p:txBody>
          <a:bodyPr spcFirstLastPara="1" wrap="square" lIns="91425" tIns="91425" rIns="91425" bIns="91425" anchor="t" anchorCtr="0"/>
          <a:lstStyle>
            <a:lvl1pPr lvl="0" algn="ctr" rtl="0">
              <a:spcBef>
                <a:spcPts val="0"/>
              </a:spcBef>
              <a:spcAft>
                <a:spcPts val="0"/>
              </a:spcAft>
              <a:buClr>
                <a:srgbClr val="000000"/>
              </a:buClr>
              <a:buSzPts val="1400"/>
              <a:buNone/>
              <a:defRPr sz="1867">
                <a:solidFill>
                  <a:srgbClr val="000000"/>
                </a:solidFill>
              </a:defRPr>
            </a:lvl1pPr>
            <a:lvl2pPr lvl="1" algn="ctr" rtl="0">
              <a:spcBef>
                <a:spcPts val="0"/>
              </a:spcBef>
              <a:spcAft>
                <a:spcPts val="0"/>
              </a:spcAft>
              <a:buClr>
                <a:srgbClr val="000000"/>
              </a:buClr>
              <a:buSzPts val="1400"/>
              <a:buNone/>
              <a:defRPr sz="1867">
                <a:solidFill>
                  <a:srgbClr val="000000"/>
                </a:solidFill>
              </a:defRPr>
            </a:lvl2pPr>
            <a:lvl3pPr lvl="2" algn="ctr" rtl="0">
              <a:spcBef>
                <a:spcPts val="0"/>
              </a:spcBef>
              <a:spcAft>
                <a:spcPts val="0"/>
              </a:spcAft>
              <a:buClr>
                <a:srgbClr val="000000"/>
              </a:buClr>
              <a:buSzPts val="1400"/>
              <a:buNone/>
              <a:defRPr sz="1867">
                <a:solidFill>
                  <a:srgbClr val="000000"/>
                </a:solidFill>
              </a:defRPr>
            </a:lvl3pPr>
            <a:lvl4pPr lvl="3" algn="ctr" rtl="0">
              <a:spcBef>
                <a:spcPts val="0"/>
              </a:spcBef>
              <a:spcAft>
                <a:spcPts val="0"/>
              </a:spcAft>
              <a:buClr>
                <a:srgbClr val="000000"/>
              </a:buClr>
              <a:buSzPts val="1400"/>
              <a:buNone/>
              <a:defRPr sz="1867">
                <a:solidFill>
                  <a:srgbClr val="000000"/>
                </a:solidFill>
              </a:defRPr>
            </a:lvl4pPr>
            <a:lvl5pPr lvl="4" algn="ctr" rtl="0">
              <a:spcBef>
                <a:spcPts val="0"/>
              </a:spcBef>
              <a:spcAft>
                <a:spcPts val="0"/>
              </a:spcAft>
              <a:buClr>
                <a:srgbClr val="000000"/>
              </a:buClr>
              <a:buSzPts val="1400"/>
              <a:buNone/>
              <a:defRPr sz="1867">
                <a:solidFill>
                  <a:srgbClr val="000000"/>
                </a:solidFill>
              </a:defRPr>
            </a:lvl5pPr>
            <a:lvl6pPr lvl="5" algn="ctr" rtl="0">
              <a:spcBef>
                <a:spcPts val="0"/>
              </a:spcBef>
              <a:spcAft>
                <a:spcPts val="0"/>
              </a:spcAft>
              <a:buClr>
                <a:srgbClr val="000000"/>
              </a:buClr>
              <a:buSzPts val="1400"/>
              <a:buNone/>
              <a:defRPr sz="1867">
                <a:solidFill>
                  <a:srgbClr val="000000"/>
                </a:solidFill>
              </a:defRPr>
            </a:lvl6pPr>
            <a:lvl7pPr lvl="6" algn="ctr" rtl="0">
              <a:spcBef>
                <a:spcPts val="0"/>
              </a:spcBef>
              <a:spcAft>
                <a:spcPts val="0"/>
              </a:spcAft>
              <a:buClr>
                <a:srgbClr val="000000"/>
              </a:buClr>
              <a:buSzPts val="1400"/>
              <a:buNone/>
              <a:defRPr sz="1867">
                <a:solidFill>
                  <a:srgbClr val="000000"/>
                </a:solidFill>
              </a:defRPr>
            </a:lvl7pPr>
            <a:lvl8pPr lvl="7" algn="ctr" rtl="0">
              <a:spcBef>
                <a:spcPts val="0"/>
              </a:spcBef>
              <a:spcAft>
                <a:spcPts val="0"/>
              </a:spcAft>
              <a:buClr>
                <a:srgbClr val="000000"/>
              </a:buClr>
              <a:buSzPts val="1400"/>
              <a:buNone/>
              <a:defRPr sz="1867">
                <a:solidFill>
                  <a:srgbClr val="000000"/>
                </a:solidFill>
              </a:defRPr>
            </a:lvl8pPr>
            <a:lvl9pPr lvl="8" algn="ctr" rtl="0">
              <a:spcBef>
                <a:spcPts val="0"/>
              </a:spcBef>
              <a:spcAft>
                <a:spcPts val="0"/>
              </a:spcAft>
              <a:buClr>
                <a:srgbClr val="000000"/>
              </a:buClr>
              <a:buSzPts val="1400"/>
              <a:buNone/>
              <a:defRPr sz="1867">
                <a:solidFill>
                  <a:srgbClr val="000000"/>
                </a:solidFill>
              </a:defRPr>
            </a:lvl9pPr>
          </a:lstStyle>
          <a:p>
            <a:endParaRPr/>
          </a:p>
        </p:txBody>
      </p:sp>
      <p:grpSp>
        <p:nvGrpSpPr>
          <p:cNvPr id="30" name="Google Shape;30;p3"/>
          <p:cNvGrpSpPr/>
          <p:nvPr/>
        </p:nvGrpSpPr>
        <p:grpSpPr>
          <a:xfrm>
            <a:off x="1019767" y="585833"/>
            <a:ext cx="2566000" cy="2566000"/>
            <a:chOff x="6680825" y="2549350"/>
            <a:chExt cx="1539600" cy="1539600"/>
          </a:xfrm>
        </p:grpSpPr>
        <p:sp>
          <p:nvSpPr>
            <p:cNvPr id="31" name="Google Shape;31;p3"/>
            <p:cNvSpPr/>
            <p:nvPr/>
          </p:nvSpPr>
          <p:spPr>
            <a:xfrm>
              <a:off x="6825669" y="2694194"/>
              <a:ext cx="1249800" cy="1249800"/>
            </a:xfrm>
            <a:prstGeom prst="ellipse">
              <a:avLst/>
            </a:prstGeom>
            <a:solidFill>
              <a:srgbClr val="666666">
                <a:alpha val="52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a:off x="6894850" y="2763375"/>
              <a:ext cx="1111200" cy="1111200"/>
            </a:xfrm>
            <a:prstGeom prst="ellipse">
              <a:avLst/>
            </a:prstGeom>
            <a:solidFill>
              <a:srgbClr val="666666">
                <a:alpha val="52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a:off x="6680825" y="2549350"/>
              <a:ext cx="1539600" cy="1539600"/>
            </a:xfrm>
            <a:prstGeom prst="donut">
              <a:avLst>
                <a:gd name="adj" fmla="val 495"/>
              </a:avLst>
            </a:prstGeom>
            <a:solidFill>
              <a:srgbClr val="666666">
                <a:alpha val="52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571140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0FACB88-70E4-BE4C-ADB9-0C61C7FEF20F}" type="datetimeFigureOut">
              <a:rPr lang="en-US" smtClean="0"/>
              <a:t>5/29/19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BD894F-554D-0347-AD0F-A0DDDEFE1710}" type="slidenum">
              <a:rPr lang="en-US" smtClean="0"/>
              <a:t>‹#›</a:t>
            </a:fld>
            <a:endParaRPr lang="en-US"/>
          </a:p>
        </p:txBody>
      </p:sp>
    </p:spTree>
    <p:extLst>
      <p:ext uri="{BB962C8B-B14F-4D97-AF65-F5344CB8AC3E}">
        <p14:creationId xmlns:p14="http://schemas.microsoft.com/office/powerpoint/2010/main" val="38278323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0FACB88-70E4-BE4C-ADB9-0C61C7FEF20F}" type="datetimeFigureOut">
              <a:rPr lang="en-US" smtClean="0"/>
              <a:t>5/29/19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BD894F-554D-0347-AD0F-A0DDDEFE1710}" type="slidenum">
              <a:rPr lang="en-US" smtClean="0"/>
              <a:t>‹#›</a:t>
            </a:fld>
            <a:endParaRPr lang="en-US"/>
          </a:p>
        </p:txBody>
      </p:sp>
    </p:spTree>
    <p:extLst>
      <p:ext uri="{BB962C8B-B14F-4D97-AF65-F5344CB8AC3E}">
        <p14:creationId xmlns:p14="http://schemas.microsoft.com/office/powerpoint/2010/main" val="1371875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0FACB88-70E4-BE4C-ADB9-0C61C7FEF20F}" type="datetimeFigureOut">
              <a:rPr lang="en-US" smtClean="0"/>
              <a:t>5/29/19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BD894F-554D-0347-AD0F-A0DDDEFE1710}" type="slidenum">
              <a:rPr lang="en-US" smtClean="0"/>
              <a:t>‹#›</a:t>
            </a:fld>
            <a:endParaRPr lang="en-US"/>
          </a:p>
        </p:txBody>
      </p:sp>
    </p:spTree>
    <p:extLst>
      <p:ext uri="{BB962C8B-B14F-4D97-AF65-F5344CB8AC3E}">
        <p14:creationId xmlns:p14="http://schemas.microsoft.com/office/powerpoint/2010/main" val="37747828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0FACB88-70E4-BE4C-ADB9-0C61C7FEF20F}" type="datetimeFigureOut">
              <a:rPr lang="en-US" smtClean="0"/>
              <a:t>5/29/19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BD894F-554D-0347-AD0F-A0DDDEFE1710}" type="slidenum">
              <a:rPr lang="en-US" smtClean="0"/>
              <a:t>‹#›</a:t>
            </a:fld>
            <a:endParaRPr lang="en-US"/>
          </a:p>
        </p:txBody>
      </p:sp>
    </p:spTree>
    <p:extLst>
      <p:ext uri="{BB962C8B-B14F-4D97-AF65-F5344CB8AC3E}">
        <p14:creationId xmlns:p14="http://schemas.microsoft.com/office/powerpoint/2010/main" val="14907371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0FACB88-70E4-BE4C-ADB9-0C61C7FEF20F}" type="datetimeFigureOut">
              <a:rPr lang="en-US" smtClean="0"/>
              <a:t>5/29/19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7BD894F-554D-0347-AD0F-A0DDDEFE1710}" type="slidenum">
              <a:rPr lang="en-US" smtClean="0"/>
              <a:t>‹#›</a:t>
            </a:fld>
            <a:endParaRPr lang="en-US"/>
          </a:p>
        </p:txBody>
      </p:sp>
    </p:spTree>
    <p:extLst>
      <p:ext uri="{BB962C8B-B14F-4D97-AF65-F5344CB8AC3E}">
        <p14:creationId xmlns:p14="http://schemas.microsoft.com/office/powerpoint/2010/main" val="12821508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0FACB88-70E4-BE4C-ADB9-0C61C7FEF20F}" type="datetimeFigureOut">
              <a:rPr lang="en-US" smtClean="0"/>
              <a:t>5/29/19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7BD894F-554D-0347-AD0F-A0DDDEFE1710}" type="slidenum">
              <a:rPr lang="en-US" smtClean="0"/>
              <a:t>‹#›</a:t>
            </a:fld>
            <a:endParaRPr lang="en-US"/>
          </a:p>
        </p:txBody>
      </p:sp>
    </p:spTree>
    <p:extLst>
      <p:ext uri="{BB962C8B-B14F-4D97-AF65-F5344CB8AC3E}">
        <p14:creationId xmlns:p14="http://schemas.microsoft.com/office/powerpoint/2010/main" val="10939307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FACB88-70E4-BE4C-ADB9-0C61C7FEF20F}" type="datetimeFigureOut">
              <a:rPr lang="en-US" smtClean="0"/>
              <a:t>5/29/19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7BD894F-554D-0347-AD0F-A0DDDEFE1710}" type="slidenum">
              <a:rPr lang="en-US" smtClean="0"/>
              <a:t>‹#›</a:t>
            </a:fld>
            <a:endParaRPr lang="en-US"/>
          </a:p>
        </p:txBody>
      </p:sp>
    </p:spTree>
    <p:extLst>
      <p:ext uri="{BB962C8B-B14F-4D97-AF65-F5344CB8AC3E}">
        <p14:creationId xmlns:p14="http://schemas.microsoft.com/office/powerpoint/2010/main" val="22443514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FACB88-70E4-BE4C-ADB9-0C61C7FEF20F}" type="datetimeFigureOut">
              <a:rPr lang="en-US" smtClean="0"/>
              <a:t>5/29/19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BD894F-554D-0347-AD0F-A0DDDEFE1710}" type="slidenum">
              <a:rPr lang="en-US" smtClean="0"/>
              <a:t>‹#›</a:t>
            </a:fld>
            <a:endParaRPr lang="en-US"/>
          </a:p>
        </p:txBody>
      </p:sp>
    </p:spTree>
    <p:extLst>
      <p:ext uri="{BB962C8B-B14F-4D97-AF65-F5344CB8AC3E}">
        <p14:creationId xmlns:p14="http://schemas.microsoft.com/office/powerpoint/2010/main" val="16207408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0FACB88-70E4-BE4C-ADB9-0C61C7FEF20F}" type="datetimeFigureOut">
              <a:rPr lang="en-US" smtClean="0"/>
              <a:t>5/29/19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BD894F-554D-0347-AD0F-A0DDDEFE1710}" type="slidenum">
              <a:rPr lang="en-US" smtClean="0"/>
              <a:t>‹#›</a:t>
            </a:fld>
            <a:endParaRPr lang="en-US"/>
          </a:p>
        </p:txBody>
      </p:sp>
    </p:spTree>
    <p:extLst>
      <p:ext uri="{BB962C8B-B14F-4D97-AF65-F5344CB8AC3E}">
        <p14:creationId xmlns:p14="http://schemas.microsoft.com/office/powerpoint/2010/main" val="31213764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0FACB88-70E4-BE4C-ADB9-0C61C7FEF20F}" type="datetimeFigureOut">
              <a:rPr lang="en-US" smtClean="0"/>
              <a:t>5/29/19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BD894F-554D-0347-AD0F-A0DDDEFE1710}" type="slidenum">
              <a:rPr lang="en-US" smtClean="0"/>
              <a:t>‹#›</a:t>
            </a:fld>
            <a:endParaRPr lang="en-US"/>
          </a:p>
        </p:txBody>
      </p:sp>
    </p:spTree>
    <p:extLst>
      <p:ext uri="{BB962C8B-B14F-4D97-AF65-F5344CB8AC3E}">
        <p14:creationId xmlns:p14="http://schemas.microsoft.com/office/powerpoint/2010/main" val="35561829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0FACB88-70E4-BE4C-ADB9-0C61C7FEF20F}" type="datetimeFigureOut">
              <a:rPr lang="en-US" smtClean="0"/>
              <a:t>5/29/19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BD894F-554D-0347-AD0F-A0DDDEFE1710}" type="slidenum">
              <a:rPr lang="en-US" smtClean="0"/>
              <a:t>‹#›</a:t>
            </a:fld>
            <a:endParaRPr lang="en-US"/>
          </a:p>
        </p:txBody>
      </p:sp>
    </p:spTree>
    <p:extLst>
      <p:ext uri="{BB962C8B-B14F-4D97-AF65-F5344CB8AC3E}">
        <p14:creationId xmlns:p14="http://schemas.microsoft.com/office/powerpoint/2010/main" val="21522913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0FACB88-70E4-BE4C-ADB9-0C61C7FEF20F}" type="datetimeFigureOut">
              <a:rPr lang="en-US" smtClean="0"/>
              <a:t>5/29/19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BD894F-554D-0347-AD0F-A0DDDEFE1710}" type="slidenum">
              <a:rPr lang="en-US" smtClean="0"/>
              <a:t>‹#›</a:t>
            </a:fld>
            <a:endParaRPr lang="en-US"/>
          </a:p>
        </p:txBody>
      </p:sp>
    </p:spTree>
    <p:extLst>
      <p:ext uri="{BB962C8B-B14F-4D97-AF65-F5344CB8AC3E}">
        <p14:creationId xmlns:p14="http://schemas.microsoft.com/office/powerpoint/2010/main" val="2912503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0FACB88-70E4-BE4C-ADB9-0C61C7FEF20F}" type="datetimeFigureOut">
              <a:rPr lang="en-US" smtClean="0"/>
              <a:t>5/29/19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BD894F-554D-0347-AD0F-A0DDDEFE1710}" type="slidenum">
              <a:rPr lang="en-US" smtClean="0"/>
              <a:t>‹#›</a:t>
            </a:fld>
            <a:endParaRPr lang="en-US"/>
          </a:p>
        </p:txBody>
      </p:sp>
    </p:spTree>
    <p:extLst>
      <p:ext uri="{BB962C8B-B14F-4D97-AF65-F5344CB8AC3E}">
        <p14:creationId xmlns:p14="http://schemas.microsoft.com/office/powerpoint/2010/main" val="20828253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0FACB88-70E4-BE4C-ADB9-0C61C7FEF20F}" type="datetimeFigureOut">
              <a:rPr lang="en-US" smtClean="0"/>
              <a:t>5/29/19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BD894F-554D-0347-AD0F-A0DDDEFE1710}" type="slidenum">
              <a:rPr lang="en-US" smtClean="0"/>
              <a:t>‹#›</a:t>
            </a:fld>
            <a:endParaRPr lang="en-US"/>
          </a:p>
        </p:txBody>
      </p:sp>
    </p:spTree>
    <p:extLst>
      <p:ext uri="{BB962C8B-B14F-4D97-AF65-F5344CB8AC3E}">
        <p14:creationId xmlns:p14="http://schemas.microsoft.com/office/powerpoint/2010/main" val="39690042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0FACB88-70E4-BE4C-ADB9-0C61C7FEF20F}" type="datetimeFigureOut">
              <a:rPr lang="en-US" smtClean="0"/>
              <a:t>5/29/19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7BD894F-554D-0347-AD0F-A0DDDEFE1710}" type="slidenum">
              <a:rPr lang="en-US" smtClean="0"/>
              <a:t>‹#›</a:t>
            </a:fld>
            <a:endParaRPr lang="en-US"/>
          </a:p>
        </p:txBody>
      </p:sp>
    </p:spTree>
    <p:extLst>
      <p:ext uri="{BB962C8B-B14F-4D97-AF65-F5344CB8AC3E}">
        <p14:creationId xmlns:p14="http://schemas.microsoft.com/office/powerpoint/2010/main" val="21692179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0FACB88-70E4-BE4C-ADB9-0C61C7FEF20F}" type="datetimeFigureOut">
              <a:rPr lang="en-US" smtClean="0"/>
              <a:t>5/29/19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7BD894F-554D-0347-AD0F-A0DDDEFE1710}" type="slidenum">
              <a:rPr lang="en-US" smtClean="0"/>
              <a:t>‹#›</a:t>
            </a:fld>
            <a:endParaRPr lang="en-US"/>
          </a:p>
        </p:txBody>
      </p:sp>
    </p:spTree>
    <p:extLst>
      <p:ext uri="{BB962C8B-B14F-4D97-AF65-F5344CB8AC3E}">
        <p14:creationId xmlns:p14="http://schemas.microsoft.com/office/powerpoint/2010/main" val="10964112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FACB88-70E4-BE4C-ADB9-0C61C7FEF20F}" type="datetimeFigureOut">
              <a:rPr lang="en-US" smtClean="0"/>
              <a:t>5/29/19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7BD894F-554D-0347-AD0F-A0DDDEFE1710}" type="slidenum">
              <a:rPr lang="en-US" smtClean="0"/>
              <a:t>‹#›</a:t>
            </a:fld>
            <a:endParaRPr lang="en-US"/>
          </a:p>
        </p:txBody>
      </p:sp>
    </p:spTree>
    <p:extLst>
      <p:ext uri="{BB962C8B-B14F-4D97-AF65-F5344CB8AC3E}">
        <p14:creationId xmlns:p14="http://schemas.microsoft.com/office/powerpoint/2010/main" val="22676754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0FACB88-70E4-BE4C-ADB9-0C61C7FEF20F}" type="datetimeFigureOut">
              <a:rPr lang="en-US" smtClean="0"/>
              <a:t>5/29/19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BD894F-554D-0347-AD0F-A0DDDEFE1710}" type="slidenum">
              <a:rPr lang="en-US" smtClean="0"/>
              <a:t>‹#›</a:t>
            </a:fld>
            <a:endParaRPr lang="en-US"/>
          </a:p>
        </p:txBody>
      </p:sp>
    </p:spTree>
    <p:extLst>
      <p:ext uri="{BB962C8B-B14F-4D97-AF65-F5344CB8AC3E}">
        <p14:creationId xmlns:p14="http://schemas.microsoft.com/office/powerpoint/2010/main" val="2018915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0FACB88-70E4-BE4C-ADB9-0C61C7FEF20F}" type="datetimeFigureOut">
              <a:rPr lang="en-US" smtClean="0"/>
              <a:t>5/29/19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BD894F-554D-0347-AD0F-A0DDDEFE1710}" type="slidenum">
              <a:rPr lang="en-US" smtClean="0"/>
              <a:t>‹#›</a:t>
            </a:fld>
            <a:endParaRPr lang="en-US"/>
          </a:p>
        </p:txBody>
      </p:sp>
    </p:spTree>
    <p:extLst>
      <p:ext uri="{BB962C8B-B14F-4D97-AF65-F5344CB8AC3E}">
        <p14:creationId xmlns:p14="http://schemas.microsoft.com/office/powerpoint/2010/main" val="39679090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FACB88-70E4-BE4C-ADB9-0C61C7FEF20F}" type="datetimeFigureOut">
              <a:rPr lang="en-US" smtClean="0"/>
              <a:t>5/29/19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BD894F-554D-0347-AD0F-A0DDDEFE1710}" type="slidenum">
              <a:rPr lang="en-US" smtClean="0"/>
              <a:t>‹#›</a:t>
            </a:fld>
            <a:endParaRPr lang="en-US"/>
          </a:p>
        </p:txBody>
      </p:sp>
    </p:spTree>
    <p:extLst>
      <p:ext uri="{BB962C8B-B14F-4D97-AF65-F5344CB8AC3E}">
        <p14:creationId xmlns:p14="http://schemas.microsoft.com/office/powerpoint/2010/main" val="3777257469"/>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 id="214748385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FACB88-70E4-BE4C-ADB9-0C61C7FEF20F}" type="datetimeFigureOut">
              <a:rPr lang="en-US" smtClean="0"/>
              <a:t>5/29/19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BD894F-554D-0347-AD0F-A0DDDEFE1710}" type="slidenum">
              <a:rPr lang="en-US" smtClean="0"/>
              <a:t>‹#›</a:t>
            </a:fld>
            <a:endParaRPr lang="en-US"/>
          </a:p>
        </p:txBody>
      </p:sp>
    </p:spTree>
    <p:extLst>
      <p:ext uri="{BB962C8B-B14F-4D97-AF65-F5344CB8AC3E}">
        <p14:creationId xmlns:p14="http://schemas.microsoft.com/office/powerpoint/2010/main" val="814380342"/>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11.sv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hyperlink" Target="https://www.hud.gov/sites/documents/SAFEANDHEALTHYHOME.PDF" TargetMode="External"/><Relationship Id="rId4" Type="http://schemas.openxmlformats.org/officeDocument/2006/relationships/hyperlink" Target="https://www.hudexchange.info/resources/documents/Healthy-Housing-Toolkit-for-Housing-Counselors.pdf"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financeauthority.org/wp-content/uploads/2018/07/FANO_Program_Flyer_1807.pdf"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hyperlink" Target="http://www.hano.org/"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hyperlink" Target="https://files.consumerfinance.gov/f/201503_cfpb_your-home-loan-toolkit-web.pdf"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lrec.gov/wp-content/uploads/2018/09/Real-Estate-Rules-and-Regs-Updated-through-4-2018.pdf" TargetMode="External"/><Relationship Id="rId5" Type="http://schemas.openxmlformats.org/officeDocument/2006/relationships/hyperlink" Target="https://www.lrec.state.la.us/files/01-01-2018%20Property%20Disclosure.pdf" TargetMode="External"/><Relationship Id="rId4" Type="http://schemas.openxmlformats.org/officeDocument/2006/relationships/image" Target="../media/image25.emf"/></Relationships>
</file>

<file path=ppt/slides/_rels/slide21.xml.rels><?xml version="1.0" encoding="UTF-8" standalone="yes"?>
<Relationships xmlns="http://schemas.openxmlformats.org/package/2006/relationships"><Relationship Id="rId3" Type="http://schemas.openxmlformats.org/officeDocument/2006/relationships/hyperlink" Target="https://apps.hud.gov/offices/hsg/sfh/hcc/hcs.cfm?&amp;webListAction=search&amp;searchstate=LA"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comments" Target="../comments/comment1.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0.sv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www.floodproofla.org/#How" TargetMode="Externa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6.sv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6.svg"/></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AFC23-C157-7A42-94E5-D9813373544C}"/>
              </a:ext>
            </a:extLst>
          </p:cNvPr>
          <p:cNvSpPr>
            <a:spLocks noGrp="1"/>
          </p:cNvSpPr>
          <p:nvPr>
            <p:ph type="ctrTitle"/>
          </p:nvPr>
        </p:nvSpPr>
        <p:spPr>
          <a:xfrm>
            <a:off x="1524000" y="796687"/>
            <a:ext cx="9144000" cy="1032114"/>
          </a:xfrm>
        </p:spPr>
        <p:txBody>
          <a:bodyPr>
            <a:normAutofit/>
          </a:bodyPr>
          <a:lstStyle/>
          <a:p>
            <a:r>
              <a:rPr lang="en-US" spc="100" dirty="0">
                <a:solidFill>
                  <a:schemeClr val="accent6"/>
                </a:solidFill>
              </a:rPr>
              <a:t>C-LEARN</a:t>
            </a:r>
          </a:p>
        </p:txBody>
      </p:sp>
      <p:sp>
        <p:nvSpPr>
          <p:cNvPr id="4" name="Rectangle 3"/>
          <p:cNvSpPr/>
          <p:nvPr/>
        </p:nvSpPr>
        <p:spPr>
          <a:xfrm>
            <a:off x="680322" y="1828801"/>
            <a:ext cx="10856149" cy="1077218"/>
          </a:xfrm>
          <a:prstGeom prst="rect">
            <a:avLst/>
          </a:prstGeom>
        </p:spPr>
        <p:txBody>
          <a:bodyPr wrap="square">
            <a:spAutoFit/>
          </a:bodyPr>
          <a:lstStyle/>
          <a:p>
            <a:pPr algn="ctr"/>
            <a:r>
              <a:rPr lang="en-US" sz="3600" dirty="0"/>
              <a:t>Housing &amp; Resilience</a:t>
            </a:r>
          </a:p>
          <a:p>
            <a:pPr algn="ctr"/>
            <a:r>
              <a:rPr lang="en-US" sz="2800" dirty="0"/>
              <a:t>Session 1: Housing as a Social Determinant of Health</a:t>
            </a:r>
          </a:p>
        </p:txBody>
      </p:sp>
      <p:pic>
        <p:nvPicPr>
          <p:cNvPr id="10" name="Picture 9" descr="https://nola-lettering.com/collections/new-orleans-houses/shotgun-houses" title="source"/>
          <p:cNvPicPr>
            <a:picLocks noChangeAspect="1"/>
          </p:cNvPicPr>
          <p:nvPr/>
        </p:nvPicPr>
        <p:blipFill rotWithShape="1">
          <a:blip r:embed="rId2"/>
          <a:srcRect t="12551" b="12393"/>
          <a:stretch/>
        </p:blipFill>
        <p:spPr>
          <a:xfrm>
            <a:off x="3524250" y="3148995"/>
            <a:ext cx="5143500" cy="2981194"/>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192" y="5602328"/>
            <a:ext cx="2493058" cy="1255672"/>
          </a:xfrm>
          <a:prstGeom prst="rect">
            <a:avLst/>
          </a:prstGeom>
        </p:spPr>
      </p:pic>
      <p:pic>
        <p:nvPicPr>
          <p:cNvPr id="1026" name="Picture 2" descr="Image result for lsu health logo"/>
          <p:cNvPicPr>
            <a:picLocks noChangeAspect="1" noChangeArrowheads="1"/>
          </p:cNvPicPr>
          <p:nvPr/>
        </p:nvPicPr>
        <p:blipFill rotWithShape="1">
          <a:blip r:embed="rId4">
            <a:extLst>
              <a:ext uri="{28A0092B-C50C-407E-A947-70E740481C1C}">
                <a14:useLocalDpi xmlns:a14="http://schemas.microsoft.com/office/drawing/2010/main" val="0"/>
              </a:ext>
            </a:extLst>
          </a:blip>
          <a:srcRect l="8318" t="30018" r="8020" b="28577"/>
          <a:stretch/>
        </p:blipFill>
        <p:spPr bwMode="auto">
          <a:xfrm>
            <a:off x="9475750" y="5999968"/>
            <a:ext cx="2458884" cy="63882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3655513" y="6057772"/>
            <a:ext cx="4905766" cy="261610"/>
          </a:xfrm>
          <a:prstGeom prst="rect">
            <a:avLst/>
          </a:prstGeom>
        </p:spPr>
        <p:txBody>
          <a:bodyPr wrap="square">
            <a:spAutoFit/>
          </a:bodyPr>
          <a:lstStyle/>
          <a:p>
            <a:r>
              <a:rPr lang="en-US" sz="1100" dirty="0">
                <a:solidFill>
                  <a:schemeClr val="bg1">
                    <a:lumMod val="95000"/>
                  </a:schemeClr>
                </a:solidFill>
              </a:rPr>
              <a:t>https://nola-lettering.com/collections/new-orleans-houses/shotgun-houses</a:t>
            </a:r>
          </a:p>
        </p:txBody>
      </p:sp>
    </p:spTree>
    <p:extLst>
      <p:ext uri="{BB962C8B-B14F-4D97-AF65-F5344CB8AC3E}">
        <p14:creationId xmlns:p14="http://schemas.microsoft.com/office/powerpoint/2010/main" val="42457947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514A3-0CEB-444B-BA8C-C302F48D7A1F}"/>
              </a:ext>
            </a:extLst>
          </p:cNvPr>
          <p:cNvSpPr>
            <a:spLocks noGrp="1"/>
          </p:cNvSpPr>
          <p:nvPr>
            <p:ph type="ctrTitle"/>
          </p:nvPr>
        </p:nvSpPr>
        <p:spPr>
          <a:xfrm>
            <a:off x="3426400" y="2976001"/>
            <a:ext cx="5339200" cy="1275600"/>
          </a:xfrm>
        </p:spPr>
        <p:txBody>
          <a:bodyPr>
            <a:normAutofit fontScale="90000"/>
          </a:bodyPr>
          <a:lstStyle/>
          <a:p>
            <a:pPr>
              <a:lnSpc>
                <a:spcPts val="6040"/>
              </a:lnSpc>
            </a:pPr>
            <a:r>
              <a:rPr lang="en-US" b="1" dirty="0">
                <a:solidFill>
                  <a:schemeClr val="accent6"/>
                </a:solidFill>
              </a:rPr>
              <a:t>Housing Policies &amp; Health</a:t>
            </a:r>
            <a:endParaRPr lang="en-US" dirty="0"/>
          </a:p>
        </p:txBody>
      </p:sp>
      <p:sp>
        <p:nvSpPr>
          <p:cNvPr id="3" name="Subtitle 2">
            <a:extLst>
              <a:ext uri="{FF2B5EF4-FFF2-40B4-BE49-F238E27FC236}">
                <a16:creationId xmlns:a16="http://schemas.microsoft.com/office/drawing/2014/main" id="{FE4051A1-6BD0-CE4C-B32C-7379570AC6B4}"/>
              </a:ext>
            </a:extLst>
          </p:cNvPr>
          <p:cNvSpPr>
            <a:spLocks noGrp="1"/>
          </p:cNvSpPr>
          <p:nvPr>
            <p:ph type="subTitle" idx="1"/>
          </p:nvPr>
        </p:nvSpPr>
        <p:spPr/>
        <p:txBody>
          <a:bodyPr>
            <a:noAutofit/>
          </a:bodyPr>
          <a:lstStyle/>
          <a:p>
            <a:r>
              <a:rPr lang="en-US" sz="2400" dirty="0"/>
              <a:t>How do these housing policies and practices impact physical and mental health?</a:t>
            </a:r>
          </a:p>
        </p:txBody>
      </p:sp>
      <p:sp>
        <p:nvSpPr>
          <p:cNvPr id="4" name="Google Shape;489;p39">
            <a:extLst>
              <a:ext uri="{FF2B5EF4-FFF2-40B4-BE49-F238E27FC236}">
                <a16:creationId xmlns:a16="http://schemas.microsoft.com/office/drawing/2014/main" id="{D8CB057F-C1B2-984D-96CA-27F0A7185294}"/>
              </a:ext>
            </a:extLst>
          </p:cNvPr>
          <p:cNvSpPr/>
          <p:nvPr/>
        </p:nvSpPr>
        <p:spPr>
          <a:xfrm>
            <a:off x="1854802" y="1423330"/>
            <a:ext cx="913451" cy="800096"/>
          </a:xfrm>
          <a:custGeom>
            <a:avLst/>
            <a:gdLst/>
            <a:ahLst/>
            <a:cxnLst/>
            <a:rect l="l" t="t" r="r" b="b"/>
            <a:pathLst>
              <a:path w="18365" h="16026" fill="none" extrusionOk="0">
                <a:moveTo>
                  <a:pt x="9182" y="0"/>
                </a:moveTo>
                <a:lnTo>
                  <a:pt x="0" y="8841"/>
                </a:lnTo>
                <a:lnTo>
                  <a:pt x="2874" y="8841"/>
                </a:lnTo>
                <a:lnTo>
                  <a:pt x="2874" y="15246"/>
                </a:lnTo>
                <a:lnTo>
                  <a:pt x="2874" y="15246"/>
                </a:lnTo>
                <a:lnTo>
                  <a:pt x="2899" y="15417"/>
                </a:lnTo>
                <a:lnTo>
                  <a:pt x="2947" y="15563"/>
                </a:lnTo>
                <a:lnTo>
                  <a:pt x="3020" y="15685"/>
                </a:lnTo>
                <a:lnTo>
                  <a:pt x="3093" y="15806"/>
                </a:lnTo>
                <a:lnTo>
                  <a:pt x="3215" y="15904"/>
                </a:lnTo>
                <a:lnTo>
                  <a:pt x="3361" y="15977"/>
                </a:lnTo>
                <a:lnTo>
                  <a:pt x="3508" y="16026"/>
                </a:lnTo>
                <a:lnTo>
                  <a:pt x="3654" y="16026"/>
                </a:lnTo>
                <a:lnTo>
                  <a:pt x="7404" y="16026"/>
                </a:lnTo>
                <a:lnTo>
                  <a:pt x="7404" y="13420"/>
                </a:lnTo>
                <a:lnTo>
                  <a:pt x="7404" y="13420"/>
                </a:lnTo>
                <a:lnTo>
                  <a:pt x="7429" y="13127"/>
                </a:lnTo>
                <a:lnTo>
                  <a:pt x="7526" y="12860"/>
                </a:lnTo>
                <a:lnTo>
                  <a:pt x="7648" y="12616"/>
                </a:lnTo>
                <a:lnTo>
                  <a:pt x="7818" y="12421"/>
                </a:lnTo>
                <a:lnTo>
                  <a:pt x="8038" y="12251"/>
                </a:lnTo>
                <a:lnTo>
                  <a:pt x="8257" y="12129"/>
                </a:lnTo>
                <a:lnTo>
                  <a:pt x="8525" y="12031"/>
                </a:lnTo>
                <a:lnTo>
                  <a:pt x="8817" y="12007"/>
                </a:lnTo>
                <a:lnTo>
                  <a:pt x="9548" y="12007"/>
                </a:lnTo>
                <a:lnTo>
                  <a:pt x="9548" y="12007"/>
                </a:lnTo>
                <a:lnTo>
                  <a:pt x="9840" y="12031"/>
                </a:lnTo>
                <a:lnTo>
                  <a:pt x="10108" y="12129"/>
                </a:lnTo>
                <a:lnTo>
                  <a:pt x="10327" y="12251"/>
                </a:lnTo>
                <a:lnTo>
                  <a:pt x="10546" y="12421"/>
                </a:lnTo>
                <a:lnTo>
                  <a:pt x="10717" y="12616"/>
                </a:lnTo>
                <a:lnTo>
                  <a:pt x="10838" y="12860"/>
                </a:lnTo>
                <a:lnTo>
                  <a:pt x="10936" y="13127"/>
                </a:lnTo>
                <a:lnTo>
                  <a:pt x="10960" y="13420"/>
                </a:lnTo>
                <a:lnTo>
                  <a:pt x="10960" y="16026"/>
                </a:lnTo>
                <a:lnTo>
                  <a:pt x="14711" y="16026"/>
                </a:lnTo>
                <a:lnTo>
                  <a:pt x="14711" y="16026"/>
                </a:lnTo>
                <a:lnTo>
                  <a:pt x="14857" y="16026"/>
                </a:lnTo>
                <a:lnTo>
                  <a:pt x="15003" y="15977"/>
                </a:lnTo>
                <a:lnTo>
                  <a:pt x="15149" y="15904"/>
                </a:lnTo>
                <a:lnTo>
                  <a:pt x="15271" y="15806"/>
                </a:lnTo>
                <a:lnTo>
                  <a:pt x="15344" y="15685"/>
                </a:lnTo>
                <a:lnTo>
                  <a:pt x="15417" y="15563"/>
                </a:lnTo>
                <a:lnTo>
                  <a:pt x="15466" y="15417"/>
                </a:lnTo>
                <a:lnTo>
                  <a:pt x="15490" y="15246"/>
                </a:lnTo>
                <a:lnTo>
                  <a:pt x="15490" y="8841"/>
                </a:lnTo>
                <a:lnTo>
                  <a:pt x="18364" y="8841"/>
                </a:lnTo>
                <a:lnTo>
                  <a:pt x="9182" y="0"/>
                </a:lnTo>
                <a:close/>
              </a:path>
            </a:pathLst>
          </a:custGeom>
          <a:noFill/>
          <a:ln w="38100"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344346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09615A8-A552-CB4B-86BE-871064C3DC02}"/>
              </a:ext>
            </a:extLst>
          </p:cNvPr>
          <p:cNvSpPr txBox="1"/>
          <p:nvPr/>
        </p:nvSpPr>
        <p:spPr>
          <a:xfrm>
            <a:off x="0" y="1"/>
            <a:ext cx="12192000" cy="6858000"/>
          </a:xfrm>
          <a:prstGeom prst="rect">
            <a:avLst/>
          </a:prstGeom>
          <a:blipFill dpi="0" rotWithShape="1">
            <a:blip r:embed="rId2">
              <a:alphaModFix amt="21000"/>
              <a:extLst>
                <a:ext uri="{BEBA8EAE-BF5A-486C-A8C5-ECC9F3942E4B}">
                  <a14:imgProps xmlns:a14="http://schemas.microsoft.com/office/drawing/2010/main">
                    <a14:imgLayer>
                      <a14:imgEffect>
                        <a14:saturation sat="66000"/>
                      </a14:imgEffect>
                      <a14:imgEffect>
                        <a14:brightnessContrast contrast="40000"/>
                      </a14:imgEffect>
                    </a14:imgLayer>
                  </a14:imgProps>
                </a:ext>
              </a:extLst>
            </a:blip>
            <a:srcRect/>
            <a:stretch>
              <a:fillRect/>
            </a:stretch>
          </a:blipFill>
        </p:spPr>
        <p:txBody>
          <a:bodyPr wrap="square" rtlCol="0">
            <a:spAutoFit/>
          </a:bodyPr>
          <a:lstStyle/>
          <a:p>
            <a:endParaRPr lang="en-US" dirty="0"/>
          </a:p>
        </p:txBody>
      </p:sp>
      <p:sp>
        <p:nvSpPr>
          <p:cNvPr id="3" name="Content Placeholder 2">
            <a:extLst>
              <a:ext uri="{FF2B5EF4-FFF2-40B4-BE49-F238E27FC236}">
                <a16:creationId xmlns:a16="http://schemas.microsoft.com/office/drawing/2014/main" id="{0A37C7FD-2E6D-FA43-AB19-E305C241ACF6}"/>
              </a:ext>
            </a:extLst>
          </p:cNvPr>
          <p:cNvSpPr>
            <a:spLocks noGrp="1"/>
          </p:cNvSpPr>
          <p:nvPr>
            <p:ph idx="1"/>
          </p:nvPr>
        </p:nvSpPr>
        <p:spPr>
          <a:xfrm>
            <a:off x="838200" y="1197033"/>
            <a:ext cx="10515600" cy="3524596"/>
          </a:xfrm>
        </p:spPr>
        <p:txBody>
          <a:bodyPr>
            <a:normAutofit/>
          </a:bodyPr>
          <a:lstStyle/>
          <a:p>
            <a:pPr marL="0" indent="0" algn="ctr">
              <a:buNone/>
            </a:pPr>
            <a:r>
              <a:rPr lang="en-US" sz="4800" dirty="0">
                <a:solidFill>
                  <a:schemeClr val="bg2">
                    <a:lumMod val="25000"/>
                  </a:schemeClr>
                </a:solidFill>
              </a:rPr>
              <a:t>“Housing segregation contributes to </a:t>
            </a:r>
            <a:r>
              <a:rPr lang="en-US" sz="4800" b="1" dirty="0">
                <a:solidFill>
                  <a:srgbClr val="C00000"/>
                </a:solidFill>
              </a:rPr>
              <a:t>unequal</a:t>
            </a:r>
            <a:r>
              <a:rPr lang="en-US" sz="4800" dirty="0">
                <a:solidFill>
                  <a:schemeClr val="bg2">
                    <a:lumMod val="25000"/>
                  </a:schemeClr>
                </a:solidFill>
              </a:rPr>
              <a:t> exposure to crime and violence, environmental health hazards, and threats to physical and mental health.”</a:t>
            </a:r>
            <a:endParaRPr lang="en-US" sz="3600" dirty="0">
              <a:solidFill>
                <a:schemeClr val="bg2">
                  <a:lumMod val="25000"/>
                </a:schemeClr>
              </a:solidFill>
            </a:endParaRPr>
          </a:p>
        </p:txBody>
      </p:sp>
    </p:spTree>
    <p:extLst>
      <p:ext uri="{BB962C8B-B14F-4D97-AF65-F5344CB8AC3E}">
        <p14:creationId xmlns:p14="http://schemas.microsoft.com/office/powerpoint/2010/main" val="11747089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alpha val="21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311562-0ABC-0D47-A4F5-6600255F042E}"/>
              </a:ext>
            </a:extLst>
          </p:cNvPr>
          <p:cNvSpPr>
            <a:spLocks noGrp="1"/>
          </p:cNvSpPr>
          <p:nvPr>
            <p:ph sz="half" idx="1"/>
          </p:nvPr>
        </p:nvSpPr>
        <p:spPr>
          <a:xfrm>
            <a:off x="779489" y="909714"/>
            <a:ext cx="8724275" cy="5906123"/>
          </a:xfrm>
        </p:spPr>
        <p:txBody>
          <a:bodyPr anchor="ctr">
            <a:normAutofit/>
          </a:bodyPr>
          <a:lstStyle/>
          <a:p>
            <a:pPr marL="0" indent="0">
              <a:buNone/>
            </a:pPr>
            <a:r>
              <a:rPr lang="en-US" sz="2400" b="1" dirty="0">
                <a:latin typeface="Georgia" panose="02040502050405020303" pitchFamily="18" charset="0"/>
              </a:rPr>
              <a:t>Neighborhood </a:t>
            </a:r>
            <a:r>
              <a:rPr lang="en-US" sz="2400" b="1" u="sng" dirty="0">
                <a:latin typeface="Georgia" panose="02040502050405020303" pitchFamily="18" charset="0"/>
              </a:rPr>
              <a:t>conditions</a:t>
            </a:r>
            <a:r>
              <a:rPr lang="en-US" sz="2400" b="1" dirty="0">
                <a:latin typeface="Georgia" panose="02040502050405020303" pitchFamily="18" charset="0"/>
              </a:rPr>
              <a:t> make a significant impact to mental and physical health</a:t>
            </a:r>
          </a:p>
          <a:p>
            <a:r>
              <a:rPr lang="en-US" sz="2400" dirty="0">
                <a:latin typeface="Georgia" panose="02040502050405020303" pitchFamily="18" charset="0"/>
              </a:rPr>
              <a:t>Violence </a:t>
            </a:r>
          </a:p>
          <a:p>
            <a:r>
              <a:rPr lang="en-US" sz="2400" dirty="0">
                <a:latin typeface="Georgia" panose="02040502050405020303" pitchFamily="18" charset="0"/>
              </a:rPr>
              <a:t>Access to fresh foods</a:t>
            </a:r>
          </a:p>
          <a:p>
            <a:r>
              <a:rPr lang="en-US" sz="2400" dirty="0">
                <a:latin typeface="Georgia" panose="02040502050405020303" pitchFamily="18" charset="0"/>
              </a:rPr>
              <a:t>Green space for physical activity</a:t>
            </a:r>
          </a:p>
          <a:p>
            <a:r>
              <a:rPr lang="en-US" sz="2400" dirty="0">
                <a:latin typeface="Georgia" panose="02040502050405020303" pitchFamily="18" charset="0"/>
              </a:rPr>
              <a:t>Public transportation access</a:t>
            </a:r>
          </a:p>
          <a:p>
            <a:endParaRPr lang="en-US" sz="2400" dirty="0">
              <a:latin typeface="Georgia" panose="02040502050405020303" pitchFamily="18" charset="0"/>
            </a:endParaRPr>
          </a:p>
          <a:p>
            <a:pPr marL="0" indent="0">
              <a:buNone/>
            </a:pPr>
            <a:r>
              <a:rPr lang="en-US" sz="2400" b="1" dirty="0">
                <a:latin typeface="Georgia" panose="02040502050405020303" pitchFamily="18" charset="0"/>
              </a:rPr>
              <a:t>Housing </a:t>
            </a:r>
            <a:r>
              <a:rPr lang="en-US" sz="2400" b="1" u="sng" dirty="0">
                <a:latin typeface="Georgia" panose="02040502050405020303" pitchFamily="18" charset="0"/>
              </a:rPr>
              <a:t>instability</a:t>
            </a:r>
            <a:r>
              <a:rPr lang="en-US" sz="2400" b="1" dirty="0">
                <a:latin typeface="Georgia" panose="02040502050405020303" pitchFamily="18" charset="0"/>
              </a:rPr>
              <a:t> disrupts routine obligations such as work, school, social networks, access to services.</a:t>
            </a:r>
          </a:p>
          <a:p>
            <a:r>
              <a:rPr lang="en-US" sz="2400" dirty="0">
                <a:latin typeface="Georgia" panose="02040502050405020303" pitchFamily="18" charset="0"/>
              </a:rPr>
              <a:t>Worries about housing conditions and/or instability can cause distress and subsequent mental disorders</a:t>
            </a:r>
          </a:p>
          <a:p>
            <a:endParaRPr lang="en-US" sz="2400" dirty="0">
              <a:latin typeface="Georgia" panose="02040502050405020303" pitchFamily="18" charset="0"/>
            </a:endParaRPr>
          </a:p>
        </p:txBody>
      </p:sp>
      <p:pic>
        <p:nvPicPr>
          <p:cNvPr id="23" name="Graphic 22" descr="Medical">
            <a:extLst>
              <a:ext uri="{FF2B5EF4-FFF2-40B4-BE49-F238E27FC236}">
                <a16:creationId xmlns:a16="http://schemas.microsoft.com/office/drawing/2014/main" id="{F8F38EF2-56F3-B141-B046-13EA92937E9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92845" y="83692"/>
            <a:ext cx="6758065" cy="6758065"/>
          </a:xfrm>
          <a:prstGeom prst="rect">
            <a:avLst/>
          </a:prstGeom>
        </p:spPr>
      </p:pic>
      <p:grpSp>
        <p:nvGrpSpPr>
          <p:cNvPr id="4" name="Group 3">
            <a:extLst>
              <a:ext uri="{FF2B5EF4-FFF2-40B4-BE49-F238E27FC236}">
                <a16:creationId xmlns:a16="http://schemas.microsoft.com/office/drawing/2014/main" id="{8A1F8FD6-D923-3D4A-9CA5-8EBA423E1829}"/>
              </a:ext>
            </a:extLst>
          </p:cNvPr>
          <p:cNvGrpSpPr/>
          <p:nvPr/>
        </p:nvGrpSpPr>
        <p:grpSpPr>
          <a:xfrm>
            <a:off x="603" y="245067"/>
            <a:ext cx="4809936" cy="863298"/>
            <a:chOff x="27710" y="245067"/>
            <a:chExt cx="4714160" cy="863298"/>
          </a:xfrm>
          <a:solidFill>
            <a:schemeClr val="accent6"/>
          </a:solidFill>
        </p:grpSpPr>
        <p:sp>
          <p:nvSpPr>
            <p:cNvPr id="5" name="Delay 4">
              <a:extLst>
                <a:ext uri="{FF2B5EF4-FFF2-40B4-BE49-F238E27FC236}">
                  <a16:creationId xmlns:a16="http://schemas.microsoft.com/office/drawing/2014/main" id="{6865AFFC-CD84-E448-93E4-0E67E947F324}"/>
                </a:ext>
              </a:extLst>
            </p:cNvPr>
            <p:cNvSpPr/>
            <p:nvPr/>
          </p:nvSpPr>
          <p:spPr>
            <a:xfrm>
              <a:off x="3785906" y="245067"/>
              <a:ext cx="955964" cy="863298"/>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Georgia" panose="02040502050405020303" pitchFamily="18" charset="0"/>
              </a:endParaRPr>
            </a:p>
          </p:txBody>
        </p:sp>
        <p:sp>
          <p:nvSpPr>
            <p:cNvPr id="6" name="Rectangle 5">
              <a:extLst>
                <a:ext uri="{FF2B5EF4-FFF2-40B4-BE49-F238E27FC236}">
                  <a16:creationId xmlns:a16="http://schemas.microsoft.com/office/drawing/2014/main" id="{B6EF9ABF-9B24-3B40-9C86-08DBA04F8B35}"/>
                </a:ext>
              </a:extLst>
            </p:cNvPr>
            <p:cNvSpPr/>
            <p:nvPr/>
          </p:nvSpPr>
          <p:spPr>
            <a:xfrm>
              <a:off x="27710" y="245067"/>
              <a:ext cx="4253345" cy="8632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bg1"/>
                  </a:solidFill>
                  <a:latin typeface="Georgia" panose="02040502050405020303" pitchFamily="18" charset="0"/>
                </a:rPr>
                <a:t>Housing &amp; Health</a:t>
              </a:r>
              <a:endParaRPr lang="en-US" sz="2000" dirty="0">
                <a:solidFill>
                  <a:schemeClr val="bg1"/>
                </a:solidFill>
                <a:latin typeface="Georgia" panose="02040502050405020303" pitchFamily="18" charset="0"/>
              </a:endParaRPr>
            </a:p>
          </p:txBody>
        </p:sp>
      </p:grpSp>
    </p:spTree>
    <p:extLst>
      <p:ext uri="{BB962C8B-B14F-4D97-AF65-F5344CB8AC3E}">
        <p14:creationId xmlns:p14="http://schemas.microsoft.com/office/powerpoint/2010/main" val="18257761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4">
            <a:alpha val="12000"/>
          </a:schemeClr>
        </a:solidFill>
        <a:effectLst/>
      </p:bgPr>
    </p:bg>
    <p:spTree>
      <p:nvGrpSpPr>
        <p:cNvPr id="1" name=""/>
        <p:cNvGrpSpPr/>
        <p:nvPr/>
      </p:nvGrpSpPr>
      <p:grpSpPr>
        <a:xfrm>
          <a:off x="0" y="0"/>
          <a:ext cx="0" cy="0"/>
          <a:chOff x="0" y="0"/>
          <a:chExt cx="0" cy="0"/>
        </a:xfrm>
      </p:grpSpPr>
      <p:pic>
        <p:nvPicPr>
          <p:cNvPr id="7" name="Graphic 6" descr="Warning">
            <a:extLst>
              <a:ext uri="{FF2B5EF4-FFF2-40B4-BE49-F238E27FC236}">
                <a16:creationId xmlns:a16="http://schemas.microsoft.com/office/drawing/2014/main" id="{FF024C53-6A89-D54E-A8B8-30D14A4A30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29297" y="200303"/>
            <a:ext cx="6744662" cy="6744662"/>
          </a:xfrm>
          <a:prstGeom prst="rect">
            <a:avLst/>
          </a:prstGeom>
        </p:spPr>
      </p:pic>
      <p:sp>
        <p:nvSpPr>
          <p:cNvPr id="3" name="Content Placeholder 2">
            <a:extLst>
              <a:ext uri="{FF2B5EF4-FFF2-40B4-BE49-F238E27FC236}">
                <a16:creationId xmlns:a16="http://schemas.microsoft.com/office/drawing/2014/main" id="{9FBE0A25-217E-4B4D-BF48-443D94EC783C}"/>
              </a:ext>
            </a:extLst>
          </p:cNvPr>
          <p:cNvSpPr>
            <a:spLocks noGrp="1"/>
          </p:cNvSpPr>
          <p:nvPr>
            <p:ph idx="1"/>
          </p:nvPr>
        </p:nvSpPr>
        <p:spPr>
          <a:xfrm>
            <a:off x="593017" y="1288635"/>
            <a:ext cx="7998533" cy="5340766"/>
          </a:xfrm>
        </p:spPr>
        <p:txBody>
          <a:bodyPr>
            <a:normAutofit lnSpcReduction="10000"/>
          </a:bodyPr>
          <a:lstStyle/>
          <a:p>
            <a:pPr marL="0" indent="0">
              <a:spcAft>
                <a:spcPts val="1000"/>
              </a:spcAft>
              <a:buNone/>
            </a:pPr>
            <a:r>
              <a:rPr lang="en-US" sz="2400" b="1" dirty="0"/>
              <a:t>There is also an issue of housing </a:t>
            </a:r>
            <a:r>
              <a:rPr lang="en-US" sz="2400" b="1" u="sng" dirty="0"/>
              <a:t>quality</a:t>
            </a:r>
            <a:r>
              <a:rPr lang="en-US" sz="2400" b="1" dirty="0"/>
              <a:t> within the home. Common hazards include:</a:t>
            </a:r>
          </a:p>
          <a:p>
            <a:pPr lvl="1"/>
            <a:r>
              <a:rPr lang="en-US" dirty="0"/>
              <a:t>Mold</a:t>
            </a:r>
          </a:p>
          <a:p>
            <a:pPr lvl="1"/>
            <a:r>
              <a:rPr lang="en-US" dirty="0"/>
              <a:t>Vermin infestation (e.g. mice, cockroaches, etc.)</a:t>
            </a:r>
          </a:p>
          <a:p>
            <a:pPr lvl="1"/>
            <a:r>
              <a:rPr lang="en-US" dirty="0"/>
              <a:t>Lead paint/pipes</a:t>
            </a:r>
          </a:p>
          <a:p>
            <a:pPr lvl="1"/>
            <a:r>
              <a:rPr lang="en-US" dirty="0"/>
              <a:t>Poor indoor air quality </a:t>
            </a:r>
          </a:p>
          <a:p>
            <a:pPr lvl="1"/>
            <a:r>
              <a:rPr lang="en-US" dirty="0"/>
              <a:t>Unsafe wiring </a:t>
            </a:r>
          </a:p>
          <a:p>
            <a:pPr marL="0" indent="0">
              <a:buNone/>
            </a:pPr>
            <a:endParaRPr lang="en-US" sz="2400" dirty="0"/>
          </a:p>
          <a:p>
            <a:pPr marL="0" indent="0">
              <a:spcAft>
                <a:spcPts val="1000"/>
              </a:spcAft>
              <a:buNone/>
            </a:pPr>
            <a:r>
              <a:rPr lang="en-US" sz="2400" b="1" dirty="0"/>
              <a:t>Poor quality housing can play a part in: </a:t>
            </a:r>
          </a:p>
          <a:p>
            <a:pPr lvl="1"/>
            <a:r>
              <a:rPr lang="en-US" dirty="0"/>
              <a:t>Chronic diseases </a:t>
            </a:r>
          </a:p>
          <a:p>
            <a:pPr lvl="1"/>
            <a:r>
              <a:rPr lang="en-US" dirty="0"/>
              <a:t>Physical injuries</a:t>
            </a:r>
          </a:p>
          <a:p>
            <a:pPr lvl="1"/>
            <a:r>
              <a:rPr lang="en-US" dirty="0"/>
              <a:t>Asthma </a:t>
            </a:r>
          </a:p>
          <a:p>
            <a:pPr lvl="1"/>
            <a:r>
              <a:rPr lang="en-US" dirty="0"/>
              <a:t>Poor child development </a:t>
            </a:r>
          </a:p>
        </p:txBody>
      </p:sp>
      <p:grpSp>
        <p:nvGrpSpPr>
          <p:cNvPr id="6" name="Group 5">
            <a:extLst>
              <a:ext uri="{FF2B5EF4-FFF2-40B4-BE49-F238E27FC236}">
                <a16:creationId xmlns:a16="http://schemas.microsoft.com/office/drawing/2014/main" id="{E9B96648-E869-6E4E-887B-86AA3517D5A3}"/>
              </a:ext>
            </a:extLst>
          </p:cNvPr>
          <p:cNvGrpSpPr/>
          <p:nvPr/>
        </p:nvGrpSpPr>
        <p:grpSpPr>
          <a:xfrm>
            <a:off x="603" y="245067"/>
            <a:ext cx="4809936" cy="863298"/>
            <a:chOff x="27710" y="245067"/>
            <a:chExt cx="4714160" cy="863298"/>
          </a:xfrm>
          <a:solidFill>
            <a:schemeClr val="accent6"/>
          </a:solidFill>
        </p:grpSpPr>
        <p:sp>
          <p:nvSpPr>
            <p:cNvPr id="8" name="Delay 7">
              <a:extLst>
                <a:ext uri="{FF2B5EF4-FFF2-40B4-BE49-F238E27FC236}">
                  <a16:creationId xmlns:a16="http://schemas.microsoft.com/office/drawing/2014/main" id="{14BB286E-4C25-054C-AEA0-B2D36ADF9C11}"/>
                </a:ext>
              </a:extLst>
            </p:cNvPr>
            <p:cNvSpPr/>
            <p:nvPr/>
          </p:nvSpPr>
          <p:spPr>
            <a:xfrm>
              <a:off x="3785906" y="245067"/>
              <a:ext cx="955964" cy="863298"/>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Georgia" panose="02040502050405020303" pitchFamily="18" charset="0"/>
              </a:endParaRPr>
            </a:p>
          </p:txBody>
        </p:sp>
        <p:sp>
          <p:nvSpPr>
            <p:cNvPr id="9" name="Rectangle 8">
              <a:extLst>
                <a:ext uri="{FF2B5EF4-FFF2-40B4-BE49-F238E27FC236}">
                  <a16:creationId xmlns:a16="http://schemas.microsoft.com/office/drawing/2014/main" id="{6407A688-E3F3-AC4E-B285-425495038BBA}"/>
                </a:ext>
              </a:extLst>
            </p:cNvPr>
            <p:cNvSpPr/>
            <p:nvPr/>
          </p:nvSpPr>
          <p:spPr>
            <a:xfrm>
              <a:off x="27710" y="245067"/>
              <a:ext cx="4253345" cy="8632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bg1"/>
                  </a:solidFill>
                  <a:latin typeface="Georgia" panose="02040502050405020303" pitchFamily="18" charset="0"/>
                </a:rPr>
                <a:t>Housing &amp; Health</a:t>
              </a:r>
              <a:endParaRPr lang="en-US" sz="2000" dirty="0">
                <a:solidFill>
                  <a:schemeClr val="bg1"/>
                </a:solidFill>
                <a:latin typeface="Georgia" panose="02040502050405020303" pitchFamily="18" charset="0"/>
              </a:endParaRPr>
            </a:p>
          </p:txBody>
        </p:sp>
      </p:grpSp>
    </p:spTree>
    <p:extLst>
      <p:ext uri="{BB962C8B-B14F-4D97-AF65-F5344CB8AC3E}">
        <p14:creationId xmlns:p14="http://schemas.microsoft.com/office/powerpoint/2010/main" val="6395973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alpha val="8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34E73-B5B1-9F4B-AC03-D1D076834BBE}"/>
              </a:ext>
            </a:extLst>
          </p:cNvPr>
          <p:cNvSpPr>
            <a:spLocks noGrp="1"/>
          </p:cNvSpPr>
          <p:nvPr>
            <p:ph type="ctrTitle"/>
          </p:nvPr>
        </p:nvSpPr>
        <p:spPr>
          <a:xfrm>
            <a:off x="3426400" y="2361405"/>
            <a:ext cx="5339200" cy="1275600"/>
          </a:xfrm>
        </p:spPr>
        <p:txBody>
          <a:bodyPr>
            <a:normAutofit fontScale="90000"/>
          </a:bodyPr>
          <a:lstStyle/>
          <a:p>
            <a:pPr>
              <a:lnSpc>
                <a:spcPts val="6000"/>
              </a:lnSpc>
            </a:pPr>
            <a:r>
              <a:rPr lang="en-US" b="1" dirty="0">
                <a:solidFill>
                  <a:schemeClr val="accent6">
                    <a:lumMod val="75000"/>
                  </a:schemeClr>
                </a:solidFill>
              </a:rPr>
              <a:t>RESOURCES &amp; TOOLKITS</a:t>
            </a:r>
          </a:p>
        </p:txBody>
      </p:sp>
      <p:sp>
        <p:nvSpPr>
          <p:cNvPr id="3" name="Subtitle 2">
            <a:extLst>
              <a:ext uri="{FF2B5EF4-FFF2-40B4-BE49-F238E27FC236}">
                <a16:creationId xmlns:a16="http://schemas.microsoft.com/office/drawing/2014/main" id="{D163050B-FADB-1641-9B8D-47EADD3FEB9F}"/>
              </a:ext>
            </a:extLst>
          </p:cNvPr>
          <p:cNvSpPr>
            <a:spLocks noGrp="1"/>
          </p:cNvSpPr>
          <p:nvPr>
            <p:ph type="subTitle" idx="1"/>
          </p:nvPr>
        </p:nvSpPr>
        <p:spPr>
          <a:xfrm>
            <a:off x="3426400" y="3637005"/>
            <a:ext cx="5339200" cy="1046400"/>
          </a:xfrm>
        </p:spPr>
        <p:txBody>
          <a:bodyPr>
            <a:normAutofit fontScale="85000" lnSpcReduction="10000"/>
          </a:bodyPr>
          <a:lstStyle/>
          <a:p>
            <a:r>
              <a:rPr lang="en-US" sz="2400" dirty="0"/>
              <a:t>These can be utilized by your clients to help them get the most out of their current situation—and plan for the future.</a:t>
            </a:r>
          </a:p>
        </p:txBody>
      </p:sp>
      <p:sp>
        <p:nvSpPr>
          <p:cNvPr id="4" name="Google Shape;489;p39">
            <a:extLst>
              <a:ext uri="{FF2B5EF4-FFF2-40B4-BE49-F238E27FC236}">
                <a16:creationId xmlns:a16="http://schemas.microsoft.com/office/drawing/2014/main" id="{A9EEC411-DB54-644A-9223-0D9CE9750C6A}"/>
              </a:ext>
            </a:extLst>
          </p:cNvPr>
          <p:cNvSpPr/>
          <p:nvPr/>
        </p:nvSpPr>
        <p:spPr>
          <a:xfrm>
            <a:off x="1854802" y="1423330"/>
            <a:ext cx="913451" cy="800096"/>
          </a:xfrm>
          <a:custGeom>
            <a:avLst/>
            <a:gdLst/>
            <a:ahLst/>
            <a:cxnLst/>
            <a:rect l="l" t="t" r="r" b="b"/>
            <a:pathLst>
              <a:path w="18365" h="16026" fill="none" extrusionOk="0">
                <a:moveTo>
                  <a:pt x="9182" y="0"/>
                </a:moveTo>
                <a:lnTo>
                  <a:pt x="0" y="8841"/>
                </a:lnTo>
                <a:lnTo>
                  <a:pt x="2874" y="8841"/>
                </a:lnTo>
                <a:lnTo>
                  <a:pt x="2874" y="15246"/>
                </a:lnTo>
                <a:lnTo>
                  <a:pt x="2874" y="15246"/>
                </a:lnTo>
                <a:lnTo>
                  <a:pt x="2899" y="15417"/>
                </a:lnTo>
                <a:lnTo>
                  <a:pt x="2947" y="15563"/>
                </a:lnTo>
                <a:lnTo>
                  <a:pt x="3020" y="15685"/>
                </a:lnTo>
                <a:lnTo>
                  <a:pt x="3093" y="15806"/>
                </a:lnTo>
                <a:lnTo>
                  <a:pt x="3215" y="15904"/>
                </a:lnTo>
                <a:lnTo>
                  <a:pt x="3361" y="15977"/>
                </a:lnTo>
                <a:lnTo>
                  <a:pt x="3508" y="16026"/>
                </a:lnTo>
                <a:lnTo>
                  <a:pt x="3654" y="16026"/>
                </a:lnTo>
                <a:lnTo>
                  <a:pt x="7404" y="16026"/>
                </a:lnTo>
                <a:lnTo>
                  <a:pt x="7404" y="13420"/>
                </a:lnTo>
                <a:lnTo>
                  <a:pt x="7404" y="13420"/>
                </a:lnTo>
                <a:lnTo>
                  <a:pt x="7429" y="13127"/>
                </a:lnTo>
                <a:lnTo>
                  <a:pt x="7526" y="12860"/>
                </a:lnTo>
                <a:lnTo>
                  <a:pt x="7648" y="12616"/>
                </a:lnTo>
                <a:lnTo>
                  <a:pt x="7818" y="12421"/>
                </a:lnTo>
                <a:lnTo>
                  <a:pt x="8038" y="12251"/>
                </a:lnTo>
                <a:lnTo>
                  <a:pt x="8257" y="12129"/>
                </a:lnTo>
                <a:lnTo>
                  <a:pt x="8525" y="12031"/>
                </a:lnTo>
                <a:lnTo>
                  <a:pt x="8817" y="12007"/>
                </a:lnTo>
                <a:lnTo>
                  <a:pt x="9548" y="12007"/>
                </a:lnTo>
                <a:lnTo>
                  <a:pt x="9548" y="12007"/>
                </a:lnTo>
                <a:lnTo>
                  <a:pt x="9840" y="12031"/>
                </a:lnTo>
                <a:lnTo>
                  <a:pt x="10108" y="12129"/>
                </a:lnTo>
                <a:lnTo>
                  <a:pt x="10327" y="12251"/>
                </a:lnTo>
                <a:lnTo>
                  <a:pt x="10546" y="12421"/>
                </a:lnTo>
                <a:lnTo>
                  <a:pt x="10717" y="12616"/>
                </a:lnTo>
                <a:lnTo>
                  <a:pt x="10838" y="12860"/>
                </a:lnTo>
                <a:lnTo>
                  <a:pt x="10936" y="13127"/>
                </a:lnTo>
                <a:lnTo>
                  <a:pt x="10960" y="13420"/>
                </a:lnTo>
                <a:lnTo>
                  <a:pt x="10960" y="16026"/>
                </a:lnTo>
                <a:lnTo>
                  <a:pt x="14711" y="16026"/>
                </a:lnTo>
                <a:lnTo>
                  <a:pt x="14711" y="16026"/>
                </a:lnTo>
                <a:lnTo>
                  <a:pt x="14857" y="16026"/>
                </a:lnTo>
                <a:lnTo>
                  <a:pt x="15003" y="15977"/>
                </a:lnTo>
                <a:lnTo>
                  <a:pt x="15149" y="15904"/>
                </a:lnTo>
                <a:lnTo>
                  <a:pt x="15271" y="15806"/>
                </a:lnTo>
                <a:lnTo>
                  <a:pt x="15344" y="15685"/>
                </a:lnTo>
                <a:lnTo>
                  <a:pt x="15417" y="15563"/>
                </a:lnTo>
                <a:lnTo>
                  <a:pt x="15466" y="15417"/>
                </a:lnTo>
                <a:lnTo>
                  <a:pt x="15490" y="15246"/>
                </a:lnTo>
                <a:lnTo>
                  <a:pt x="15490" y="8841"/>
                </a:lnTo>
                <a:lnTo>
                  <a:pt x="18364" y="8841"/>
                </a:lnTo>
                <a:lnTo>
                  <a:pt x="9182" y="0"/>
                </a:lnTo>
                <a:close/>
              </a:path>
            </a:pathLst>
          </a:custGeom>
          <a:noFill/>
          <a:ln w="38100"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855454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rot="21401201">
            <a:off x="212985" y="76823"/>
            <a:ext cx="4409162" cy="5759515"/>
          </a:xfrm>
          <a:prstGeom prst="rect">
            <a:avLst/>
          </a:prstGeom>
          <a:effectLst>
            <a:outerShdw blurRad="50800" dist="38100" dir="2700000" algn="tl" rotWithShape="0">
              <a:prstClr val="black">
                <a:alpha val="40000"/>
              </a:prstClr>
            </a:outerShdw>
          </a:effectLst>
        </p:spPr>
      </p:pic>
      <p:pic>
        <p:nvPicPr>
          <p:cNvPr id="2" name="Picture 1"/>
          <p:cNvPicPr>
            <a:picLocks noChangeAspect="1"/>
          </p:cNvPicPr>
          <p:nvPr/>
        </p:nvPicPr>
        <p:blipFill>
          <a:blip r:embed="rId3"/>
          <a:stretch>
            <a:fillRect/>
          </a:stretch>
        </p:blipFill>
        <p:spPr>
          <a:xfrm rot="439698">
            <a:off x="235055" y="1747575"/>
            <a:ext cx="3939049" cy="5115564"/>
          </a:xfrm>
          <a:prstGeom prst="rect">
            <a:avLst/>
          </a:prstGeom>
          <a:effectLst>
            <a:outerShdw blurRad="50800" dist="38100" algn="l" rotWithShape="0">
              <a:prstClr val="black">
                <a:alpha val="40000"/>
              </a:prstClr>
            </a:outerShdw>
          </a:effectLst>
        </p:spPr>
      </p:pic>
      <p:sp>
        <p:nvSpPr>
          <p:cNvPr id="4" name="TextBox 3">
            <a:extLst>
              <a:ext uri="{FF2B5EF4-FFF2-40B4-BE49-F238E27FC236}">
                <a16:creationId xmlns:a16="http://schemas.microsoft.com/office/drawing/2014/main" id="{9D955E81-8209-AD40-9AEB-CA4DCD3D1650}"/>
              </a:ext>
            </a:extLst>
          </p:cNvPr>
          <p:cNvSpPr txBox="1"/>
          <p:nvPr/>
        </p:nvSpPr>
        <p:spPr>
          <a:xfrm>
            <a:off x="5158154" y="1018260"/>
            <a:ext cx="6705600" cy="4708981"/>
          </a:xfrm>
          <a:prstGeom prst="rect">
            <a:avLst/>
          </a:prstGeom>
          <a:noFill/>
        </p:spPr>
        <p:txBody>
          <a:bodyPr wrap="square" rtlCol="0">
            <a:spAutoFit/>
          </a:bodyPr>
          <a:lstStyle/>
          <a:p>
            <a:pPr>
              <a:spcAft>
                <a:spcPts val="1200"/>
              </a:spcAft>
            </a:pPr>
            <a:r>
              <a:rPr lang="en-US" sz="2800" b="1" dirty="0"/>
              <a:t>Ensure that your client’s living conditions support optimal health outcomes. </a:t>
            </a:r>
          </a:p>
          <a:p>
            <a:pPr lvl="1">
              <a:spcAft>
                <a:spcPts val="1200"/>
              </a:spcAft>
            </a:pPr>
            <a:r>
              <a:rPr lang="en-US" sz="2800" dirty="0">
                <a:solidFill>
                  <a:schemeClr val="accent5"/>
                </a:solidFill>
                <a:hlinkClick r:id="rId4"/>
              </a:rPr>
              <a:t>The Healthy Housing Toolkit for Housing Counselors </a:t>
            </a:r>
            <a:r>
              <a:rPr lang="en-US" sz="2800" dirty="0"/>
              <a:t>provides information about maintaining safe and healthy homes.</a:t>
            </a:r>
          </a:p>
          <a:p>
            <a:pPr lvl="1"/>
            <a:r>
              <a:rPr lang="en-US" sz="2800" dirty="0">
                <a:solidFill>
                  <a:schemeClr val="accent5"/>
                </a:solidFill>
                <a:hlinkClick r:id="rId5"/>
              </a:rPr>
              <a:t>Everyone Deserves a Safe and Healthy Home </a:t>
            </a:r>
            <a:r>
              <a:rPr lang="en-US" sz="2800" dirty="0"/>
              <a:t>is an easy to use checklist and guide to be used by clients. </a:t>
            </a:r>
          </a:p>
        </p:txBody>
      </p:sp>
      <p:sp>
        <p:nvSpPr>
          <p:cNvPr id="5" name="TextBox 4">
            <a:extLst>
              <a:ext uri="{FF2B5EF4-FFF2-40B4-BE49-F238E27FC236}">
                <a16:creationId xmlns:a16="http://schemas.microsoft.com/office/drawing/2014/main" id="{6E05E5D2-1C46-8142-9F1B-F78851603EB2}"/>
              </a:ext>
            </a:extLst>
          </p:cNvPr>
          <p:cNvSpPr txBox="1"/>
          <p:nvPr/>
        </p:nvSpPr>
        <p:spPr>
          <a:xfrm>
            <a:off x="7760677" y="6566035"/>
            <a:ext cx="2930769" cy="2734659"/>
          </a:xfrm>
          <a:prstGeom prst="rect">
            <a:avLst/>
          </a:prstGeom>
          <a:noFill/>
        </p:spPr>
        <p:txBody>
          <a:bodyPr wrap="square" rtlCol="0">
            <a:spAutoFit/>
          </a:bodyPr>
          <a:lstStyle/>
          <a:p>
            <a:pPr>
              <a:lnSpc>
                <a:spcPts val="0"/>
              </a:lnSpc>
            </a:pPr>
            <a:r>
              <a:rPr lang="en-US" sz="70000" b="1" dirty="0">
                <a:solidFill>
                  <a:schemeClr val="accent6">
                    <a:alpha val="16000"/>
                  </a:schemeClr>
                </a:solidFill>
                <a:latin typeface="+mj-lt"/>
              </a:rPr>
              <a:t>1</a:t>
            </a:r>
          </a:p>
        </p:txBody>
      </p:sp>
    </p:spTree>
    <p:extLst>
      <p:ext uri="{BB962C8B-B14F-4D97-AF65-F5344CB8AC3E}">
        <p14:creationId xmlns:p14="http://schemas.microsoft.com/office/powerpoint/2010/main" val="6631950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DE5B4-7A0A-E747-A015-B47EE3051809}"/>
              </a:ext>
            </a:extLst>
          </p:cNvPr>
          <p:cNvSpPr>
            <a:spLocks noGrp="1"/>
          </p:cNvSpPr>
          <p:nvPr>
            <p:ph type="title"/>
          </p:nvPr>
        </p:nvSpPr>
        <p:spPr>
          <a:xfrm>
            <a:off x="589063" y="366975"/>
            <a:ext cx="6726137" cy="1325563"/>
          </a:xfrm>
        </p:spPr>
        <p:txBody>
          <a:bodyPr>
            <a:normAutofit/>
          </a:bodyPr>
          <a:lstStyle/>
          <a:p>
            <a:r>
              <a:rPr lang="en-US" sz="2800" b="1" dirty="0">
                <a:solidFill>
                  <a:schemeClr val="bg1"/>
                </a:solidFill>
                <a:latin typeface="+mn-lt"/>
              </a:rPr>
              <a:t>Help clients access affordable housing options in New Orleans</a:t>
            </a:r>
          </a:p>
        </p:txBody>
      </p:sp>
      <p:sp>
        <p:nvSpPr>
          <p:cNvPr id="3" name="Content Placeholder 2">
            <a:extLst>
              <a:ext uri="{FF2B5EF4-FFF2-40B4-BE49-F238E27FC236}">
                <a16:creationId xmlns:a16="http://schemas.microsoft.com/office/drawing/2014/main" id="{2D9C0207-08AB-6941-A3DF-5B5BADF1EA38}"/>
              </a:ext>
            </a:extLst>
          </p:cNvPr>
          <p:cNvSpPr>
            <a:spLocks noGrp="1"/>
          </p:cNvSpPr>
          <p:nvPr>
            <p:ph idx="1"/>
          </p:nvPr>
        </p:nvSpPr>
        <p:spPr>
          <a:xfrm>
            <a:off x="840853" y="1583159"/>
            <a:ext cx="5944260" cy="4406824"/>
          </a:xfrm>
        </p:spPr>
        <p:txBody>
          <a:bodyPr anchor="t">
            <a:noAutofit/>
          </a:bodyPr>
          <a:lstStyle/>
          <a:p>
            <a:pPr marL="0" indent="0">
              <a:buNone/>
            </a:pPr>
            <a:r>
              <a:rPr lang="en-US" sz="1600" b="1" dirty="0">
                <a:solidFill>
                  <a:schemeClr val="accent5"/>
                </a:solidFill>
                <a:hlinkClick r:id="rId3"/>
              </a:rPr>
              <a:t>Finance Authority of New Orleans (FANO) </a:t>
            </a:r>
            <a:endParaRPr lang="en-US" sz="1600" b="1" dirty="0">
              <a:solidFill>
                <a:schemeClr val="accent5"/>
              </a:solidFill>
            </a:endParaRPr>
          </a:p>
          <a:p>
            <a:r>
              <a:rPr lang="en-US" sz="1600" dirty="0">
                <a:solidFill>
                  <a:schemeClr val="bg1">
                    <a:lumMod val="85000"/>
                    <a:lumOff val="15000"/>
                  </a:schemeClr>
                </a:solidFill>
              </a:rPr>
              <a:t>Provide mortgage financing for low-to-moderate income families and credit support for affordable rental and community development projects. </a:t>
            </a:r>
          </a:p>
          <a:p>
            <a:pPr marL="0" indent="0">
              <a:buNone/>
            </a:pPr>
            <a:r>
              <a:rPr lang="en-US" sz="1600" b="1" dirty="0">
                <a:solidFill>
                  <a:schemeClr val="accent5"/>
                </a:solidFill>
                <a:hlinkClick r:id="rId4"/>
              </a:rPr>
              <a:t>Housing Authority of New Orleans (HANO) manages:</a:t>
            </a:r>
            <a:endParaRPr lang="en-US" sz="1600" b="1" dirty="0">
              <a:solidFill>
                <a:schemeClr val="accent5"/>
              </a:solidFill>
            </a:endParaRPr>
          </a:p>
          <a:p>
            <a:r>
              <a:rPr lang="en-US" sz="1600" dirty="0">
                <a:solidFill>
                  <a:schemeClr val="bg1">
                    <a:lumMod val="85000"/>
                    <a:lumOff val="15000"/>
                  </a:schemeClr>
                </a:solidFill>
              </a:rPr>
              <a:t>Housing Choice Voucher Program: Assists low-income families with rental payments through the Section 8 Program</a:t>
            </a:r>
          </a:p>
          <a:p>
            <a:r>
              <a:rPr lang="en-US" sz="1600" dirty="0">
                <a:solidFill>
                  <a:schemeClr val="bg1">
                    <a:lumMod val="85000"/>
                    <a:lumOff val="15000"/>
                  </a:schemeClr>
                </a:solidFill>
              </a:rPr>
              <a:t>Project Based Voucher Program: Subsidizes units in HANO-owned and privately owned properties throughout New Orleans. Tenants residing in Project-Based Voucher Units pay 30% of their income for rent and utilities.</a:t>
            </a:r>
          </a:p>
          <a:p>
            <a:r>
              <a:rPr lang="en-US" sz="1600" dirty="0">
                <a:solidFill>
                  <a:schemeClr val="bg1">
                    <a:lumMod val="85000"/>
                    <a:lumOff val="15000"/>
                  </a:schemeClr>
                </a:solidFill>
              </a:rPr>
              <a:t>Public Housing: Available to seniors, families and persons with disabilities.</a:t>
            </a:r>
          </a:p>
          <a:p>
            <a:r>
              <a:rPr lang="en-US" sz="1600" dirty="0">
                <a:solidFill>
                  <a:schemeClr val="bg1">
                    <a:lumMod val="85000"/>
                    <a:lumOff val="15000"/>
                  </a:schemeClr>
                </a:solidFill>
              </a:rPr>
              <a:t>Homeownership Program: Assists public housing and Housing Choice Voucher Program (HCVP) Section 8 residents to become first-time homebuyers.</a:t>
            </a:r>
          </a:p>
          <a:p>
            <a:pPr lvl="1"/>
            <a:endParaRPr lang="en-US" sz="1600" dirty="0">
              <a:solidFill>
                <a:schemeClr val="bg1">
                  <a:lumMod val="85000"/>
                  <a:lumOff val="15000"/>
                </a:schemeClr>
              </a:solidFill>
            </a:endParaRPr>
          </a:p>
          <a:p>
            <a:pPr lvl="1"/>
            <a:endParaRPr lang="en-US" sz="1600" dirty="0">
              <a:solidFill>
                <a:schemeClr val="bg1">
                  <a:lumMod val="85000"/>
                  <a:lumOff val="15000"/>
                </a:schemeClr>
              </a:solidFill>
            </a:endParaRPr>
          </a:p>
        </p:txBody>
      </p:sp>
      <p:pic>
        <p:nvPicPr>
          <p:cNvPr id="15" name="Picture 14">
            <a:extLst>
              <a:ext uri="{FF2B5EF4-FFF2-40B4-BE49-F238E27FC236}">
                <a16:creationId xmlns:a16="http://schemas.microsoft.com/office/drawing/2014/main" id="{5E68F8DD-BEE8-C848-AF77-C93D64433415}"/>
              </a:ext>
            </a:extLst>
          </p:cNvPr>
          <p:cNvPicPr>
            <a:picLocks noChangeAspect="1"/>
          </p:cNvPicPr>
          <p:nvPr/>
        </p:nvPicPr>
        <p:blipFill rotWithShape="1">
          <a:blip r:embed="rId5"/>
          <a:srcRect b="21461"/>
          <a:stretch/>
        </p:blipFill>
        <p:spPr>
          <a:xfrm rot="532912">
            <a:off x="7602733" y="418223"/>
            <a:ext cx="5949165" cy="6845977"/>
          </a:xfrm>
          <a:prstGeom prst="rect">
            <a:avLst/>
          </a:prstGeom>
          <a:ln>
            <a:noFill/>
          </a:ln>
          <a:effectLst>
            <a:outerShdw blurRad="50800" dist="38100" dir="10800000" algn="r" rotWithShape="0">
              <a:prstClr val="black">
                <a:alpha val="40000"/>
              </a:prstClr>
            </a:outerShdw>
          </a:effectLst>
        </p:spPr>
      </p:pic>
      <p:pic>
        <p:nvPicPr>
          <p:cNvPr id="6" name="Picture 5">
            <a:extLst>
              <a:ext uri="{FF2B5EF4-FFF2-40B4-BE49-F238E27FC236}">
                <a16:creationId xmlns:a16="http://schemas.microsoft.com/office/drawing/2014/main" id="{69958C8E-7667-584F-B581-D5135BF19C89}"/>
              </a:ext>
            </a:extLst>
          </p:cNvPr>
          <p:cNvPicPr>
            <a:picLocks noChangeAspect="1"/>
          </p:cNvPicPr>
          <p:nvPr/>
        </p:nvPicPr>
        <p:blipFill rotWithShape="1">
          <a:blip r:embed="rId6">
            <a:alphaModFix/>
            <a:extLst>
              <a:ext uri="{BEBA8EAE-BF5A-486C-A8C5-ECC9F3942E4B}">
                <a14:imgProps xmlns:a14="http://schemas.microsoft.com/office/drawing/2010/main">
                  <a14:imgLayer>
                    <a14:imgEffect>
                      <a14:colorTemperature colorTemp="3892"/>
                    </a14:imgEffect>
                  </a14:imgLayer>
                </a14:imgProps>
              </a:ext>
            </a:extLst>
          </a:blip>
          <a:srcRect b="30"/>
          <a:stretch/>
        </p:blipFill>
        <p:spPr>
          <a:xfrm>
            <a:off x="6944139" y="3127491"/>
            <a:ext cx="6634000" cy="3730508"/>
          </a:xfrm>
          <a:prstGeom prst="rect">
            <a:avLst/>
          </a:prstGeom>
          <a:effectLst>
            <a:outerShdw blurRad="50800" dist="38100" dir="13500000" algn="br" rotWithShape="0">
              <a:prstClr val="black">
                <a:alpha val="40000"/>
              </a:prstClr>
            </a:outerShdw>
          </a:effectLst>
        </p:spPr>
      </p:pic>
      <p:sp>
        <p:nvSpPr>
          <p:cNvPr id="17" name="TextBox 16">
            <a:extLst>
              <a:ext uri="{FF2B5EF4-FFF2-40B4-BE49-F238E27FC236}">
                <a16:creationId xmlns:a16="http://schemas.microsoft.com/office/drawing/2014/main" id="{A71823AD-4EB0-7342-A14F-E3ABB31AE1CE}"/>
              </a:ext>
            </a:extLst>
          </p:cNvPr>
          <p:cNvSpPr txBox="1"/>
          <p:nvPr/>
        </p:nvSpPr>
        <p:spPr>
          <a:xfrm>
            <a:off x="-614706" y="6566035"/>
            <a:ext cx="2930769" cy="2734659"/>
          </a:xfrm>
          <a:prstGeom prst="rect">
            <a:avLst/>
          </a:prstGeom>
          <a:noFill/>
        </p:spPr>
        <p:txBody>
          <a:bodyPr wrap="square" rtlCol="0">
            <a:spAutoFit/>
          </a:bodyPr>
          <a:lstStyle/>
          <a:p>
            <a:pPr>
              <a:lnSpc>
                <a:spcPts val="0"/>
              </a:lnSpc>
            </a:pPr>
            <a:r>
              <a:rPr lang="en-US" sz="70000" b="1" dirty="0">
                <a:solidFill>
                  <a:schemeClr val="accent6">
                    <a:alpha val="16000"/>
                  </a:schemeClr>
                </a:solidFill>
                <a:latin typeface="+mj-lt"/>
              </a:rPr>
              <a:t>2</a:t>
            </a:r>
          </a:p>
        </p:txBody>
      </p:sp>
    </p:spTree>
    <p:extLst>
      <p:ext uri="{BB962C8B-B14F-4D97-AF65-F5344CB8AC3E}">
        <p14:creationId xmlns:p14="http://schemas.microsoft.com/office/powerpoint/2010/main" val="4046865159"/>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72891DF-3350-4549-A49B-0E0E1DAA3E90}"/>
              </a:ext>
            </a:extLst>
          </p:cNvPr>
          <p:cNvSpPr>
            <a:spLocks noGrp="1"/>
          </p:cNvSpPr>
          <p:nvPr>
            <p:ph type="title"/>
          </p:nvPr>
        </p:nvSpPr>
        <p:spPr>
          <a:xfrm>
            <a:off x="589063" y="366975"/>
            <a:ext cx="6289789" cy="1325563"/>
          </a:xfrm>
        </p:spPr>
        <p:txBody>
          <a:bodyPr>
            <a:normAutofit/>
          </a:bodyPr>
          <a:lstStyle/>
          <a:p>
            <a:r>
              <a:rPr lang="en-US" sz="2800" b="1" dirty="0">
                <a:latin typeface="+mn-lt"/>
              </a:rPr>
              <a:t>Additional homeless prevention options in New Orleans</a:t>
            </a:r>
          </a:p>
        </p:txBody>
      </p:sp>
      <p:sp>
        <p:nvSpPr>
          <p:cNvPr id="5" name="Content Placeholder 2">
            <a:extLst>
              <a:ext uri="{FF2B5EF4-FFF2-40B4-BE49-F238E27FC236}">
                <a16:creationId xmlns:a16="http://schemas.microsoft.com/office/drawing/2014/main" id="{F70C2A6D-7CDA-8543-9201-56C82DBB7F83}"/>
              </a:ext>
            </a:extLst>
          </p:cNvPr>
          <p:cNvSpPr>
            <a:spLocks noGrp="1"/>
          </p:cNvSpPr>
          <p:nvPr>
            <p:ph idx="1"/>
          </p:nvPr>
        </p:nvSpPr>
        <p:spPr>
          <a:xfrm>
            <a:off x="840853" y="1583159"/>
            <a:ext cx="6667302" cy="4406824"/>
          </a:xfrm>
        </p:spPr>
        <p:txBody>
          <a:bodyPr anchor="t">
            <a:noAutofit/>
          </a:bodyPr>
          <a:lstStyle/>
          <a:p>
            <a:pPr marL="0" indent="0">
              <a:buNone/>
            </a:pPr>
            <a:r>
              <a:rPr lang="en-US" sz="1600" b="1" dirty="0"/>
              <a:t>Permanent Supportive Housing (PSH) Program:</a:t>
            </a:r>
          </a:p>
          <a:p>
            <a:r>
              <a:rPr lang="en-US" sz="1600" dirty="0"/>
              <a:t>Offers subsidized rental apartments and supportive services for people with long term disabilities who have experienced difficulty living successfully in the community and are at risk of homelessness or institutionalization without supports. Housing supports include things like reminders to pay rent, help arranging medical appointments, and other support services.</a:t>
            </a:r>
            <a:endParaRPr lang="en-US" sz="1600" b="1" dirty="0"/>
          </a:p>
          <a:p>
            <a:pPr marL="0" indent="0">
              <a:buNone/>
            </a:pPr>
            <a:r>
              <a:rPr lang="en-US" sz="1600" b="1" dirty="0"/>
              <a:t>Rapid Re-housing Program</a:t>
            </a:r>
          </a:p>
          <a:p>
            <a:r>
              <a:rPr lang="en-US" sz="1600" dirty="0"/>
              <a:t>Assists families with the identification of available housing. Assistance is also offered with move-in, short-term rental assistance, case management and linkages to community-based services. To be eligible, families must be living in an emergency shelter, on the streets or in a place not meant for human habitation</a:t>
            </a:r>
          </a:p>
          <a:p>
            <a:pPr marL="0" indent="0">
              <a:buNone/>
            </a:pPr>
            <a:r>
              <a:rPr lang="en-US" sz="1600" b="1" dirty="0"/>
              <a:t>Shelter Plus Care Program</a:t>
            </a:r>
          </a:p>
          <a:p>
            <a:r>
              <a:rPr lang="en-US" sz="1600" dirty="0"/>
              <a:t>Assists hard to serve homeless individuals with disabilities and their families. These individuals primarily include those with serious mental illness, chronic problems with alcohol and/or drugs, and HIV/AIDS or related diseases.</a:t>
            </a:r>
          </a:p>
        </p:txBody>
      </p:sp>
      <p:pic>
        <p:nvPicPr>
          <p:cNvPr id="7" name="Picture 6">
            <a:extLst>
              <a:ext uri="{FF2B5EF4-FFF2-40B4-BE49-F238E27FC236}">
                <a16:creationId xmlns:a16="http://schemas.microsoft.com/office/drawing/2014/main" id="{82197153-023F-9C45-BA3A-204FE181A606}"/>
              </a:ext>
            </a:extLst>
          </p:cNvPr>
          <p:cNvPicPr>
            <a:picLocks noChangeAspect="1"/>
          </p:cNvPicPr>
          <p:nvPr/>
        </p:nvPicPr>
        <p:blipFill>
          <a:blip r:embed="rId2"/>
          <a:stretch>
            <a:fillRect/>
          </a:stretch>
        </p:blipFill>
        <p:spPr>
          <a:xfrm rot="21376320">
            <a:off x="7508156" y="0"/>
            <a:ext cx="6989885" cy="6858000"/>
          </a:xfrm>
          <a:prstGeom prst="rect">
            <a:avLst/>
          </a:prstGeom>
          <a:effectLst>
            <a:outerShdw blurRad="50800" dist="38100" dir="13500000" algn="br" rotWithShape="0">
              <a:prstClr val="black">
                <a:alpha val="40000"/>
              </a:prstClr>
            </a:outerShdw>
          </a:effectLst>
        </p:spPr>
      </p:pic>
      <p:pic>
        <p:nvPicPr>
          <p:cNvPr id="6" name="Picture 5">
            <a:extLst>
              <a:ext uri="{FF2B5EF4-FFF2-40B4-BE49-F238E27FC236}">
                <a16:creationId xmlns:a16="http://schemas.microsoft.com/office/drawing/2014/main" id="{A63E6F13-01A0-F840-B8BB-3050B02495AC}"/>
              </a:ext>
            </a:extLst>
          </p:cNvPr>
          <p:cNvPicPr>
            <a:picLocks noChangeAspect="1"/>
          </p:cNvPicPr>
          <p:nvPr/>
        </p:nvPicPr>
        <p:blipFill>
          <a:blip r:embed="rId3"/>
          <a:stretch>
            <a:fillRect/>
          </a:stretch>
        </p:blipFill>
        <p:spPr>
          <a:xfrm rot="530769">
            <a:off x="7788403" y="2177359"/>
            <a:ext cx="5298175" cy="6858000"/>
          </a:xfrm>
          <a:prstGeom prst="rect">
            <a:avLst/>
          </a:prstGeom>
          <a:effectLst>
            <a:outerShdw blurRad="50800" dist="38100" dir="13500000" algn="br" rotWithShape="0">
              <a:prstClr val="black">
                <a:alpha val="40000"/>
              </a:prstClr>
            </a:outerShdw>
          </a:effectLst>
        </p:spPr>
      </p:pic>
      <p:sp>
        <p:nvSpPr>
          <p:cNvPr id="8" name="TextBox 7">
            <a:extLst>
              <a:ext uri="{FF2B5EF4-FFF2-40B4-BE49-F238E27FC236}">
                <a16:creationId xmlns:a16="http://schemas.microsoft.com/office/drawing/2014/main" id="{DE8B0CEF-3FBB-F34E-B50A-2F9DABFA86AB}"/>
              </a:ext>
            </a:extLst>
          </p:cNvPr>
          <p:cNvSpPr txBox="1"/>
          <p:nvPr/>
        </p:nvSpPr>
        <p:spPr>
          <a:xfrm>
            <a:off x="-614706" y="6566035"/>
            <a:ext cx="2930769" cy="2734659"/>
          </a:xfrm>
          <a:prstGeom prst="rect">
            <a:avLst/>
          </a:prstGeom>
          <a:noFill/>
        </p:spPr>
        <p:txBody>
          <a:bodyPr wrap="square" rtlCol="0">
            <a:spAutoFit/>
          </a:bodyPr>
          <a:lstStyle/>
          <a:p>
            <a:pPr>
              <a:lnSpc>
                <a:spcPts val="0"/>
              </a:lnSpc>
            </a:pPr>
            <a:r>
              <a:rPr lang="en-US" sz="70000" b="1" dirty="0">
                <a:solidFill>
                  <a:schemeClr val="accent6">
                    <a:alpha val="16000"/>
                  </a:schemeClr>
                </a:solidFill>
                <a:latin typeface="+mj-lt"/>
              </a:rPr>
              <a:t>2</a:t>
            </a:r>
          </a:p>
        </p:txBody>
      </p:sp>
    </p:spTree>
    <p:extLst>
      <p:ext uri="{BB962C8B-B14F-4D97-AF65-F5344CB8AC3E}">
        <p14:creationId xmlns:p14="http://schemas.microsoft.com/office/powerpoint/2010/main" val="4301265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DB21987-0EC9-4745-B256-14F025053FAA}"/>
              </a:ext>
            </a:extLst>
          </p:cNvPr>
          <p:cNvPicPr>
            <a:picLocks noChangeAspect="1"/>
          </p:cNvPicPr>
          <p:nvPr/>
        </p:nvPicPr>
        <p:blipFill>
          <a:blip r:embed="rId3"/>
          <a:stretch>
            <a:fillRect/>
          </a:stretch>
        </p:blipFill>
        <p:spPr>
          <a:xfrm rot="21444479">
            <a:off x="-230981" y="111685"/>
            <a:ext cx="5090535" cy="6689774"/>
          </a:xfrm>
          <a:prstGeom prst="rect">
            <a:avLst/>
          </a:prstGeom>
          <a:effectLst>
            <a:outerShdw blurRad="50800" dist="38100" dir="10800000" algn="r" rotWithShape="0">
              <a:prstClr val="black">
                <a:alpha val="40000"/>
              </a:prstClr>
            </a:outerShdw>
          </a:effectLst>
        </p:spPr>
      </p:pic>
      <p:sp>
        <p:nvSpPr>
          <p:cNvPr id="2" name="Title 1">
            <a:extLst>
              <a:ext uri="{FF2B5EF4-FFF2-40B4-BE49-F238E27FC236}">
                <a16:creationId xmlns:a16="http://schemas.microsoft.com/office/drawing/2014/main" id="{4AD64344-F462-674D-9A8E-293B52866CB1}"/>
              </a:ext>
            </a:extLst>
          </p:cNvPr>
          <p:cNvSpPr>
            <a:spLocks noGrp="1"/>
          </p:cNvSpPr>
          <p:nvPr>
            <p:ph type="title"/>
          </p:nvPr>
        </p:nvSpPr>
        <p:spPr>
          <a:xfrm>
            <a:off x="5417762" y="1004472"/>
            <a:ext cx="5007964" cy="3030365"/>
          </a:xfrm>
        </p:spPr>
        <p:txBody>
          <a:bodyPr>
            <a:noAutofit/>
          </a:bodyPr>
          <a:lstStyle/>
          <a:p>
            <a:r>
              <a:rPr lang="en-US" sz="2800" b="1" dirty="0">
                <a:latin typeface="+mn-lt"/>
              </a:rPr>
              <a:t>For clients who are interested in purchasing a home for the first time, have them plan out the process using the </a:t>
            </a:r>
            <a:r>
              <a:rPr lang="en-US" sz="2800" b="1" dirty="0">
                <a:solidFill>
                  <a:schemeClr val="accent5"/>
                </a:solidFill>
                <a:latin typeface="+mn-lt"/>
                <a:hlinkClick r:id="rId4"/>
              </a:rPr>
              <a:t>Consumer Financial Protection Bureau Toolkit</a:t>
            </a:r>
            <a:endParaRPr lang="en-US" sz="2800" b="1" dirty="0">
              <a:solidFill>
                <a:schemeClr val="accent5"/>
              </a:solidFill>
              <a:latin typeface="+mn-lt"/>
            </a:endParaRPr>
          </a:p>
        </p:txBody>
      </p:sp>
      <p:pic>
        <p:nvPicPr>
          <p:cNvPr id="5" name="Content Placeholder 4">
            <a:extLst>
              <a:ext uri="{FF2B5EF4-FFF2-40B4-BE49-F238E27FC236}">
                <a16:creationId xmlns:a16="http://schemas.microsoft.com/office/drawing/2014/main" id="{5B439701-67B9-1E43-A545-53F2B5035218}"/>
              </a:ext>
            </a:extLst>
          </p:cNvPr>
          <p:cNvPicPr>
            <a:picLocks noGrp="1" noChangeAspect="1"/>
          </p:cNvPicPr>
          <p:nvPr>
            <p:ph idx="1"/>
          </p:nvPr>
        </p:nvPicPr>
        <p:blipFill>
          <a:blip r:embed="rId5"/>
          <a:stretch>
            <a:fillRect/>
          </a:stretch>
        </p:blipFill>
        <p:spPr>
          <a:xfrm>
            <a:off x="1013117" y="4034837"/>
            <a:ext cx="5818494" cy="4521127"/>
          </a:xfrm>
          <a:effectLst>
            <a:outerShdw blurRad="50800" dist="38100" dir="8100000" algn="tr" rotWithShape="0">
              <a:prstClr val="black">
                <a:alpha val="40000"/>
              </a:prstClr>
            </a:outerShdw>
          </a:effectLst>
        </p:spPr>
      </p:pic>
      <p:sp>
        <p:nvSpPr>
          <p:cNvPr id="8" name="TextBox 7">
            <a:extLst>
              <a:ext uri="{FF2B5EF4-FFF2-40B4-BE49-F238E27FC236}">
                <a16:creationId xmlns:a16="http://schemas.microsoft.com/office/drawing/2014/main" id="{32C5ACDB-BB56-3D40-8950-FC887B518F47}"/>
              </a:ext>
            </a:extLst>
          </p:cNvPr>
          <p:cNvSpPr txBox="1"/>
          <p:nvPr/>
        </p:nvSpPr>
        <p:spPr>
          <a:xfrm>
            <a:off x="7494957" y="6566035"/>
            <a:ext cx="2930769" cy="2734659"/>
          </a:xfrm>
          <a:prstGeom prst="rect">
            <a:avLst/>
          </a:prstGeom>
          <a:noFill/>
        </p:spPr>
        <p:txBody>
          <a:bodyPr wrap="square" rtlCol="0">
            <a:spAutoFit/>
          </a:bodyPr>
          <a:lstStyle/>
          <a:p>
            <a:pPr>
              <a:lnSpc>
                <a:spcPts val="0"/>
              </a:lnSpc>
            </a:pPr>
            <a:r>
              <a:rPr lang="en-US" sz="70000" b="1" dirty="0">
                <a:solidFill>
                  <a:schemeClr val="accent6">
                    <a:alpha val="16000"/>
                  </a:schemeClr>
                </a:solidFill>
                <a:latin typeface="+mj-lt"/>
              </a:rPr>
              <a:t>3</a:t>
            </a:r>
          </a:p>
        </p:txBody>
      </p:sp>
    </p:spTree>
    <p:extLst>
      <p:ext uri="{BB962C8B-B14F-4D97-AF65-F5344CB8AC3E}">
        <p14:creationId xmlns:p14="http://schemas.microsoft.com/office/powerpoint/2010/main" val="19354831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E8947-70D0-8C4F-907D-7A645370A719}"/>
              </a:ext>
            </a:extLst>
          </p:cNvPr>
          <p:cNvSpPr>
            <a:spLocks noGrp="1"/>
          </p:cNvSpPr>
          <p:nvPr>
            <p:ph type="title"/>
          </p:nvPr>
        </p:nvSpPr>
        <p:spPr>
          <a:xfrm>
            <a:off x="409731" y="275185"/>
            <a:ext cx="11782269" cy="654206"/>
          </a:xfrm>
        </p:spPr>
        <p:txBody>
          <a:bodyPr>
            <a:noAutofit/>
          </a:bodyPr>
          <a:lstStyle/>
          <a:p>
            <a:r>
              <a:rPr lang="en-US" sz="2800" b="1" dirty="0">
                <a:latin typeface="+mn-lt"/>
              </a:rPr>
              <a:t>Use these guidelines to help clients avoid predatory lending </a:t>
            </a:r>
          </a:p>
        </p:txBody>
      </p:sp>
      <p:graphicFrame>
        <p:nvGraphicFramePr>
          <p:cNvPr id="5" name="Content Placeholder 2">
            <a:extLst>
              <a:ext uri="{FF2B5EF4-FFF2-40B4-BE49-F238E27FC236}">
                <a16:creationId xmlns:a16="http://schemas.microsoft.com/office/drawing/2014/main" id="{3260D58E-1004-41F1-843C-0BF27A2D1480}"/>
              </a:ext>
            </a:extLst>
          </p:cNvPr>
          <p:cNvGraphicFramePr>
            <a:graphicFrameLocks noGrp="1"/>
          </p:cNvGraphicFramePr>
          <p:nvPr>
            <p:ph idx="1"/>
            <p:extLst>
              <p:ext uri="{D42A27DB-BD31-4B8C-83A1-F6EECF244321}">
                <p14:modId xmlns:p14="http://schemas.microsoft.com/office/powerpoint/2010/main" val="2625905724"/>
              </p:ext>
            </p:extLst>
          </p:nvPr>
        </p:nvGraphicFramePr>
        <p:xfrm>
          <a:off x="-54964" y="895523"/>
          <a:ext cx="8961897" cy="59286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id="{B884E74D-1ACF-F442-972A-8059E43A34AD}"/>
              </a:ext>
            </a:extLst>
          </p:cNvPr>
          <p:cNvPicPr>
            <a:picLocks noChangeAspect="1"/>
          </p:cNvPicPr>
          <p:nvPr/>
        </p:nvPicPr>
        <p:blipFill>
          <a:blip r:embed="rId8"/>
          <a:stretch>
            <a:fillRect/>
          </a:stretch>
        </p:blipFill>
        <p:spPr>
          <a:xfrm rot="691778">
            <a:off x="8907154" y="1135573"/>
            <a:ext cx="3284627" cy="7654691"/>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71D0B4D3-B985-B447-9CED-1406CA386C1A}"/>
              </a:ext>
            </a:extLst>
          </p:cNvPr>
          <p:cNvPicPr>
            <a:picLocks noChangeAspect="1"/>
          </p:cNvPicPr>
          <p:nvPr/>
        </p:nvPicPr>
        <p:blipFill>
          <a:blip r:embed="rId9"/>
          <a:stretch>
            <a:fillRect/>
          </a:stretch>
        </p:blipFill>
        <p:spPr>
          <a:xfrm rot="21143743">
            <a:off x="8847201" y="2283380"/>
            <a:ext cx="2809306" cy="660105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316364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 y="1"/>
            <a:ext cx="12192002" cy="6858000"/>
          </a:xfrm>
          <a:prstGeom prst="rect">
            <a:avLst/>
          </a:prstGeom>
          <a:blipFill dpi="0" rotWithShape="1">
            <a:blip r:embed="rId2">
              <a:alphaModFix amt="59000"/>
              <a:duotone>
                <a:schemeClr val="bg2">
                  <a:shade val="45000"/>
                  <a:satMod val="135000"/>
                </a:schemeClr>
                <a:prstClr val="white"/>
              </a:duotone>
            </a:blip>
            <a:srcRect/>
            <a:stretch>
              <a:fillRect/>
            </a:stretch>
          </a:blipFill>
        </p:spPr>
        <p:txBody>
          <a:bodyPr wrap="square" rtlCol="0">
            <a:spAutoFit/>
          </a:bodyPr>
          <a:lstStyle/>
          <a:p>
            <a:endParaRPr lang="en-US" dirty="0"/>
          </a:p>
        </p:txBody>
      </p:sp>
      <p:sp>
        <p:nvSpPr>
          <p:cNvPr id="7" name="Isosceles Triangle 6"/>
          <p:cNvSpPr/>
          <p:nvPr/>
        </p:nvSpPr>
        <p:spPr>
          <a:xfrm rot="16200000">
            <a:off x="7815197" y="2481197"/>
            <a:ext cx="4052171" cy="4701436"/>
          </a:xfrm>
          <a:prstGeom prst="triangle">
            <a:avLst>
              <a:gd name="adj" fmla="val 0"/>
            </a:avLst>
          </a:prstGeom>
          <a:gradFill>
            <a:gsLst>
              <a:gs pos="64000">
                <a:schemeClr val="bg1">
                  <a:alpha val="0"/>
                </a:schemeClr>
              </a:gs>
              <a:gs pos="100000">
                <a:schemeClr val="bg1"/>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4" name="Subtitle 2">
            <a:extLst>
              <a:ext uri="{FF2B5EF4-FFF2-40B4-BE49-F238E27FC236}">
                <a16:creationId xmlns:a16="http://schemas.microsoft.com/office/drawing/2014/main" id="{922FC4F9-6375-1748-B616-0C11352E0BEB}"/>
              </a:ext>
            </a:extLst>
          </p:cNvPr>
          <p:cNvSpPr txBox="1">
            <a:spLocks/>
          </p:cNvSpPr>
          <p:nvPr/>
        </p:nvSpPr>
        <p:spPr>
          <a:xfrm>
            <a:off x="903965" y="375781"/>
            <a:ext cx="9895562" cy="6100176"/>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4400" i="1" dirty="0">
                <a:solidFill>
                  <a:schemeClr val="bg2">
                    <a:lumMod val="25000"/>
                  </a:schemeClr>
                </a:solidFill>
              </a:rPr>
              <a:t>The links between </a:t>
            </a:r>
            <a:r>
              <a:rPr lang="en-US" sz="4400" i="1" dirty="0">
                <a:solidFill>
                  <a:schemeClr val="accent1">
                    <a:lumMod val="75000"/>
                  </a:schemeClr>
                </a:solidFill>
              </a:rPr>
              <a:t>housing</a:t>
            </a:r>
            <a:r>
              <a:rPr lang="en-US" sz="4400" i="1" dirty="0">
                <a:solidFill>
                  <a:schemeClr val="bg2">
                    <a:lumMod val="25000"/>
                  </a:schemeClr>
                </a:solidFill>
              </a:rPr>
              <a:t> and </a:t>
            </a:r>
            <a:r>
              <a:rPr lang="en-US" sz="4400" i="1" dirty="0">
                <a:solidFill>
                  <a:schemeClr val="accent1">
                    <a:lumMod val="75000"/>
                  </a:schemeClr>
                </a:solidFill>
              </a:rPr>
              <a:t>health</a:t>
            </a:r>
            <a:r>
              <a:rPr lang="en-US" sz="4400" i="1" dirty="0">
                <a:solidFill>
                  <a:schemeClr val="bg2">
                    <a:lumMod val="25000"/>
                  </a:schemeClr>
                </a:solidFill>
              </a:rPr>
              <a:t> are clear: individuals struggling with unsafe or unstable housing experience worse health outcomes and higher </a:t>
            </a:r>
            <a:r>
              <a:rPr lang="en-US" sz="4400" i="1" dirty="0">
                <a:solidFill>
                  <a:schemeClr val="accent1">
                    <a:lumMod val="75000"/>
                  </a:schemeClr>
                </a:solidFill>
              </a:rPr>
              <a:t>health care costs</a:t>
            </a:r>
            <a:r>
              <a:rPr lang="en-US" sz="4400" i="1" dirty="0">
                <a:solidFill>
                  <a:schemeClr val="bg2">
                    <a:lumMod val="25000"/>
                  </a:schemeClr>
                </a:solidFill>
              </a:rPr>
              <a:t>.</a:t>
            </a:r>
          </a:p>
          <a:p>
            <a:pPr marL="0" indent="0" algn="r">
              <a:buNone/>
            </a:pPr>
            <a:r>
              <a:rPr lang="en-US" dirty="0">
                <a:solidFill>
                  <a:schemeClr val="bg2">
                    <a:lumMod val="25000"/>
                  </a:schemeClr>
                </a:solidFill>
              </a:rPr>
              <a:t>- American Hospital Association</a:t>
            </a:r>
          </a:p>
        </p:txBody>
      </p:sp>
      <p:sp>
        <p:nvSpPr>
          <p:cNvPr id="6" name="Isosceles Triangle 5"/>
          <p:cNvSpPr/>
          <p:nvPr/>
        </p:nvSpPr>
        <p:spPr>
          <a:xfrm rot="5400000">
            <a:off x="-93947" y="93945"/>
            <a:ext cx="3457184" cy="3269294"/>
          </a:xfrm>
          <a:prstGeom prst="triangle">
            <a:avLst>
              <a:gd name="adj" fmla="val 0"/>
            </a:avLst>
          </a:prstGeom>
          <a:gradFill>
            <a:gsLst>
              <a:gs pos="41000">
                <a:schemeClr val="bg1">
                  <a:alpha val="0"/>
                </a:schemeClr>
              </a:gs>
              <a:gs pos="81000">
                <a:schemeClr val="bg1"/>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Tree>
    <p:extLst>
      <p:ext uri="{BB962C8B-B14F-4D97-AF65-F5344CB8AC3E}">
        <p14:creationId xmlns:p14="http://schemas.microsoft.com/office/powerpoint/2010/main" val="22137117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3">
            <a:alpha val="0"/>
          </a:schemeClr>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0E1427D-522F-954D-BFC2-0B818272A75D}"/>
              </a:ext>
            </a:extLst>
          </p:cNvPr>
          <p:cNvPicPr>
            <a:picLocks noChangeAspect="1"/>
          </p:cNvPicPr>
          <p:nvPr/>
        </p:nvPicPr>
        <p:blipFill>
          <a:blip r:embed="rId3"/>
          <a:stretch>
            <a:fillRect/>
          </a:stretch>
        </p:blipFill>
        <p:spPr>
          <a:xfrm rot="21224532">
            <a:off x="7455515" y="-35015"/>
            <a:ext cx="6075596" cy="3855229"/>
          </a:xfrm>
          <a:prstGeom prst="rect">
            <a:avLst/>
          </a:prstGeom>
        </p:spPr>
      </p:pic>
      <p:sp>
        <p:nvSpPr>
          <p:cNvPr id="4" name="TextBox 3">
            <a:extLst>
              <a:ext uri="{FF2B5EF4-FFF2-40B4-BE49-F238E27FC236}">
                <a16:creationId xmlns:a16="http://schemas.microsoft.com/office/drawing/2014/main" id="{9B66B199-CAFE-A949-A305-172E12E7943F}"/>
              </a:ext>
            </a:extLst>
          </p:cNvPr>
          <p:cNvSpPr txBox="1"/>
          <p:nvPr/>
        </p:nvSpPr>
        <p:spPr>
          <a:xfrm>
            <a:off x="5553307" y="1977264"/>
            <a:ext cx="9047356" cy="5050066"/>
          </a:xfrm>
          <a:prstGeom prst="rect">
            <a:avLst/>
          </a:prstGeom>
          <a:blipFill dpi="0" rotWithShape="1">
            <a:blip r:embed="rId4"/>
            <a:srcRect/>
            <a:stretch>
              <a:fillRect/>
            </a:stretch>
          </a:blipFill>
          <a:effectLst>
            <a:outerShdw blurRad="774700" dir="13500000" algn="br" rotWithShape="0">
              <a:prstClr val="black">
                <a:alpha val="40000"/>
              </a:prstClr>
            </a:outerShdw>
          </a:effectLst>
        </p:spPr>
        <p:txBody>
          <a:bodyPr wrap="square" rtlCol="0">
            <a:spAutoFit/>
          </a:bodyPr>
          <a:lstStyle/>
          <a:p>
            <a:endParaRPr lang="en-US" dirty="0"/>
          </a:p>
        </p:txBody>
      </p:sp>
      <p:sp>
        <p:nvSpPr>
          <p:cNvPr id="2" name="Title 1">
            <a:extLst>
              <a:ext uri="{FF2B5EF4-FFF2-40B4-BE49-F238E27FC236}">
                <a16:creationId xmlns:a16="http://schemas.microsoft.com/office/drawing/2014/main" id="{0E8D9CE0-35C6-8F45-9951-DEBACFB04634}"/>
              </a:ext>
            </a:extLst>
          </p:cNvPr>
          <p:cNvSpPr>
            <a:spLocks noGrp="1"/>
          </p:cNvSpPr>
          <p:nvPr>
            <p:ph type="title"/>
          </p:nvPr>
        </p:nvSpPr>
        <p:spPr>
          <a:xfrm>
            <a:off x="345831" y="482371"/>
            <a:ext cx="7485185" cy="1325563"/>
          </a:xfrm>
        </p:spPr>
        <p:txBody>
          <a:bodyPr>
            <a:normAutofit fontScale="90000"/>
          </a:bodyPr>
          <a:lstStyle/>
          <a:p>
            <a:r>
              <a:rPr lang="en-US" sz="3600" b="1" dirty="0">
                <a:latin typeface="+mn-lt"/>
              </a:rPr>
              <a:t>…and make sure they know their </a:t>
            </a:r>
            <a:r>
              <a:rPr lang="en-US" sz="3600" b="1" dirty="0">
                <a:solidFill>
                  <a:schemeClr val="accent5"/>
                </a:solidFill>
                <a:latin typeface="+mn-lt"/>
              </a:rPr>
              <a:t>rights</a:t>
            </a:r>
            <a:r>
              <a:rPr lang="en-US" sz="3600" b="1" dirty="0">
                <a:latin typeface="+mn-lt"/>
              </a:rPr>
              <a:t> when purchasing their home</a:t>
            </a:r>
          </a:p>
        </p:txBody>
      </p:sp>
      <p:sp>
        <p:nvSpPr>
          <p:cNvPr id="3" name="Content Placeholder 2">
            <a:extLst>
              <a:ext uri="{FF2B5EF4-FFF2-40B4-BE49-F238E27FC236}">
                <a16:creationId xmlns:a16="http://schemas.microsoft.com/office/drawing/2014/main" id="{2584A358-3444-C341-ACA1-6A3BE441391D}"/>
              </a:ext>
            </a:extLst>
          </p:cNvPr>
          <p:cNvSpPr>
            <a:spLocks noGrp="1"/>
          </p:cNvSpPr>
          <p:nvPr>
            <p:ph idx="1"/>
          </p:nvPr>
        </p:nvSpPr>
        <p:spPr>
          <a:xfrm>
            <a:off x="345832" y="1807934"/>
            <a:ext cx="5207476" cy="4370818"/>
          </a:xfrm>
        </p:spPr>
        <p:txBody>
          <a:bodyPr>
            <a:normAutofit/>
          </a:bodyPr>
          <a:lstStyle/>
          <a:p>
            <a:r>
              <a:rPr lang="en-US" dirty="0"/>
              <a:t>Sellers by law must tell buyers about </a:t>
            </a:r>
            <a:r>
              <a:rPr lang="en-US" dirty="0">
                <a:hlinkClick r:id="rId5"/>
              </a:rPr>
              <a:t>some defects</a:t>
            </a:r>
            <a:endParaRPr lang="en-US" dirty="0"/>
          </a:p>
          <a:p>
            <a:r>
              <a:rPr lang="en-US" dirty="0"/>
              <a:t>Louisiana Real Estate Commission provides an </a:t>
            </a:r>
            <a:r>
              <a:rPr lang="en-US" dirty="0">
                <a:hlinkClick r:id="rId6"/>
              </a:rPr>
              <a:t>official document </a:t>
            </a:r>
            <a:r>
              <a:rPr lang="en-US" dirty="0"/>
              <a:t>that entails all rules and regulations sellers must abide by. </a:t>
            </a:r>
          </a:p>
        </p:txBody>
      </p:sp>
      <p:sp>
        <p:nvSpPr>
          <p:cNvPr id="10" name="Bent Arrow 9">
            <a:extLst>
              <a:ext uri="{FF2B5EF4-FFF2-40B4-BE49-F238E27FC236}">
                <a16:creationId xmlns:a16="http://schemas.microsoft.com/office/drawing/2014/main" id="{AC048A5E-2A88-824A-88C7-7CC6ACAEF38D}"/>
              </a:ext>
            </a:extLst>
          </p:cNvPr>
          <p:cNvSpPr/>
          <p:nvPr/>
        </p:nvSpPr>
        <p:spPr>
          <a:xfrm rot="10800000" flipH="1">
            <a:off x="2624668" y="4741331"/>
            <a:ext cx="2234198" cy="1777043"/>
          </a:xfrm>
          <a:prstGeom prst="bentArrow">
            <a:avLst>
              <a:gd name="adj1" fmla="val 18555"/>
              <a:gd name="adj2" fmla="val 14042"/>
              <a:gd name="adj3" fmla="val 16424"/>
              <a:gd name="adj4"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178948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99371-97D5-9544-BDB6-B85B88011B90}"/>
              </a:ext>
            </a:extLst>
          </p:cNvPr>
          <p:cNvSpPr>
            <a:spLocks noGrp="1"/>
          </p:cNvSpPr>
          <p:nvPr>
            <p:ph type="title"/>
          </p:nvPr>
        </p:nvSpPr>
        <p:spPr>
          <a:xfrm>
            <a:off x="680321" y="753228"/>
            <a:ext cx="10321054" cy="1080938"/>
          </a:xfrm>
        </p:spPr>
        <p:txBody>
          <a:bodyPr>
            <a:noAutofit/>
          </a:bodyPr>
          <a:lstStyle/>
          <a:p>
            <a:r>
              <a:rPr lang="en-US" sz="3200" b="1" dirty="0">
                <a:latin typeface="+mn-lt"/>
              </a:rPr>
              <a:t>Have your clients contact an approved </a:t>
            </a:r>
            <a:r>
              <a:rPr lang="en-US" sz="3200" b="1" dirty="0">
                <a:solidFill>
                  <a:schemeClr val="accent5"/>
                </a:solidFill>
                <a:latin typeface="+mn-lt"/>
              </a:rPr>
              <a:t>housing counseling agency </a:t>
            </a:r>
            <a:r>
              <a:rPr lang="en-US" sz="3200" b="1" dirty="0">
                <a:latin typeface="+mn-lt"/>
              </a:rPr>
              <a:t>if they need specific advice about housing related issues </a:t>
            </a:r>
          </a:p>
        </p:txBody>
      </p:sp>
      <p:sp>
        <p:nvSpPr>
          <p:cNvPr id="3" name="Content Placeholder 2">
            <a:extLst>
              <a:ext uri="{FF2B5EF4-FFF2-40B4-BE49-F238E27FC236}">
                <a16:creationId xmlns:a16="http://schemas.microsoft.com/office/drawing/2014/main" id="{3B44AF7A-F0B9-914C-9853-0093953D858F}"/>
              </a:ext>
            </a:extLst>
          </p:cNvPr>
          <p:cNvSpPr>
            <a:spLocks noGrp="1"/>
          </p:cNvSpPr>
          <p:nvPr>
            <p:ph idx="1"/>
          </p:nvPr>
        </p:nvSpPr>
        <p:spPr>
          <a:xfrm>
            <a:off x="1022836" y="2106313"/>
            <a:ext cx="4960434" cy="4351338"/>
          </a:xfrm>
        </p:spPr>
        <p:txBody>
          <a:bodyPr>
            <a:normAutofit/>
          </a:bodyPr>
          <a:lstStyle/>
          <a:p>
            <a:r>
              <a:rPr lang="en-US" sz="2800" dirty="0"/>
              <a:t>HUD sponsors housing counseling agencies throughout the country that can provide advice on buying a home, renting, defaults, foreclosures, and credit issues. </a:t>
            </a:r>
          </a:p>
          <a:p>
            <a:pPr lvl="1"/>
            <a:r>
              <a:rPr lang="en-US" dirty="0"/>
              <a:t>Search for an agency </a:t>
            </a:r>
            <a:r>
              <a:rPr lang="en-US" dirty="0">
                <a:hlinkClick r:id="rId3"/>
              </a:rPr>
              <a:t>online</a:t>
            </a:r>
            <a:endParaRPr lang="en-US" dirty="0"/>
          </a:p>
        </p:txBody>
      </p:sp>
      <p:pic>
        <p:nvPicPr>
          <p:cNvPr id="7" name="Picture 6">
            <a:extLst>
              <a:ext uri="{FF2B5EF4-FFF2-40B4-BE49-F238E27FC236}">
                <a16:creationId xmlns:a16="http://schemas.microsoft.com/office/drawing/2014/main" id="{CA627952-42C4-0949-AC81-37915BDEFDDF}"/>
              </a:ext>
            </a:extLst>
          </p:cNvPr>
          <p:cNvPicPr>
            <a:picLocks noChangeAspect="1"/>
          </p:cNvPicPr>
          <p:nvPr/>
        </p:nvPicPr>
        <p:blipFill rotWithShape="1">
          <a:blip r:embed="rId4"/>
          <a:srcRect l="1338"/>
          <a:stretch/>
        </p:blipFill>
        <p:spPr>
          <a:xfrm>
            <a:off x="7015397" y="2106313"/>
            <a:ext cx="5512358" cy="4987327"/>
          </a:xfrm>
          <a:prstGeom prst="rect">
            <a:avLst/>
          </a:prstGeom>
          <a:effectLst>
            <a:outerShdw blurRad="50800" dist="38100" dir="13500000" algn="br" rotWithShape="0">
              <a:prstClr val="black">
                <a:alpha val="40000"/>
              </a:prstClr>
            </a:outerShdw>
          </a:effectLst>
        </p:spPr>
      </p:pic>
      <p:sp>
        <p:nvSpPr>
          <p:cNvPr id="5" name="TextBox 4">
            <a:extLst>
              <a:ext uri="{FF2B5EF4-FFF2-40B4-BE49-F238E27FC236}">
                <a16:creationId xmlns:a16="http://schemas.microsoft.com/office/drawing/2014/main" id="{2DFF43EC-3B5B-1245-BD3B-2F7A6FB76161}"/>
              </a:ext>
            </a:extLst>
          </p:cNvPr>
          <p:cNvSpPr txBox="1"/>
          <p:nvPr/>
        </p:nvSpPr>
        <p:spPr>
          <a:xfrm>
            <a:off x="-614706" y="6566035"/>
            <a:ext cx="2930769" cy="2734659"/>
          </a:xfrm>
          <a:prstGeom prst="rect">
            <a:avLst/>
          </a:prstGeom>
          <a:noFill/>
        </p:spPr>
        <p:txBody>
          <a:bodyPr wrap="square" rtlCol="0">
            <a:spAutoFit/>
          </a:bodyPr>
          <a:lstStyle/>
          <a:p>
            <a:pPr>
              <a:lnSpc>
                <a:spcPts val="0"/>
              </a:lnSpc>
            </a:pPr>
            <a:r>
              <a:rPr lang="en-US" sz="70000" b="1" dirty="0">
                <a:solidFill>
                  <a:schemeClr val="accent6">
                    <a:alpha val="16000"/>
                  </a:schemeClr>
                </a:solidFill>
                <a:latin typeface="+mj-lt"/>
              </a:rPr>
              <a:t>4</a:t>
            </a:r>
          </a:p>
        </p:txBody>
      </p:sp>
    </p:spTree>
    <p:extLst>
      <p:ext uri="{BB962C8B-B14F-4D97-AF65-F5344CB8AC3E}">
        <p14:creationId xmlns:p14="http://schemas.microsoft.com/office/powerpoint/2010/main" val="17134169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0ADEC-3E8E-A446-94F8-E3B03D4796B0}"/>
              </a:ext>
            </a:extLst>
          </p:cNvPr>
          <p:cNvSpPr>
            <a:spLocks noGrp="1"/>
          </p:cNvSpPr>
          <p:nvPr>
            <p:ph type="title"/>
          </p:nvPr>
        </p:nvSpPr>
        <p:spPr>
          <a:xfrm>
            <a:off x="7435943" y="461378"/>
            <a:ext cx="4572001" cy="804108"/>
          </a:xfrm>
        </p:spPr>
        <p:txBody>
          <a:bodyPr>
            <a:normAutofit fontScale="90000"/>
          </a:bodyPr>
          <a:lstStyle/>
          <a:p>
            <a:r>
              <a:rPr lang="en-US" sz="3200" b="1" dirty="0">
                <a:latin typeface="+mn-lt"/>
              </a:rPr>
              <a:t>Inform clients about “heir property”</a:t>
            </a:r>
          </a:p>
        </p:txBody>
      </p:sp>
      <p:sp>
        <p:nvSpPr>
          <p:cNvPr id="3" name="Content Placeholder 2">
            <a:extLst>
              <a:ext uri="{FF2B5EF4-FFF2-40B4-BE49-F238E27FC236}">
                <a16:creationId xmlns:a16="http://schemas.microsoft.com/office/drawing/2014/main" id="{44643C72-8AA7-734F-A92B-4747442EAE35}"/>
              </a:ext>
            </a:extLst>
          </p:cNvPr>
          <p:cNvSpPr>
            <a:spLocks noGrp="1"/>
          </p:cNvSpPr>
          <p:nvPr>
            <p:ph idx="1"/>
          </p:nvPr>
        </p:nvSpPr>
        <p:spPr>
          <a:xfrm>
            <a:off x="6961148" y="1265486"/>
            <a:ext cx="5215935" cy="5603641"/>
          </a:xfrm>
          <a:solidFill>
            <a:schemeClr val="bg1"/>
          </a:solidFill>
        </p:spPr>
        <p:txBody>
          <a:bodyPr>
            <a:noAutofit/>
          </a:bodyPr>
          <a:lstStyle/>
          <a:p>
            <a:r>
              <a:rPr lang="en-US" sz="2000" dirty="0"/>
              <a:t>When necessary legal work isn’t done after a property owner dies, the right to live on the property goes to an “heir.”</a:t>
            </a:r>
          </a:p>
          <a:p>
            <a:pPr lvl="1"/>
            <a:r>
              <a:rPr lang="en-US" sz="2000" dirty="0"/>
              <a:t>Related to the deceased property owner by blood or marriage, or </a:t>
            </a:r>
          </a:p>
          <a:p>
            <a:pPr lvl="1"/>
            <a:r>
              <a:rPr lang="en-US" sz="2000" dirty="0"/>
              <a:t>named in a will and alive when the property owner dies. </a:t>
            </a:r>
          </a:p>
          <a:p>
            <a:r>
              <a:rPr lang="en-US" sz="2000" dirty="0"/>
              <a:t>The heir legally owns the property. But, the property’s title does not automatically pass to the heir. Without </a:t>
            </a:r>
            <a:r>
              <a:rPr lang="en-US" sz="2000" b="1" dirty="0">
                <a:solidFill>
                  <a:schemeClr val="accent5"/>
                </a:solidFill>
              </a:rPr>
              <a:t>legal paperwork</a:t>
            </a:r>
            <a:r>
              <a:rPr lang="en-US" sz="2000" dirty="0"/>
              <a:t>, the title is unclear and “unmarketable.” </a:t>
            </a:r>
          </a:p>
          <a:p>
            <a:r>
              <a:rPr lang="en-US" sz="2000" dirty="0"/>
              <a:t>Even if the property owner had a valid will, the heir still must take the original will to court in order to get clear title.</a:t>
            </a:r>
          </a:p>
        </p:txBody>
      </p:sp>
      <p:sp>
        <p:nvSpPr>
          <p:cNvPr id="8" name="TextBox 7">
            <a:extLst>
              <a:ext uri="{FF2B5EF4-FFF2-40B4-BE49-F238E27FC236}">
                <a16:creationId xmlns:a16="http://schemas.microsoft.com/office/drawing/2014/main" id="{28764B6E-0DF9-5B4A-9492-110DDAB001B1}"/>
              </a:ext>
            </a:extLst>
          </p:cNvPr>
          <p:cNvSpPr txBox="1"/>
          <p:nvPr/>
        </p:nvSpPr>
        <p:spPr>
          <a:xfrm>
            <a:off x="7780930" y="6541972"/>
            <a:ext cx="2930769" cy="2734659"/>
          </a:xfrm>
          <a:prstGeom prst="rect">
            <a:avLst/>
          </a:prstGeom>
          <a:noFill/>
        </p:spPr>
        <p:txBody>
          <a:bodyPr wrap="square" rtlCol="0">
            <a:spAutoFit/>
          </a:bodyPr>
          <a:lstStyle/>
          <a:p>
            <a:pPr>
              <a:lnSpc>
                <a:spcPts val="0"/>
              </a:lnSpc>
            </a:pPr>
            <a:r>
              <a:rPr lang="en-US" sz="70000" b="1" dirty="0">
                <a:solidFill>
                  <a:schemeClr val="accent6">
                    <a:alpha val="16000"/>
                  </a:schemeClr>
                </a:solidFill>
                <a:latin typeface="+mj-lt"/>
              </a:rPr>
              <a:t>5</a:t>
            </a:r>
          </a:p>
        </p:txBody>
      </p:sp>
      <p:sp>
        <p:nvSpPr>
          <p:cNvPr id="6" name="TextBox 5"/>
          <p:cNvSpPr txBox="1"/>
          <p:nvPr/>
        </p:nvSpPr>
        <p:spPr>
          <a:xfrm>
            <a:off x="0" y="-432737"/>
            <a:ext cx="5787192" cy="6196263"/>
          </a:xfrm>
          <a:prstGeom prst="flowChartDelay">
            <a:avLst/>
          </a:prstGeom>
          <a:blipFill>
            <a:blip r:embed="rId3"/>
            <a:stretch>
              <a:fillRect/>
            </a:stretch>
          </a:blipFill>
          <a:effectLst>
            <a:outerShdw blurRad="50800" dist="38100" dir="2700000" algn="tl" rotWithShape="0">
              <a:prstClr val="black">
                <a:alpha val="40000"/>
              </a:prstClr>
            </a:outerShdw>
          </a:effectLst>
        </p:spPr>
        <p:txBody>
          <a:bodyPr wrap="square" rtlCol="0">
            <a:spAutoFit/>
          </a:bodyPr>
          <a:lstStyle/>
          <a:p>
            <a:endParaRPr lang="en-US" dirty="0"/>
          </a:p>
        </p:txBody>
      </p:sp>
      <p:pic>
        <p:nvPicPr>
          <p:cNvPr id="7" name="Picture 6">
            <a:extLst>
              <a:ext uri="{FF2B5EF4-FFF2-40B4-BE49-F238E27FC236}">
                <a16:creationId xmlns:a16="http://schemas.microsoft.com/office/drawing/2014/main" id="{108920D3-8CEB-7C42-BBFC-66DAAFDF5884}"/>
              </a:ext>
            </a:extLst>
          </p:cNvPr>
          <p:cNvPicPr>
            <a:picLocks noChangeAspect="1"/>
          </p:cNvPicPr>
          <p:nvPr/>
        </p:nvPicPr>
        <p:blipFill rotWithShape="1">
          <a:blip r:embed="rId4"/>
          <a:srcRect l="4850" t="11634" r="6076" b="15141"/>
          <a:stretch/>
        </p:blipFill>
        <p:spPr>
          <a:xfrm>
            <a:off x="-2" y="4972011"/>
            <a:ext cx="6961150" cy="1885989"/>
          </a:xfrm>
          <a:prstGeom prst="rect">
            <a:avLst/>
          </a:prstGeom>
        </p:spPr>
      </p:pic>
    </p:spTree>
    <p:extLst>
      <p:ext uri="{BB962C8B-B14F-4D97-AF65-F5344CB8AC3E}">
        <p14:creationId xmlns:p14="http://schemas.microsoft.com/office/powerpoint/2010/main" val="33313907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Graphic 4" descr="Lock">
            <a:extLst>
              <a:ext uri="{FF2B5EF4-FFF2-40B4-BE49-F238E27FC236}">
                <a16:creationId xmlns:a16="http://schemas.microsoft.com/office/drawing/2014/main" id="{71188016-B191-C741-9830-17CDDAB839E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09070" y="-1005953"/>
            <a:ext cx="8492604" cy="8492604"/>
          </a:xfrm>
          <a:prstGeom prst="rect">
            <a:avLst/>
          </a:prstGeom>
        </p:spPr>
      </p:pic>
      <p:sp>
        <p:nvSpPr>
          <p:cNvPr id="2" name="Title 1">
            <a:extLst>
              <a:ext uri="{FF2B5EF4-FFF2-40B4-BE49-F238E27FC236}">
                <a16:creationId xmlns:a16="http://schemas.microsoft.com/office/drawing/2014/main" id="{05B8D87C-D660-1646-8DF0-05F117A26A37}"/>
              </a:ext>
            </a:extLst>
          </p:cNvPr>
          <p:cNvSpPr>
            <a:spLocks noGrp="1"/>
          </p:cNvSpPr>
          <p:nvPr>
            <p:ph type="title"/>
          </p:nvPr>
        </p:nvSpPr>
        <p:spPr>
          <a:xfrm>
            <a:off x="1571811" y="1137440"/>
            <a:ext cx="7352056" cy="1325563"/>
          </a:xfrm>
        </p:spPr>
        <p:txBody>
          <a:bodyPr>
            <a:normAutofit/>
          </a:bodyPr>
          <a:lstStyle/>
          <a:p>
            <a:r>
              <a:rPr lang="en-US" sz="2900" b="1" dirty="0">
                <a:latin typeface="+mn-lt"/>
              </a:rPr>
              <a:t>Other ways to help clients </a:t>
            </a:r>
            <a:r>
              <a:rPr lang="en-US" sz="2900" b="1" dirty="0">
                <a:solidFill>
                  <a:schemeClr val="accent5"/>
                </a:solidFill>
                <a:latin typeface="+mn-lt"/>
              </a:rPr>
              <a:t>protect</a:t>
            </a:r>
            <a:r>
              <a:rPr lang="en-US" sz="2900" b="1" dirty="0">
                <a:latin typeface="+mn-lt"/>
              </a:rPr>
              <a:t> their property</a:t>
            </a:r>
          </a:p>
        </p:txBody>
      </p:sp>
      <p:sp>
        <p:nvSpPr>
          <p:cNvPr id="3" name="Content Placeholder 2">
            <a:extLst>
              <a:ext uri="{FF2B5EF4-FFF2-40B4-BE49-F238E27FC236}">
                <a16:creationId xmlns:a16="http://schemas.microsoft.com/office/drawing/2014/main" id="{4C626134-A938-4A48-B631-4E607987912E}"/>
              </a:ext>
            </a:extLst>
          </p:cNvPr>
          <p:cNvSpPr>
            <a:spLocks noGrp="1"/>
          </p:cNvSpPr>
          <p:nvPr>
            <p:ph idx="1"/>
          </p:nvPr>
        </p:nvSpPr>
        <p:spPr>
          <a:xfrm>
            <a:off x="1571811" y="2264149"/>
            <a:ext cx="9367122" cy="3560917"/>
          </a:xfrm>
        </p:spPr>
        <p:txBody>
          <a:bodyPr>
            <a:noAutofit/>
          </a:bodyPr>
          <a:lstStyle/>
          <a:p>
            <a:r>
              <a:rPr lang="en-US" sz="2400" dirty="0"/>
              <a:t>Make sure property taxes are </a:t>
            </a:r>
            <a:r>
              <a:rPr lang="en-US" sz="2400" dirty="0">
                <a:solidFill>
                  <a:schemeClr val="accent5"/>
                </a:solidFill>
              </a:rPr>
              <a:t>paid</a:t>
            </a:r>
            <a:r>
              <a:rPr lang="en-US" sz="2400" dirty="0"/>
              <a:t>. </a:t>
            </a:r>
          </a:p>
          <a:p>
            <a:r>
              <a:rPr lang="en-US" sz="2400" dirty="0"/>
              <a:t>Visit your parish tax office to make sure your property taxes are paid up and that the office has the </a:t>
            </a:r>
            <a:r>
              <a:rPr lang="en-US" sz="2400" dirty="0">
                <a:solidFill>
                  <a:schemeClr val="accent5"/>
                </a:solidFill>
              </a:rPr>
              <a:t>correct name and address</a:t>
            </a:r>
            <a:r>
              <a:rPr lang="en-US" sz="2400" dirty="0"/>
              <a:t> of the person responsible for the taxes. </a:t>
            </a:r>
          </a:p>
          <a:p>
            <a:pPr lvl="1"/>
            <a:r>
              <a:rPr lang="en-US" dirty="0"/>
              <a:t>Some offices have this information on their web pages. </a:t>
            </a:r>
          </a:p>
          <a:p>
            <a:r>
              <a:rPr lang="en-US" sz="2400" dirty="0"/>
              <a:t>Have a valid </a:t>
            </a:r>
            <a:r>
              <a:rPr lang="en-US" sz="2400" dirty="0">
                <a:solidFill>
                  <a:schemeClr val="accent5"/>
                </a:solidFill>
              </a:rPr>
              <a:t>will</a:t>
            </a:r>
            <a:r>
              <a:rPr lang="en-US" sz="2400" dirty="0"/>
              <a:t> to ensure that your property will be legally passed down according to your wishes. </a:t>
            </a:r>
          </a:p>
          <a:p>
            <a:r>
              <a:rPr lang="en-US" sz="2400" dirty="0"/>
              <a:t>Create a </a:t>
            </a:r>
            <a:r>
              <a:rPr lang="en-US" sz="2400" dirty="0">
                <a:solidFill>
                  <a:schemeClr val="accent5"/>
                </a:solidFill>
              </a:rPr>
              <a:t>family tree </a:t>
            </a:r>
            <a:r>
              <a:rPr lang="en-US" sz="2400" dirty="0"/>
              <a:t>to help all family members know who their relatives are. </a:t>
            </a:r>
          </a:p>
        </p:txBody>
      </p:sp>
      <p:sp>
        <p:nvSpPr>
          <p:cNvPr id="30" name="Freeform 6">
            <a:extLst>
              <a:ext uri="{FF2B5EF4-FFF2-40B4-BE49-F238E27FC236}">
                <a16:creationId xmlns:a16="http://schemas.microsoft.com/office/drawing/2014/main" id="{A9616D99-AEFB-4C95-84EF-5DEC698D92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rgbClr val="4C4C4C"/>
          </a:solidFill>
          <a:ln w="0">
            <a:noFill/>
            <a:prstDash val="solid"/>
            <a:round/>
            <a:headEnd/>
            <a:tailEnd/>
          </a:ln>
        </p:spPr>
      </p:sp>
      <p:sp>
        <p:nvSpPr>
          <p:cNvPr id="32" name="Freeform 6">
            <a:extLst>
              <a:ext uri="{FF2B5EF4-FFF2-40B4-BE49-F238E27FC236}">
                <a16:creationId xmlns:a16="http://schemas.microsoft.com/office/drawing/2014/main" id="{D0F97023-F626-4FC5-8C2D-753B5C7F4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rgbClr val="4C4C4C"/>
          </a:solidFill>
          <a:ln w="0">
            <a:noFill/>
            <a:prstDash val="solid"/>
            <a:round/>
            <a:headEnd/>
            <a:tailEnd/>
          </a:ln>
        </p:spPr>
      </p:sp>
    </p:spTree>
    <p:extLst>
      <p:ext uri="{BB962C8B-B14F-4D97-AF65-F5344CB8AC3E}">
        <p14:creationId xmlns:p14="http://schemas.microsoft.com/office/powerpoint/2010/main" val="15342152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2BFB7-5B61-D64D-A898-BFA13DE33D85}"/>
              </a:ext>
            </a:extLst>
          </p:cNvPr>
          <p:cNvSpPr>
            <a:spLocks noGrp="1"/>
          </p:cNvSpPr>
          <p:nvPr>
            <p:ph type="title"/>
          </p:nvPr>
        </p:nvSpPr>
        <p:spPr>
          <a:xfrm>
            <a:off x="174767" y="708873"/>
            <a:ext cx="6065613" cy="1325563"/>
          </a:xfrm>
        </p:spPr>
        <p:txBody>
          <a:bodyPr>
            <a:noAutofit/>
          </a:bodyPr>
          <a:lstStyle/>
          <a:p>
            <a:r>
              <a:rPr lang="en-US" sz="3200" b="1" dirty="0">
                <a:latin typeface="+mn-lt"/>
              </a:rPr>
              <a:t>Check with your clients about their home insurance policies, including </a:t>
            </a:r>
            <a:r>
              <a:rPr lang="en-US" sz="3200" b="1" dirty="0">
                <a:solidFill>
                  <a:schemeClr val="accent5"/>
                </a:solidFill>
                <a:latin typeface="+mn-lt"/>
              </a:rPr>
              <a:t>flood insurance</a:t>
            </a:r>
          </a:p>
        </p:txBody>
      </p:sp>
      <p:sp>
        <p:nvSpPr>
          <p:cNvPr id="15" name="Content Placeholder 2">
            <a:extLst>
              <a:ext uri="{FF2B5EF4-FFF2-40B4-BE49-F238E27FC236}">
                <a16:creationId xmlns:a16="http://schemas.microsoft.com/office/drawing/2014/main" id="{3B44AF7A-F0B9-914C-9853-0093953D858F}"/>
              </a:ext>
            </a:extLst>
          </p:cNvPr>
          <p:cNvSpPr>
            <a:spLocks noGrp="1"/>
          </p:cNvSpPr>
          <p:nvPr>
            <p:ph idx="1"/>
          </p:nvPr>
        </p:nvSpPr>
        <p:spPr>
          <a:xfrm>
            <a:off x="219035" y="2305251"/>
            <a:ext cx="4960434" cy="4351338"/>
          </a:xfrm>
        </p:spPr>
        <p:txBody>
          <a:bodyPr>
            <a:normAutofit/>
          </a:bodyPr>
          <a:lstStyle/>
          <a:p>
            <a:r>
              <a:rPr lang="en-US" sz="2800" dirty="0"/>
              <a:t>There are organizations like </a:t>
            </a:r>
            <a:r>
              <a:rPr lang="en-US" sz="2800" dirty="0">
                <a:hlinkClick r:id="rId2"/>
              </a:rPr>
              <a:t>Flood Proof LA </a:t>
            </a:r>
            <a:r>
              <a:rPr lang="en-US" sz="2800" dirty="0"/>
              <a:t>that help provide </a:t>
            </a:r>
            <a:r>
              <a:rPr lang="en-US" sz="2800" b="1" dirty="0">
                <a:solidFill>
                  <a:schemeClr val="accent5"/>
                </a:solidFill>
              </a:rPr>
              <a:t>free legal services </a:t>
            </a:r>
            <a:r>
              <a:rPr lang="en-US" sz="2800" dirty="0"/>
              <a:t>for properties damaged by the 2016 flood and title issues.</a:t>
            </a:r>
            <a:endParaRPr lang="en-US" dirty="0"/>
          </a:p>
        </p:txBody>
      </p:sp>
      <p:sp>
        <p:nvSpPr>
          <p:cNvPr id="9" name="TextBox 8">
            <a:extLst>
              <a:ext uri="{FF2B5EF4-FFF2-40B4-BE49-F238E27FC236}">
                <a16:creationId xmlns:a16="http://schemas.microsoft.com/office/drawing/2014/main" id="{28764B6E-0DF9-5B4A-9492-110DDAB001B1}"/>
              </a:ext>
            </a:extLst>
          </p:cNvPr>
          <p:cNvSpPr txBox="1"/>
          <p:nvPr/>
        </p:nvSpPr>
        <p:spPr>
          <a:xfrm>
            <a:off x="-54605" y="6656471"/>
            <a:ext cx="2930769" cy="2734659"/>
          </a:xfrm>
          <a:prstGeom prst="rect">
            <a:avLst/>
          </a:prstGeom>
          <a:noFill/>
        </p:spPr>
        <p:txBody>
          <a:bodyPr wrap="square" rtlCol="0">
            <a:spAutoFit/>
          </a:bodyPr>
          <a:lstStyle/>
          <a:p>
            <a:pPr>
              <a:lnSpc>
                <a:spcPts val="0"/>
              </a:lnSpc>
            </a:pPr>
            <a:r>
              <a:rPr lang="en-US" sz="70000" b="1" dirty="0">
                <a:solidFill>
                  <a:schemeClr val="accent6">
                    <a:alpha val="16000"/>
                  </a:schemeClr>
                </a:solidFill>
                <a:latin typeface="+mj-lt"/>
              </a:rPr>
              <a:t>6</a:t>
            </a:r>
          </a:p>
        </p:txBody>
      </p:sp>
      <p:sp>
        <p:nvSpPr>
          <p:cNvPr id="13" name="TextBox 12"/>
          <p:cNvSpPr txBox="1"/>
          <p:nvPr/>
        </p:nvSpPr>
        <p:spPr>
          <a:xfrm>
            <a:off x="6240380" y="0"/>
            <a:ext cx="6096000" cy="6970295"/>
          </a:xfrm>
          <a:prstGeom prst="rect">
            <a:avLst/>
          </a:prstGeom>
          <a:blipFill dpi="0" rotWithShape="1">
            <a:blip r:embed="rId3"/>
            <a:srcRect/>
            <a:stretch>
              <a:fillRect t="-2083" b="-11292"/>
            </a:stretch>
          </a:blipFill>
          <a:effectLst>
            <a:outerShdw blurRad="381000" dist="165100" dir="8100000" sx="99000" sy="99000" algn="tr" rotWithShape="0">
              <a:prstClr val="black">
                <a:alpha val="21000"/>
              </a:prstClr>
            </a:outerShdw>
          </a:effectLst>
        </p:spPr>
        <p:txBody>
          <a:bodyPr wrap="square" rtlCol="0">
            <a:spAutoFit/>
          </a:bodyPr>
          <a:lstStyle/>
          <a:p>
            <a:endParaRPr lang="en-US" dirty="0"/>
          </a:p>
        </p:txBody>
      </p:sp>
      <p:pic>
        <p:nvPicPr>
          <p:cNvPr id="14" name="Picture 13"/>
          <p:cNvPicPr>
            <a:picLocks noChangeAspect="1"/>
          </p:cNvPicPr>
          <p:nvPr/>
        </p:nvPicPr>
        <p:blipFill>
          <a:blip r:embed="rId4"/>
          <a:stretch>
            <a:fillRect/>
          </a:stretch>
        </p:blipFill>
        <p:spPr>
          <a:xfrm>
            <a:off x="4945729" y="3527007"/>
            <a:ext cx="7915275" cy="6886575"/>
          </a:xfrm>
          <a:prstGeom prst="rect">
            <a:avLst/>
          </a:prstGeom>
          <a:effectLst>
            <a:outerShdw blurRad="203200" dist="50800" dir="16200000" rotWithShape="0">
              <a:prstClr val="black">
                <a:alpha val="23000"/>
              </a:prstClr>
            </a:outerShdw>
          </a:effectLst>
        </p:spPr>
      </p:pic>
    </p:spTree>
    <p:extLst>
      <p:ext uri="{BB962C8B-B14F-4D97-AF65-F5344CB8AC3E}">
        <p14:creationId xmlns:p14="http://schemas.microsoft.com/office/powerpoint/2010/main" val="10946359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FD090-773F-6740-B199-CB804E740E26}"/>
              </a:ext>
            </a:extLst>
          </p:cNvPr>
          <p:cNvSpPr>
            <a:spLocks noGrp="1"/>
          </p:cNvSpPr>
          <p:nvPr>
            <p:ph type="title"/>
          </p:nvPr>
        </p:nvSpPr>
        <p:spPr>
          <a:xfrm>
            <a:off x="5439354" y="780732"/>
            <a:ext cx="7054516" cy="1325563"/>
          </a:xfrm>
        </p:spPr>
        <p:txBody>
          <a:bodyPr>
            <a:noAutofit/>
          </a:bodyPr>
          <a:lstStyle/>
          <a:p>
            <a:r>
              <a:rPr lang="en-US" sz="3600" b="1" dirty="0">
                <a:latin typeface="+mn-lt"/>
              </a:rPr>
              <a:t>Refer any clients that may have experienced housing discrimination to </a:t>
            </a:r>
            <a:r>
              <a:rPr lang="en-US" sz="3600" b="1" dirty="0">
                <a:solidFill>
                  <a:schemeClr val="accent5"/>
                </a:solidFill>
                <a:latin typeface="+mn-lt"/>
              </a:rPr>
              <a:t>Louisiana Fair Housing</a:t>
            </a:r>
          </a:p>
        </p:txBody>
      </p:sp>
      <p:sp>
        <p:nvSpPr>
          <p:cNvPr id="3" name="Content Placeholder 2">
            <a:extLst>
              <a:ext uri="{FF2B5EF4-FFF2-40B4-BE49-F238E27FC236}">
                <a16:creationId xmlns:a16="http://schemas.microsoft.com/office/drawing/2014/main" id="{AEC44590-9FB0-1541-B047-A5B0A2E316CF}"/>
              </a:ext>
            </a:extLst>
          </p:cNvPr>
          <p:cNvSpPr>
            <a:spLocks noGrp="1"/>
          </p:cNvSpPr>
          <p:nvPr>
            <p:ph idx="1"/>
          </p:nvPr>
        </p:nvSpPr>
        <p:spPr>
          <a:xfrm>
            <a:off x="5439354" y="2532728"/>
            <a:ext cx="6663027" cy="3937441"/>
          </a:xfrm>
        </p:spPr>
        <p:txBody>
          <a:bodyPr>
            <a:noAutofit/>
          </a:bodyPr>
          <a:lstStyle/>
          <a:p>
            <a:r>
              <a:rPr lang="en-US" dirty="0"/>
              <a:t>Call Attorney General Jeff Landry’s Fair Housing Hotline: 800-273-5718</a:t>
            </a:r>
          </a:p>
          <a:p>
            <a:pPr marL="0" indent="0">
              <a:buNone/>
            </a:pPr>
            <a:r>
              <a:rPr lang="en-US" b="1" dirty="0">
                <a:solidFill>
                  <a:schemeClr val="accent5"/>
                </a:solidFill>
              </a:rPr>
              <a:t>Southeast Louisiana Legal Services </a:t>
            </a:r>
            <a:r>
              <a:rPr lang="en-US" b="1" dirty="0"/>
              <a:t>is another source for free legal aid</a:t>
            </a:r>
          </a:p>
          <a:p>
            <a:pPr lvl="1"/>
            <a:r>
              <a:rPr lang="en-US" sz="2800" dirty="0"/>
              <a:t>Services low-income populations</a:t>
            </a:r>
          </a:p>
          <a:p>
            <a:pPr lvl="1"/>
            <a:r>
              <a:rPr lang="en-US" sz="2800" dirty="0"/>
              <a:t>SLLS has offices in Baton Rouge, Covington, Hammond, Harvey, Houma, and New Orleans</a:t>
            </a:r>
          </a:p>
        </p:txBody>
      </p:sp>
      <p:sp>
        <p:nvSpPr>
          <p:cNvPr id="4" name="TextBox 3">
            <a:extLst>
              <a:ext uri="{FF2B5EF4-FFF2-40B4-BE49-F238E27FC236}">
                <a16:creationId xmlns:a16="http://schemas.microsoft.com/office/drawing/2014/main" id="{28764B6E-0DF9-5B4A-9492-110DDAB001B1}"/>
              </a:ext>
            </a:extLst>
          </p:cNvPr>
          <p:cNvSpPr txBox="1"/>
          <p:nvPr/>
        </p:nvSpPr>
        <p:spPr>
          <a:xfrm>
            <a:off x="7501227" y="6656471"/>
            <a:ext cx="2930769" cy="2734659"/>
          </a:xfrm>
          <a:prstGeom prst="rect">
            <a:avLst/>
          </a:prstGeom>
          <a:noFill/>
        </p:spPr>
        <p:txBody>
          <a:bodyPr wrap="square" rtlCol="0">
            <a:spAutoFit/>
          </a:bodyPr>
          <a:lstStyle/>
          <a:p>
            <a:pPr>
              <a:lnSpc>
                <a:spcPts val="0"/>
              </a:lnSpc>
            </a:pPr>
            <a:r>
              <a:rPr lang="en-US" sz="70000" b="1" dirty="0">
                <a:solidFill>
                  <a:schemeClr val="accent6">
                    <a:alpha val="16000"/>
                  </a:schemeClr>
                </a:solidFill>
                <a:latin typeface="+mj-lt"/>
              </a:rPr>
              <a:t>7</a:t>
            </a:r>
          </a:p>
        </p:txBody>
      </p:sp>
      <p:pic>
        <p:nvPicPr>
          <p:cNvPr id="6" name="Picture 5"/>
          <p:cNvPicPr>
            <a:picLocks noChangeAspect="1"/>
          </p:cNvPicPr>
          <p:nvPr/>
        </p:nvPicPr>
        <p:blipFill>
          <a:blip r:embed="rId2"/>
          <a:stretch>
            <a:fillRect/>
          </a:stretch>
        </p:blipFill>
        <p:spPr>
          <a:xfrm rot="449366">
            <a:off x="-310437" y="341141"/>
            <a:ext cx="5504458" cy="4124677"/>
          </a:xfrm>
          <a:prstGeom prst="rect">
            <a:avLst/>
          </a:prstGeom>
        </p:spPr>
      </p:pic>
      <p:pic>
        <p:nvPicPr>
          <p:cNvPr id="5" name="Picture 4"/>
          <p:cNvPicPr>
            <a:picLocks noChangeAspect="1"/>
          </p:cNvPicPr>
          <p:nvPr/>
        </p:nvPicPr>
        <p:blipFill>
          <a:blip r:embed="rId3"/>
          <a:stretch>
            <a:fillRect/>
          </a:stretch>
        </p:blipFill>
        <p:spPr>
          <a:xfrm rot="21431576">
            <a:off x="-236101" y="3524558"/>
            <a:ext cx="5760024" cy="3463669"/>
          </a:xfrm>
          <a:prstGeom prst="rect">
            <a:avLst/>
          </a:prstGeom>
        </p:spPr>
      </p:pic>
    </p:spTree>
    <p:extLst>
      <p:ext uri="{BB962C8B-B14F-4D97-AF65-F5344CB8AC3E}">
        <p14:creationId xmlns:p14="http://schemas.microsoft.com/office/powerpoint/2010/main" val="21055430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Graphic 4" descr="Home">
            <a:extLst>
              <a:ext uri="{FF2B5EF4-FFF2-40B4-BE49-F238E27FC236}">
                <a16:creationId xmlns:a16="http://schemas.microsoft.com/office/drawing/2014/main" id="{20B963E4-2A71-4443-BDAA-AC14FE7041C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27526" y="-863184"/>
            <a:ext cx="8568127" cy="8568127"/>
          </a:xfrm>
          <a:prstGeom prst="rect">
            <a:avLst/>
          </a:prstGeom>
        </p:spPr>
      </p:pic>
      <p:sp>
        <p:nvSpPr>
          <p:cNvPr id="2" name="Title 1">
            <a:extLst>
              <a:ext uri="{FF2B5EF4-FFF2-40B4-BE49-F238E27FC236}">
                <a16:creationId xmlns:a16="http://schemas.microsoft.com/office/drawing/2014/main" id="{90C44356-C16F-1249-930E-6657AE749B64}"/>
              </a:ext>
            </a:extLst>
          </p:cNvPr>
          <p:cNvSpPr>
            <a:spLocks noGrp="1"/>
          </p:cNvSpPr>
          <p:nvPr>
            <p:ph type="title"/>
          </p:nvPr>
        </p:nvSpPr>
        <p:spPr>
          <a:xfrm>
            <a:off x="436756" y="521331"/>
            <a:ext cx="8977067" cy="1325563"/>
          </a:xfrm>
        </p:spPr>
        <p:txBody>
          <a:bodyPr>
            <a:normAutofit fontScale="90000"/>
          </a:bodyPr>
          <a:lstStyle/>
          <a:p>
            <a:r>
              <a:rPr lang="en-US" b="1" dirty="0">
                <a:solidFill>
                  <a:schemeClr val="tx1">
                    <a:lumMod val="85000"/>
                    <a:lumOff val="15000"/>
                  </a:schemeClr>
                </a:solidFill>
                <a:latin typeface="+mn-lt"/>
              </a:rPr>
              <a:t>Agencies and organizations in New Orleans that are centered around housing</a:t>
            </a:r>
          </a:p>
        </p:txBody>
      </p:sp>
      <p:sp>
        <p:nvSpPr>
          <p:cNvPr id="3" name="Content Placeholder 2">
            <a:extLst>
              <a:ext uri="{FF2B5EF4-FFF2-40B4-BE49-F238E27FC236}">
                <a16:creationId xmlns:a16="http://schemas.microsoft.com/office/drawing/2014/main" id="{42053117-0C20-1345-9F56-814925C93AA4}"/>
              </a:ext>
            </a:extLst>
          </p:cNvPr>
          <p:cNvSpPr>
            <a:spLocks noGrp="1"/>
          </p:cNvSpPr>
          <p:nvPr>
            <p:ph idx="1"/>
          </p:nvPr>
        </p:nvSpPr>
        <p:spPr>
          <a:xfrm>
            <a:off x="436756" y="2273498"/>
            <a:ext cx="5874834" cy="4351338"/>
          </a:xfrm>
        </p:spPr>
        <p:txBody>
          <a:bodyPr>
            <a:normAutofit fontScale="85000" lnSpcReduction="20000"/>
          </a:bodyPr>
          <a:lstStyle/>
          <a:p>
            <a:r>
              <a:rPr lang="en-US" sz="2800" dirty="0"/>
              <a:t>Greater New Orleans Housing Alliance (GNOHA)</a:t>
            </a:r>
          </a:p>
          <a:p>
            <a:r>
              <a:rPr lang="en-US" sz="2800" dirty="0"/>
              <a:t>Community Resource Drop-In</a:t>
            </a:r>
          </a:p>
          <a:p>
            <a:r>
              <a:rPr lang="en-US" sz="2800" dirty="0"/>
              <a:t>Grace House </a:t>
            </a:r>
          </a:p>
          <a:p>
            <a:r>
              <a:rPr lang="en-US" sz="2800" dirty="0"/>
              <a:t>Hagar’s House </a:t>
            </a:r>
          </a:p>
          <a:p>
            <a:r>
              <a:rPr lang="en-US" sz="2800" dirty="0"/>
              <a:t>NAMI Women’s Shelter</a:t>
            </a:r>
          </a:p>
          <a:p>
            <a:r>
              <a:rPr lang="en-US" sz="2800" dirty="0"/>
              <a:t>Ozanam Inn </a:t>
            </a:r>
          </a:p>
          <a:p>
            <a:r>
              <a:rPr lang="en-US" sz="2800" dirty="0"/>
              <a:t>Pathways Program</a:t>
            </a:r>
          </a:p>
          <a:p>
            <a:r>
              <a:rPr lang="en-US" sz="2800" dirty="0"/>
              <a:t>The Mission</a:t>
            </a:r>
          </a:p>
          <a:p>
            <a:r>
              <a:rPr lang="en-US" dirty="0"/>
              <a:t>Travelers Aid Society of Greater New Orleans</a:t>
            </a:r>
          </a:p>
          <a:p>
            <a:r>
              <a:rPr lang="en-US" sz="2800" dirty="0"/>
              <a:t>Hotel Hope for Women and Children</a:t>
            </a:r>
          </a:p>
          <a:p>
            <a:endParaRPr lang="en-US" dirty="0"/>
          </a:p>
        </p:txBody>
      </p:sp>
      <p:sp>
        <p:nvSpPr>
          <p:cNvPr id="6" name="TextBox 5">
            <a:extLst>
              <a:ext uri="{FF2B5EF4-FFF2-40B4-BE49-F238E27FC236}">
                <a16:creationId xmlns:a16="http://schemas.microsoft.com/office/drawing/2014/main" id="{19FE051D-04C8-A445-8C6C-F6025317D4DB}"/>
              </a:ext>
            </a:extLst>
          </p:cNvPr>
          <p:cNvSpPr txBox="1"/>
          <p:nvPr/>
        </p:nvSpPr>
        <p:spPr>
          <a:xfrm>
            <a:off x="6311590" y="2285309"/>
            <a:ext cx="5568176" cy="4154984"/>
          </a:xfrm>
          <a:prstGeom prst="rect">
            <a:avLst/>
          </a:prstGeom>
          <a:noFill/>
        </p:spPr>
        <p:txBody>
          <a:bodyPr wrap="square" rtlCol="0">
            <a:spAutoFit/>
          </a:bodyPr>
          <a:lstStyle/>
          <a:p>
            <a:pPr marL="285750" indent="-285750">
              <a:buFont typeface="Arial" panose="020B0604020202020204" pitchFamily="34" charset="0"/>
              <a:buChar char="•"/>
            </a:pPr>
            <a:r>
              <a:rPr lang="en-US" sz="2400" dirty="0"/>
              <a:t>Louisiana Housing Corporation </a:t>
            </a:r>
          </a:p>
          <a:p>
            <a:pPr marL="285750" indent="-285750">
              <a:buFont typeface="Arial" panose="020B0604020202020204" pitchFamily="34" charset="0"/>
              <a:buChar char="•"/>
            </a:pPr>
            <a:r>
              <a:rPr lang="en-US" sz="2400" dirty="0"/>
              <a:t>The Rebuild Center </a:t>
            </a:r>
          </a:p>
          <a:p>
            <a:pPr marL="285750" indent="-285750">
              <a:buFont typeface="Arial" panose="020B0604020202020204" pitchFamily="34" charset="0"/>
              <a:buChar char="•"/>
            </a:pPr>
            <a:r>
              <a:rPr lang="en-US" sz="2400" dirty="0"/>
              <a:t>Greater New Orleans Fair Housing Action Center</a:t>
            </a:r>
          </a:p>
          <a:p>
            <a:pPr marL="285750" indent="-285750">
              <a:buFont typeface="Arial" panose="020B0604020202020204" pitchFamily="34" charset="0"/>
              <a:buChar char="•"/>
            </a:pPr>
            <a:r>
              <a:rPr lang="en-US" sz="2400" dirty="0"/>
              <a:t>Habitat for Humanity </a:t>
            </a:r>
          </a:p>
          <a:p>
            <a:pPr marL="285750" indent="-285750">
              <a:buFont typeface="Arial" panose="020B0604020202020204" pitchFamily="34" charset="0"/>
              <a:buChar char="•"/>
            </a:pPr>
            <a:r>
              <a:rPr lang="en-US" sz="2400" dirty="0"/>
              <a:t>Jane Plane Neighborhood Sustainability Initiative </a:t>
            </a:r>
          </a:p>
          <a:p>
            <a:pPr marL="285750" indent="-285750">
              <a:buFont typeface="Arial" panose="020B0604020202020204" pitchFamily="34" charset="0"/>
              <a:buChar char="•"/>
            </a:pPr>
            <a:r>
              <a:rPr lang="en-US" sz="2400" dirty="0"/>
              <a:t>Jericho Road Housing Initiative</a:t>
            </a:r>
          </a:p>
          <a:p>
            <a:pPr marL="285750" indent="-285750">
              <a:buFont typeface="Arial" panose="020B0604020202020204" pitchFamily="34" charset="0"/>
              <a:buChar char="•"/>
            </a:pPr>
            <a:r>
              <a:rPr lang="en-US" sz="2400" dirty="0"/>
              <a:t>Salvation Army </a:t>
            </a:r>
          </a:p>
          <a:p>
            <a:pPr marL="285750" indent="-285750">
              <a:buFont typeface="Arial" panose="020B0604020202020204" pitchFamily="34" charset="0"/>
              <a:buChar char="•"/>
            </a:pPr>
            <a:r>
              <a:rPr lang="en-US" sz="2400" dirty="0"/>
              <a:t>Unity </a:t>
            </a:r>
          </a:p>
          <a:p>
            <a:pPr marL="285750" indent="-285750">
              <a:buFont typeface="Arial" panose="020B0604020202020204" pitchFamily="34" charset="0"/>
              <a:buChar char="•"/>
            </a:pPr>
            <a:r>
              <a:rPr lang="en-US" sz="2400" dirty="0"/>
              <a:t>New Orleans Women Space</a:t>
            </a:r>
          </a:p>
        </p:txBody>
      </p:sp>
    </p:spTree>
    <p:extLst>
      <p:ext uri="{BB962C8B-B14F-4D97-AF65-F5344CB8AC3E}">
        <p14:creationId xmlns:p14="http://schemas.microsoft.com/office/powerpoint/2010/main" val="12899785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17420-5B75-F449-9668-645BE7F3CFC4}"/>
              </a:ext>
            </a:extLst>
          </p:cNvPr>
          <p:cNvSpPr>
            <a:spLocks noGrp="1"/>
          </p:cNvSpPr>
          <p:nvPr>
            <p:ph type="title"/>
          </p:nvPr>
        </p:nvSpPr>
        <p:spPr>
          <a:xfrm>
            <a:off x="838200" y="919759"/>
            <a:ext cx="7181538" cy="1325563"/>
          </a:xfrm>
        </p:spPr>
        <p:txBody>
          <a:bodyPr>
            <a:normAutofit fontScale="90000"/>
          </a:bodyPr>
          <a:lstStyle/>
          <a:p>
            <a:r>
              <a:rPr lang="en-US" b="1" dirty="0">
                <a:solidFill>
                  <a:schemeClr val="tx1">
                    <a:lumMod val="85000"/>
                    <a:lumOff val="15000"/>
                  </a:schemeClr>
                </a:solidFill>
                <a:latin typeface="+mn-lt"/>
              </a:rPr>
              <a:t>Regional agencies and organizations that are centered around housing</a:t>
            </a:r>
            <a:endParaRPr lang="en-US" dirty="0">
              <a:latin typeface="+mn-lt"/>
            </a:endParaRPr>
          </a:p>
        </p:txBody>
      </p:sp>
      <p:sp>
        <p:nvSpPr>
          <p:cNvPr id="3" name="Content Placeholder 2">
            <a:extLst>
              <a:ext uri="{FF2B5EF4-FFF2-40B4-BE49-F238E27FC236}">
                <a16:creationId xmlns:a16="http://schemas.microsoft.com/office/drawing/2014/main" id="{A22DFE65-5537-0A46-92D6-3B912DEFDAF1}"/>
              </a:ext>
            </a:extLst>
          </p:cNvPr>
          <p:cNvSpPr>
            <a:spLocks noGrp="1"/>
          </p:cNvSpPr>
          <p:nvPr>
            <p:ph idx="1"/>
          </p:nvPr>
        </p:nvSpPr>
        <p:spPr>
          <a:xfrm>
            <a:off x="838200" y="2485189"/>
            <a:ext cx="10515600" cy="2881286"/>
          </a:xfrm>
        </p:spPr>
        <p:txBody>
          <a:bodyPr/>
          <a:lstStyle/>
          <a:p>
            <a:pPr marL="0" indent="0">
              <a:buNone/>
            </a:pPr>
            <a:r>
              <a:rPr lang="en-US" sz="3600" b="1" dirty="0">
                <a:solidFill>
                  <a:schemeClr val="accent6"/>
                </a:solidFill>
              </a:rPr>
              <a:t>Baton Rouge </a:t>
            </a:r>
          </a:p>
          <a:p>
            <a:pPr lvl="1"/>
            <a:r>
              <a:rPr lang="en-US" sz="3200" dirty="0"/>
              <a:t>Office of Community Development </a:t>
            </a:r>
          </a:p>
          <a:p>
            <a:pPr marL="0" indent="0">
              <a:buNone/>
            </a:pPr>
            <a:r>
              <a:rPr lang="en-US" sz="3600" b="1" dirty="0">
                <a:solidFill>
                  <a:schemeClr val="accent6"/>
                </a:solidFill>
              </a:rPr>
              <a:t>Coastal Louisiana</a:t>
            </a:r>
          </a:p>
          <a:p>
            <a:pPr lvl="1"/>
            <a:r>
              <a:rPr lang="en-US" sz="3200" dirty="0"/>
              <a:t>Community Housing Development Organization </a:t>
            </a:r>
          </a:p>
          <a:p>
            <a:pPr lvl="1"/>
            <a:r>
              <a:rPr lang="en-US" sz="3200" dirty="0"/>
              <a:t>Tenant Based Rental Assistance </a:t>
            </a:r>
          </a:p>
        </p:txBody>
      </p:sp>
      <p:pic>
        <p:nvPicPr>
          <p:cNvPr id="4" name="Graphic 3" descr="Home">
            <a:extLst>
              <a:ext uri="{FF2B5EF4-FFF2-40B4-BE49-F238E27FC236}">
                <a16:creationId xmlns:a16="http://schemas.microsoft.com/office/drawing/2014/main" id="{29649D10-F5C3-644D-B044-5CAB38F4969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27526" y="-863184"/>
            <a:ext cx="8568127" cy="8568127"/>
          </a:xfrm>
          <a:prstGeom prst="rect">
            <a:avLst/>
          </a:prstGeom>
        </p:spPr>
      </p:pic>
    </p:spTree>
    <p:extLst>
      <p:ext uri="{BB962C8B-B14F-4D97-AF65-F5344CB8AC3E}">
        <p14:creationId xmlns:p14="http://schemas.microsoft.com/office/powerpoint/2010/main" val="32389858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7CCF38-F196-854D-83D5-5E5D6D2D99F7}"/>
              </a:ext>
            </a:extLst>
          </p:cNvPr>
          <p:cNvSpPr txBox="1"/>
          <p:nvPr/>
        </p:nvSpPr>
        <p:spPr>
          <a:xfrm>
            <a:off x="2034963" y="4114799"/>
            <a:ext cx="8105103" cy="1815882"/>
          </a:xfrm>
          <a:prstGeom prst="rect">
            <a:avLst/>
          </a:prstGeom>
          <a:noFill/>
        </p:spPr>
        <p:txBody>
          <a:bodyPr wrap="none" rtlCol="0">
            <a:spAutoFit/>
          </a:bodyPr>
          <a:lstStyle/>
          <a:p>
            <a:pPr algn="ctr"/>
            <a:r>
              <a:rPr lang="en-US" sz="2800" b="1" dirty="0"/>
              <a:t>Thank You!</a:t>
            </a:r>
          </a:p>
          <a:p>
            <a:pPr algn="ctr"/>
            <a:r>
              <a:rPr lang="en-US" sz="2800" dirty="0"/>
              <a:t>Next Week:</a:t>
            </a:r>
          </a:p>
          <a:p>
            <a:pPr algn="ctr"/>
            <a:r>
              <a:rPr lang="en-US" sz="2800" dirty="0"/>
              <a:t>Session 2: Renter’s Rights, Disaster Opportunism </a:t>
            </a:r>
          </a:p>
          <a:p>
            <a:pPr algn="ctr"/>
            <a:r>
              <a:rPr lang="en-US" sz="2800" dirty="0"/>
              <a:t>&amp; Advocating for Clients</a:t>
            </a:r>
          </a:p>
        </p:txBody>
      </p:sp>
      <p:pic>
        <p:nvPicPr>
          <p:cNvPr id="3" name="Picture 2" descr="https://nola-lettering.com/collections/new-orleans-houses/shotgun-houses" title="source">
            <a:extLst>
              <a:ext uri="{FF2B5EF4-FFF2-40B4-BE49-F238E27FC236}">
                <a16:creationId xmlns:a16="http://schemas.microsoft.com/office/drawing/2014/main" id="{312D6B74-20F6-A544-9202-0487D717B937}"/>
              </a:ext>
            </a:extLst>
          </p:cNvPr>
          <p:cNvPicPr>
            <a:picLocks noChangeAspect="1"/>
          </p:cNvPicPr>
          <p:nvPr/>
        </p:nvPicPr>
        <p:blipFill rotWithShape="1">
          <a:blip r:embed="rId2"/>
          <a:srcRect t="12551" b="12393"/>
          <a:stretch/>
        </p:blipFill>
        <p:spPr>
          <a:xfrm>
            <a:off x="3515764" y="1133605"/>
            <a:ext cx="5143500" cy="2981194"/>
          </a:xfrm>
          <a:prstGeom prst="rect">
            <a:avLst/>
          </a:prstGeom>
        </p:spPr>
      </p:pic>
    </p:spTree>
    <p:extLst>
      <p:ext uri="{BB962C8B-B14F-4D97-AF65-F5344CB8AC3E}">
        <p14:creationId xmlns:p14="http://schemas.microsoft.com/office/powerpoint/2010/main" val="18037933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alpha val="14000"/>
          </a:schemeClr>
        </a:solidFill>
        <a:effectLst/>
      </p:bgPr>
    </p:bg>
    <p:spTree>
      <p:nvGrpSpPr>
        <p:cNvPr id="1" name="Shape 174"/>
        <p:cNvGrpSpPr/>
        <p:nvPr/>
      </p:nvGrpSpPr>
      <p:grpSpPr>
        <a:xfrm>
          <a:off x="0" y="0"/>
          <a:ext cx="0" cy="0"/>
          <a:chOff x="0" y="0"/>
          <a:chExt cx="0" cy="0"/>
        </a:xfrm>
      </p:grpSpPr>
      <p:sp>
        <p:nvSpPr>
          <p:cNvPr id="7" name="Title 1">
            <a:extLst>
              <a:ext uri="{FF2B5EF4-FFF2-40B4-BE49-F238E27FC236}">
                <a16:creationId xmlns:a16="http://schemas.microsoft.com/office/drawing/2014/main" id="{486D20E1-3514-714F-BDF4-ACABB69E1BE8}"/>
              </a:ext>
            </a:extLst>
          </p:cNvPr>
          <p:cNvSpPr txBox="1">
            <a:spLocks/>
          </p:cNvSpPr>
          <p:nvPr/>
        </p:nvSpPr>
        <p:spPr>
          <a:xfrm>
            <a:off x="3758705" y="1823378"/>
            <a:ext cx="4581688" cy="1118651"/>
          </a:xfrm>
          <a:prstGeom prst="rect">
            <a:avLst/>
          </a:prstGeom>
        </p:spPr>
        <p:txBody>
          <a:bodyPr spcFirstLastPara="1" vert="horz" wrap="square" lIns="91425" tIns="91425" rIns="91425" bIns="91425" rtlCol="0" anchor="b" anchorCtr="0">
            <a:normAutofit/>
          </a:bodyPr>
          <a:lstStyle>
            <a:lvl1pPr lvl="0" algn="ctr" defTabSz="914400" rtl="0" eaLnBrk="1" latinLnBrk="0" hangingPunct="1">
              <a:lnSpc>
                <a:spcPct val="90000"/>
              </a:lnSpc>
              <a:spcBef>
                <a:spcPts val="0"/>
              </a:spcBef>
              <a:spcAft>
                <a:spcPts val="0"/>
              </a:spcAft>
              <a:buClr>
                <a:srgbClr val="000000"/>
              </a:buClr>
              <a:buSzPts val="5200"/>
              <a:buNone/>
              <a:defRPr sz="6933" kern="1200">
                <a:solidFill>
                  <a:srgbClr val="000000"/>
                </a:solidFill>
                <a:latin typeface="+mj-lt"/>
                <a:ea typeface="+mj-ea"/>
                <a:cs typeface="+mj-cs"/>
              </a:defRPr>
            </a:lvl1pPr>
            <a:lvl2pPr lvl="1" algn="ctr" rtl="0">
              <a:spcBef>
                <a:spcPts val="0"/>
              </a:spcBef>
              <a:spcAft>
                <a:spcPts val="0"/>
              </a:spcAft>
              <a:buClr>
                <a:srgbClr val="000000"/>
              </a:buClr>
              <a:buSzPts val="5200"/>
              <a:buNone/>
              <a:defRPr sz="6933">
                <a:solidFill>
                  <a:srgbClr val="000000"/>
                </a:solidFill>
              </a:defRPr>
            </a:lvl2pPr>
            <a:lvl3pPr lvl="2" algn="ctr" rtl="0">
              <a:spcBef>
                <a:spcPts val="0"/>
              </a:spcBef>
              <a:spcAft>
                <a:spcPts val="0"/>
              </a:spcAft>
              <a:buClr>
                <a:srgbClr val="000000"/>
              </a:buClr>
              <a:buSzPts val="5200"/>
              <a:buNone/>
              <a:defRPr sz="6933">
                <a:solidFill>
                  <a:srgbClr val="000000"/>
                </a:solidFill>
              </a:defRPr>
            </a:lvl3pPr>
            <a:lvl4pPr lvl="3" algn="ctr" rtl="0">
              <a:spcBef>
                <a:spcPts val="0"/>
              </a:spcBef>
              <a:spcAft>
                <a:spcPts val="0"/>
              </a:spcAft>
              <a:buClr>
                <a:srgbClr val="000000"/>
              </a:buClr>
              <a:buSzPts val="5200"/>
              <a:buNone/>
              <a:defRPr sz="6933">
                <a:solidFill>
                  <a:srgbClr val="000000"/>
                </a:solidFill>
              </a:defRPr>
            </a:lvl4pPr>
            <a:lvl5pPr lvl="4" algn="ctr" rtl="0">
              <a:spcBef>
                <a:spcPts val="0"/>
              </a:spcBef>
              <a:spcAft>
                <a:spcPts val="0"/>
              </a:spcAft>
              <a:buClr>
                <a:srgbClr val="000000"/>
              </a:buClr>
              <a:buSzPts val="5200"/>
              <a:buNone/>
              <a:defRPr sz="6933">
                <a:solidFill>
                  <a:srgbClr val="000000"/>
                </a:solidFill>
              </a:defRPr>
            </a:lvl5pPr>
            <a:lvl6pPr lvl="5" algn="ctr" rtl="0">
              <a:spcBef>
                <a:spcPts val="0"/>
              </a:spcBef>
              <a:spcAft>
                <a:spcPts val="0"/>
              </a:spcAft>
              <a:buClr>
                <a:srgbClr val="000000"/>
              </a:buClr>
              <a:buSzPts val="5200"/>
              <a:buNone/>
              <a:defRPr sz="6933">
                <a:solidFill>
                  <a:srgbClr val="000000"/>
                </a:solidFill>
              </a:defRPr>
            </a:lvl6pPr>
            <a:lvl7pPr lvl="6" algn="ctr" rtl="0">
              <a:spcBef>
                <a:spcPts val="0"/>
              </a:spcBef>
              <a:spcAft>
                <a:spcPts val="0"/>
              </a:spcAft>
              <a:buClr>
                <a:srgbClr val="000000"/>
              </a:buClr>
              <a:buSzPts val="5200"/>
              <a:buNone/>
              <a:defRPr sz="6933">
                <a:solidFill>
                  <a:srgbClr val="000000"/>
                </a:solidFill>
              </a:defRPr>
            </a:lvl7pPr>
            <a:lvl8pPr lvl="7" algn="ctr" rtl="0">
              <a:spcBef>
                <a:spcPts val="0"/>
              </a:spcBef>
              <a:spcAft>
                <a:spcPts val="0"/>
              </a:spcAft>
              <a:buClr>
                <a:srgbClr val="000000"/>
              </a:buClr>
              <a:buSzPts val="5200"/>
              <a:buNone/>
              <a:defRPr sz="6933">
                <a:solidFill>
                  <a:srgbClr val="000000"/>
                </a:solidFill>
              </a:defRPr>
            </a:lvl8pPr>
            <a:lvl9pPr lvl="8" algn="ctr" rtl="0">
              <a:spcBef>
                <a:spcPts val="0"/>
              </a:spcBef>
              <a:spcAft>
                <a:spcPts val="0"/>
              </a:spcAft>
              <a:buClr>
                <a:srgbClr val="000000"/>
              </a:buClr>
              <a:buSzPts val="5200"/>
              <a:buNone/>
              <a:defRPr sz="6933">
                <a:solidFill>
                  <a:srgbClr val="000000"/>
                </a:solidFill>
              </a:defRPr>
            </a:lvl9pPr>
          </a:lstStyle>
          <a:p>
            <a:r>
              <a:rPr lang="en-US" sz="6000" b="1" dirty="0">
                <a:solidFill>
                  <a:schemeClr val="accent6"/>
                </a:solidFill>
              </a:rPr>
              <a:t>OVERVIEW</a:t>
            </a:r>
          </a:p>
        </p:txBody>
      </p:sp>
      <p:sp>
        <p:nvSpPr>
          <p:cNvPr id="8" name="Content Placeholder 2">
            <a:extLst>
              <a:ext uri="{FF2B5EF4-FFF2-40B4-BE49-F238E27FC236}">
                <a16:creationId xmlns:a16="http://schemas.microsoft.com/office/drawing/2014/main" id="{B722585D-A354-1D49-B3D3-DF1552B636E2}"/>
              </a:ext>
            </a:extLst>
          </p:cNvPr>
          <p:cNvSpPr txBox="1">
            <a:spLocks/>
          </p:cNvSpPr>
          <p:nvPr/>
        </p:nvSpPr>
        <p:spPr>
          <a:xfrm>
            <a:off x="2768254" y="2942029"/>
            <a:ext cx="6585296" cy="2257860"/>
          </a:xfrm>
          <a:prstGeom prst="rect">
            <a:avLst/>
          </a:prstGeom>
        </p:spPr>
        <p:txBody>
          <a:bodyPr spcFirstLastPara="1" vert="horz" wrap="square" lIns="91425" tIns="91425" rIns="91425" bIns="91425" rtlCol="0" anchor="t" anchorCtr="0">
            <a:normAutofit/>
          </a:bodyPr>
          <a:lstStyle>
            <a:lvl1pPr marL="228600" lvl="0" indent="-228600" algn="ctr" defTabSz="914400" rtl="0" eaLnBrk="1" latinLnBrk="0" hangingPunct="1">
              <a:lnSpc>
                <a:spcPct val="90000"/>
              </a:lnSpc>
              <a:spcBef>
                <a:spcPts val="0"/>
              </a:spcBef>
              <a:spcAft>
                <a:spcPts val="0"/>
              </a:spcAft>
              <a:buClr>
                <a:srgbClr val="000000"/>
              </a:buClr>
              <a:buSzPts val="1400"/>
              <a:buFont typeface="Arial" panose="020B0604020202020204" pitchFamily="34" charset="0"/>
              <a:buNone/>
              <a:defRPr sz="1867" kern="1200">
                <a:solidFill>
                  <a:srgbClr val="000000"/>
                </a:solidFill>
                <a:latin typeface="+mn-lt"/>
                <a:ea typeface="+mn-ea"/>
                <a:cs typeface="+mn-cs"/>
              </a:defRPr>
            </a:lvl1pPr>
            <a:lvl2pPr marL="685800" lvl="1" indent="-228600" algn="ctr" defTabSz="914400" rtl="0" eaLnBrk="1" latinLnBrk="0" hangingPunct="1">
              <a:lnSpc>
                <a:spcPct val="90000"/>
              </a:lnSpc>
              <a:spcBef>
                <a:spcPts val="0"/>
              </a:spcBef>
              <a:spcAft>
                <a:spcPts val="0"/>
              </a:spcAft>
              <a:buClr>
                <a:srgbClr val="000000"/>
              </a:buClr>
              <a:buSzPts val="1400"/>
              <a:buFont typeface="Arial" panose="020B0604020202020204" pitchFamily="34" charset="0"/>
              <a:buNone/>
              <a:defRPr sz="1867" kern="1200">
                <a:solidFill>
                  <a:srgbClr val="000000"/>
                </a:solidFill>
                <a:latin typeface="+mn-lt"/>
                <a:ea typeface="+mn-ea"/>
                <a:cs typeface="+mn-cs"/>
              </a:defRPr>
            </a:lvl2pPr>
            <a:lvl3pPr marL="1143000" lvl="2" indent="-228600" algn="ctr" defTabSz="914400" rtl="0" eaLnBrk="1" latinLnBrk="0" hangingPunct="1">
              <a:lnSpc>
                <a:spcPct val="90000"/>
              </a:lnSpc>
              <a:spcBef>
                <a:spcPts val="0"/>
              </a:spcBef>
              <a:spcAft>
                <a:spcPts val="0"/>
              </a:spcAft>
              <a:buClr>
                <a:srgbClr val="000000"/>
              </a:buClr>
              <a:buSzPts val="1400"/>
              <a:buFont typeface="Arial" panose="020B0604020202020204" pitchFamily="34" charset="0"/>
              <a:buNone/>
              <a:defRPr sz="1867" kern="1200">
                <a:solidFill>
                  <a:srgbClr val="000000"/>
                </a:solidFill>
                <a:latin typeface="+mn-lt"/>
                <a:ea typeface="+mn-ea"/>
                <a:cs typeface="+mn-cs"/>
              </a:defRPr>
            </a:lvl3pPr>
            <a:lvl4pPr marL="1600200" lvl="3" indent="-228600" algn="ctr" defTabSz="914400" rtl="0" eaLnBrk="1" latinLnBrk="0" hangingPunct="1">
              <a:lnSpc>
                <a:spcPct val="90000"/>
              </a:lnSpc>
              <a:spcBef>
                <a:spcPts val="0"/>
              </a:spcBef>
              <a:spcAft>
                <a:spcPts val="0"/>
              </a:spcAft>
              <a:buClr>
                <a:srgbClr val="000000"/>
              </a:buClr>
              <a:buSzPts val="1400"/>
              <a:buFont typeface="Arial" panose="020B0604020202020204" pitchFamily="34" charset="0"/>
              <a:buNone/>
              <a:defRPr sz="1867" kern="1200">
                <a:solidFill>
                  <a:srgbClr val="000000"/>
                </a:solidFill>
                <a:latin typeface="+mn-lt"/>
                <a:ea typeface="+mn-ea"/>
                <a:cs typeface="+mn-cs"/>
              </a:defRPr>
            </a:lvl4pPr>
            <a:lvl5pPr marL="2057400" lvl="4" indent="-228600" algn="ctr" defTabSz="914400" rtl="0" eaLnBrk="1" latinLnBrk="0" hangingPunct="1">
              <a:lnSpc>
                <a:spcPct val="90000"/>
              </a:lnSpc>
              <a:spcBef>
                <a:spcPts val="0"/>
              </a:spcBef>
              <a:spcAft>
                <a:spcPts val="0"/>
              </a:spcAft>
              <a:buClr>
                <a:srgbClr val="000000"/>
              </a:buClr>
              <a:buSzPts val="1400"/>
              <a:buFont typeface="Arial" panose="020B0604020202020204" pitchFamily="34" charset="0"/>
              <a:buNone/>
              <a:defRPr sz="1867" kern="1200">
                <a:solidFill>
                  <a:srgbClr val="000000"/>
                </a:solidFill>
                <a:latin typeface="+mn-lt"/>
                <a:ea typeface="+mn-ea"/>
                <a:cs typeface="+mn-cs"/>
              </a:defRPr>
            </a:lvl5pPr>
            <a:lvl6pPr marL="2514600" lvl="5" indent="-228600" algn="ctr" defTabSz="914400" rtl="0" eaLnBrk="1" latinLnBrk="0" hangingPunct="1">
              <a:lnSpc>
                <a:spcPct val="90000"/>
              </a:lnSpc>
              <a:spcBef>
                <a:spcPts val="0"/>
              </a:spcBef>
              <a:spcAft>
                <a:spcPts val="0"/>
              </a:spcAft>
              <a:buClr>
                <a:srgbClr val="000000"/>
              </a:buClr>
              <a:buSzPts val="1400"/>
              <a:buFont typeface="Arial" panose="020B0604020202020204" pitchFamily="34" charset="0"/>
              <a:buNone/>
              <a:defRPr sz="1867" kern="1200">
                <a:solidFill>
                  <a:srgbClr val="000000"/>
                </a:solidFill>
                <a:latin typeface="+mn-lt"/>
                <a:ea typeface="+mn-ea"/>
                <a:cs typeface="+mn-cs"/>
              </a:defRPr>
            </a:lvl6pPr>
            <a:lvl7pPr marL="2971800" lvl="6" indent="-228600" algn="ctr" defTabSz="914400" rtl="0" eaLnBrk="1" latinLnBrk="0" hangingPunct="1">
              <a:lnSpc>
                <a:spcPct val="90000"/>
              </a:lnSpc>
              <a:spcBef>
                <a:spcPts val="0"/>
              </a:spcBef>
              <a:spcAft>
                <a:spcPts val="0"/>
              </a:spcAft>
              <a:buClr>
                <a:srgbClr val="000000"/>
              </a:buClr>
              <a:buSzPts val="1400"/>
              <a:buFont typeface="Arial" panose="020B0604020202020204" pitchFamily="34" charset="0"/>
              <a:buNone/>
              <a:defRPr sz="1867" kern="1200">
                <a:solidFill>
                  <a:srgbClr val="000000"/>
                </a:solidFill>
                <a:latin typeface="+mn-lt"/>
                <a:ea typeface="+mn-ea"/>
                <a:cs typeface="+mn-cs"/>
              </a:defRPr>
            </a:lvl7pPr>
            <a:lvl8pPr marL="3429000" lvl="7" indent="-228600" algn="ctr" defTabSz="914400" rtl="0" eaLnBrk="1" latinLnBrk="0" hangingPunct="1">
              <a:lnSpc>
                <a:spcPct val="90000"/>
              </a:lnSpc>
              <a:spcBef>
                <a:spcPts val="0"/>
              </a:spcBef>
              <a:spcAft>
                <a:spcPts val="0"/>
              </a:spcAft>
              <a:buClr>
                <a:srgbClr val="000000"/>
              </a:buClr>
              <a:buSzPts val="1400"/>
              <a:buFont typeface="Arial" panose="020B0604020202020204" pitchFamily="34" charset="0"/>
              <a:buNone/>
              <a:defRPr sz="1867" kern="1200">
                <a:solidFill>
                  <a:srgbClr val="000000"/>
                </a:solidFill>
                <a:latin typeface="+mn-lt"/>
                <a:ea typeface="+mn-ea"/>
                <a:cs typeface="+mn-cs"/>
              </a:defRPr>
            </a:lvl8pPr>
            <a:lvl9pPr marL="3886200" lvl="8" indent="-228600" algn="ctr" defTabSz="914400" rtl="0" eaLnBrk="1" latinLnBrk="0" hangingPunct="1">
              <a:lnSpc>
                <a:spcPct val="90000"/>
              </a:lnSpc>
              <a:spcBef>
                <a:spcPts val="0"/>
              </a:spcBef>
              <a:spcAft>
                <a:spcPts val="0"/>
              </a:spcAft>
              <a:buClr>
                <a:srgbClr val="000000"/>
              </a:buClr>
              <a:buSzPts val="1400"/>
              <a:buFont typeface="Arial" panose="020B0604020202020204" pitchFamily="34" charset="0"/>
              <a:buNone/>
              <a:defRPr sz="1867" kern="1200">
                <a:solidFill>
                  <a:srgbClr val="000000"/>
                </a:solidFill>
                <a:latin typeface="+mn-lt"/>
                <a:ea typeface="+mn-ea"/>
                <a:cs typeface="+mn-cs"/>
              </a:defRPr>
            </a:lvl9pPr>
          </a:lstStyle>
          <a:p>
            <a:pPr marL="342900" indent="-342900" algn="l">
              <a:buSzPct val="80000"/>
              <a:buFont typeface="Wingdings" pitchFamily="2" charset="2"/>
              <a:buChar char="ü"/>
            </a:pPr>
            <a:r>
              <a:rPr lang="en-US" sz="2400" dirty="0"/>
              <a:t>Historical Policies and Practices that Impacted Housing in New Orleans</a:t>
            </a:r>
          </a:p>
          <a:p>
            <a:pPr marL="342900" indent="-342900" algn="l">
              <a:buSzPct val="80000"/>
              <a:buFont typeface="Wingdings" pitchFamily="2" charset="2"/>
              <a:buChar char="ü"/>
            </a:pPr>
            <a:r>
              <a:rPr lang="en-US" sz="2400" dirty="0"/>
              <a:t>Housing &amp; Health</a:t>
            </a:r>
          </a:p>
          <a:p>
            <a:pPr marL="342900" indent="-342900" algn="l">
              <a:buSzPct val="80000"/>
              <a:buFont typeface="Wingdings" pitchFamily="2" charset="2"/>
              <a:buChar char="ü"/>
            </a:pPr>
            <a:r>
              <a:rPr lang="en-US" sz="2400" dirty="0"/>
              <a:t>Resources and Toolkits</a:t>
            </a:r>
          </a:p>
        </p:txBody>
      </p:sp>
      <p:sp>
        <p:nvSpPr>
          <p:cNvPr id="9" name="Google Shape;489;p39"/>
          <p:cNvSpPr/>
          <p:nvPr/>
        </p:nvSpPr>
        <p:spPr>
          <a:xfrm>
            <a:off x="1854802" y="1423330"/>
            <a:ext cx="913451" cy="800096"/>
          </a:xfrm>
          <a:custGeom>
            <a:avLst/>
            <a:gdLst/>
            <a:ahLst/>
            <a:cxnLst/>
            <a:rect l="l" t="t" r="r" b="b"/>
            <a:pathLst>
              <a:path w="18365" h="16026" fill="none" extrusionOk="0">
                <a:moveTo>
                  <a:pt x="9182" y="0"/>
                </a:moveTo>
                <a:lnTo>
                  <a:pt x="0" y="8841"/>
                </a:lnTo>
                <a:lnTo>
                  <a:pt x="2874" y="8841"/>
                </a:lnTo>
                <a:lnTo>
                  <a:pt x="2874" y="15246"/>
                </a:lnTo>
                <a:lnTo>
                  <a:pt x="2874" y="15246"/>
                </a:lnTo>
                <a:lnTo>
                  <a:pt x="2899" y="15417"/>
                </a:lnTo>
                <a:lnTo>
                  <a:pt x="2947" y="15563"/>
                </a:lnTo>
                <a:lnTo>
                  <a:pt x="3020" y="15685"/>
                </a:lnTo>
                <a:lnTo>
                  <a:pt x="3093" y="15806"/>
                </a:lnTo>
                <a:lnTo>
                  <a:pt x="3215" y="15904"/>
                </a:lnTo>
                <a:lnTo>
                  <a:pt x="3361" y="15977"/>
                </a:lnTo>
                <a:lnTo>
                  <a:pt x="3508" y="16026"/>
                </a:lnTo>
                <a:lnTo>
                  <a:pt x="3654" y="16026"/>
                </a:lnTo>
                <a:lnTo>
                  <a:pt x="7404" y="16026"/>
                </a:lnTo>
                <a:lnTo>
                  <a:pt x="7404" y="13420"/>
                </a:lnTo>
                <a:lnTo>
                  <a:pt x="7404" y="13420"/>
                </a:lnTo>
                <a:lnTo>
                  <a:pt x="7429" y="13127"/>
                </a:lnTo>
                <a:lnTo>
                  <a:pt x="7526" y="12860"/>
                </a:lnTo>
                <a:lnTo>
                  <a:pt x="7648" y="12616"/>
                </a:lnTo>
                <a:lnTo>
                  <a:pt x="7818" y="12421"/>
                </a:lnTo>
                <a:lnTo>
                  <a:pt x="8038" y="12251"/>
                </a:lnTo>
                <a:lnTo>
                  <a:pt x="8257" y="12129"/>
                </a:lnTo>
                <a:lnTo>
                  <a:pt x="8525" y="12031"/>
                </a:lnTo>
                <a:lnTo>
                  <a:pt x="8817" y="12007"/>
                </a:lnTo>
                <a:lnTo>
                  <a:pt x="9548" y="12007"/>
                </a:lnTo>
                <a:lnTo>
                  <a:pt x="9548" y="12007"/>
                </a:lnTo>
                <a:lnTo>
                  <a:pt x="9840" y="12031"/>
                </a:lnTo>
                <a:lnTo>
                  <a:pt x="10108" y="12129"/>
                </a:lnTo>
                <a:lnTo>
                  <a:pt x="10327" y="12251"/>
                </a:lnTo>
                <a:lnTo>
                  <a:pt x="10546" y="12421"/>
                </a:lnTo>
                <a:lnTo>
                  <a:pt x="10717" y="12616"/>
                </a:lnTo>
                <a:lnTo>
                  <a:pt x="10838" y="12860"/>
                </a:lnTo>
                <a:lnTo>
                  <a:pt x="10936" y="13127"/>
                </a:lnTo>
                <a:lnTo>
                  <a:pt x="10960" y="13420"/>
                </a:lnTo>
                <a:lnTo>
                  <a:pt x="10960" y="16026"/>
                </a:lnTo>
                <a:lnTo>
                  <a:pt x="14711" y="16026"/>
                </a:lnTo>
                <a:lnTo>
                  <a:pt x="14711" y="16026"/>
                </a:lnTo>
                <a:lnTo>
                  <a:pt x="14857" y="16026"/>
                </a:lnTo>
                <a:lnTo>
                  <a:pt x="15003" y="15977"/>
                </a:lnTo>
                <a:lnTo>
                  <a:pt x="15149" y="15904"/>
                </a:lnTo>
                <a:lnTo>
                  <a:pt x="15271" y="15806"/>
                </a:lnTo>
                <a:lnTo>
                  <a:pt x="15344" y="15685"/>
                </a:lnTo>
                <a:lnTo>
                  <a:pt x="15417" y="15563"/>
                </a:lnTo>
                <a:lnTo>
                  <a:pt x="15466" y="15417"/>
                </a:lnTo>
                <a:lnTo>
                  <a:pt x="15490" y="15246"/>
                </a:lnTo>
                <a:lnTo>
                  <a:pt x="15490" y="8841"/>
                </a:lnTo>
                <a:lnTo>
                  <a:pt x="18364" y="8841"/>
                </a:lnTo>
                <a:lnTo>
                  <a:pt x="9182" y="0"/>
                </a:lnTo>
                <a:close/>
              </a:path>
            </a:pathLst>
          </a:custGeom>
          <a:noFill/>
          <a:ln w="38100"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50694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alpha val="7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0FF01-E359-844A-9669-0AE73830609A}"/>
              </a:ext>
            </a:extLst>
          </p:cNvPr>
          <p:cNvSpPr>
            <a:spLocks noGrp="1"/>
          </p:cNvSpPr>
          <p:nvPr>
            <p:ph type="ctrTitle"/>
          </p:nvPr>
        </p:nvSpPr>
        <p:spPr>
          <a:xfrm>
            <a:off x="3513220" y="1558334"/>
            <a:ext cx="5252379" cy="1275600"/>
          </a:xfrm>
        </p:spPr>
        <p:txBody>
          <a:bodyPr>
            <a:noAutofit/>
          </a:bodyPr>
          <a:lstStyle/>
          <a:p>
            <a:pPr>
              <a:lnSpc>
                <a:spcPts val="3000"/>
              </a:lnSpc>
            </a:pPr>
            <a:r>
              <a:rPr lang="en-US" sz="3600" b="1" dirty="0">
                <a:solidFill>
                  <a:schemeClr val="accent6"/>
                </a:solidFill>
              </a:rPr>
              <a:t>Policies &amp; Practices that Impact Housing in </a:t>
            </a:r>
            <a:br>
              <a:rPr lang="en-US" sz="3600" b="1" dirty="0">
                <a:solidFill>
                  <a:schemeClr val="accent6"/>
                </a:solidFill>
              </a:rPr>
            </a:br>
            <a:r>
              <a:rPr lang="en-US" sz="3600" b="1" dirty="0">
                <a:solidFill>
                  <a:schemeClr val="accent6"/>
                </a:solidFill>
              </a:rPr>
              <a:t>New Orleans</a:t>
            </a:r>
          </a:p>
        </p:txBody>
      </p:sp>
      <p:sp>
        <p:nvSpPr>
          <p:cNvPr id="3" name="Content Placeholder 2">
            <a:extLst>
              <a:ext uri="{FF2B5EF4-FFF2-40B4-BE49-F238E27FC236}">
                <a16:creationId xmlns:a16="http://schemas.microsoft.com/office/drawing/2014/main" id="{E0EAE544-5351-9747-ABA7-A48ABF838EBB}"/>
              </a:ext>
            </a:extLst>
          </p:cNvPr>
          <p:cNvSpPr>
            <a:spLocks noGrp="1"/>
          </p:cNvSpPr>
          <p:nvPr>
            <p:ph type="subTitle" idx="1"/>
          </p:nvPr>
        </p:nvSpPr>
        <p:spPr>
          <a:xfrm>
            <a:off x="3426400" y="2833935"/>
            <a:ext cx="5339200" cy="2607495"/>
          </a:xfrm>
        </p:spPr>
        <p:txBody>
          <a:bodyPr anchor="ctr">
            <a:normAutofit/>
          </a:bodyPr>
          <a:lstStyle/>
          <a:p>
            <a:pPr marL="342900" indent="-342900" algn="l">
              <a:buFont typeface="Wingdings" pitchFamily="2" charset="2"/>
              <a:buChar char="ü"/>
            </a:pPr>
            <a:r>
              <a:rPr lang="en-US" sz="2400" dirty="0"/>
              <a:t>Inequity in Access to High Ground</a:t>
            </a:r>
          </a:p>
          <a:p>
            <a:pPr marL="342900" indent="-342900" algn="l">
              <a:buFont typeface="Wingdings" pitchFamily="2" charset="2"/>
              <a:buChar char="ü"/>
            </a:pPr>
            <a:r>
              <a:rPr lang="en-US" sz="2400" dirty="0"/>
              <a:t>Racial Zoning and Redlining</a:t>
            </a:r>
          </a:p>
          <a:p>
            <a:pPr marL="342900" indent="-342900" algn="l">
              <a:buFont typeface="Wingdings" pitchFamily="2" charset="2"/>
              <a:buChar char="ü"/>
            </a:pPr>
            <a:r>
              <a:rPr lang="en-US" sz="2400" dirty="0"/>
              <a:t>Discrimination in Mortgages</a:t>
            </a:r>
          </a:p>
          <a:p>
            <a:pPr marL="342900" indent="-342900" algn="l">
              <a:buFont typeface="Wingdings" pitchFamily="2" charset="2"/>
              <a:buChar char="ü"/>
            </a:pPr>
            <a:r>
              <a:rPr lang="en-US" sz="2400" dirty="0"/>
              <a:t>Restrictive Covenants</a:t>
            </a:r>
          </a:p>
          <a:p>
            <a:pPr marL="342900" indent="-342900" algn="l">
              <a:buFont typeface="Wingdings" pitchFamily="2" charset="2"/>
              <a:buChar char="ü"/>
            </a:pPr>
            <a:r>
              <a:rPr lang="en-US" sz="2400" dirty="0"/>
              <a:t>Segregated Public Housing</a:t>
            </a:r>
          </a:p>
          <a:p>
            <a:pPr marL="342900" indent="-342900" algn="l">
              <a:buFont typeface="Wingdings" pitchFamily="2" charset="2"/>
              <a:buChar char="ü"/>
            </a:pPr>
            <a:r>
              <a:rPr lang="en-US" sz="2400" dirty="0"/>
              <a:t>Urban Renewal</a:t>
            </a:r>
          </a:p>
        </p:txBody>
      </p:sp>
      <p:sp>
        <p:nvSpPr>
          <p:cNvPr id="4" name="Google Shape;489;p39">
            <a:extLst>
              <a:ext uri="{FF2B5EF4-FFF2-40B4-BE49-F238E27FC236}">
                <a16:creationId xmlns:a16="http://schemas.microsoft.com/office/drawing/2014/main" id="{55887622-A853-5F44-AC57-20B5C959AB9E}"/>
              </a:ext>
            </a:extLst>
          </p:cNvPr>
          <p:cNvSpPr/>
          <p:nvPr/>
        </p:nvSpPr>
        <p:spPr>
          <a:xfrm>
            <a:off x="1854802" y="1423330"/>
            <a:ext cx="913451" cy="800096"/>
          </a:xfrm>
          <a:custGeom>
            <a:avLst/>
            <a:gdLst/>
            <a:ahLst/>
            <a:cxnLst/>
            <a:rect l="l" t="t" r="r" b="b"/>
            <a:pathLst>
              <a:path w="18365" h="16026" fill="none" extrusionOk="0">
                <a:moveTo>
                  <a:pt x="9182" y="0"/>
                </a:moveTo>
                <a:lnTo>
                  <a:pt x="0" y="8841"/>
                </a:lnTo>
                <a:lnTo>
                  <a:pt x="2874" y="8841"/>
                </a:lnTo>
                <a:lnTo>
                  <a:pt x="2874" y="15246"/>
                </a:lnTo>
                <a:lnTo>
                  <a:pt x="2874" y="15246"/>
                </a:lnTo>
                <a:lnTo>
                  <a:pt x="2899" y="15417"/>
                </a:lnTo>
                <a:lnTo>
                  <a:pt x="2947" y="15563"/>
                </a:lnTo>
                <a:lnTo>
                  <a:pt x="3020" y="15685"/>
                </a:lnTo>
                <a:lnTo>
                  <a:pt x="3093" y="15806"/>
                </a:lnTo>
                <a:lnTo>
                  <a:pt x="3215" y="15904"/>
                </a:lnTo>
                <a:lnTo>
                  <a:pt x="3361" y="15977"/>
                </a:lnTo>
                <a:lnTo>
                  <a:pt x="3508" y="16026"/>
                </a:lnTo>
                <a:lnTo>
                  <a:pt x="3654" y="16026"/>
                </a:lnTo>
                <a:lnTo>
                  <a:pt x="7404" y="16026"/>
                </a:lnTo>
                <a:lnTo>
                  <a:pt x="7404" y="13420"/>
                </a:lnTo>
                <a:lnTo>
                  <a:pt x="7404" y="13420"/>
                </a:lnTo>
                <a:lnTo>
                  <a:pt x="7429" y="13127"/>
                </a:lnTo>
                <a:lnTo>
                  <a:pt x="7526" y="12860"/>
                </a:lnTo>
                <a:lnTo>
                  <a:pt x="7648" y="12616"/>
                </a:lnTo>
                <a:lnTo>
                  <a:pt x="7818" y="12421"/>
                </a:lnTo>
                <a:lnTo>
                  <a:pt x="8038" y="12251"/>
                </a:lnTo>
                <a:lnTo>
                  <a:pt x="8257" y="12129"/>
                </a:lnTo>
                <a:lnTo>
                  <a:pt x="8525" y="12031"/>
                </a:lnTo>
                <a:lnTo>
                  <a:pt x="8817" y="12007"/>
                </a:lnTo>
                <a:lnTo>
                  <a:pt x="9548" y="12007"/>
                </a:lnTo>
                <a:lnTo>
                  <a:pt x="9548" y="12007"/>
                </a:lnTo>
                <a:lnTo>
                  <a:pt x="9840" y="12031"/>
                </a:lnTo>
                <a:lnTo>
                  <a:pt x="10108" y="12129"/>
                </a:lnTo>
                <a:lnTo>
                  <a:pt x="10327" y="12251"/>
                </a:lnTo>
                <a:lnTo>
                  <a:pt x="10546" y="12421"/>
                </a:lnTo>
                <a:lnTo>
                  <a:pt x="10717" y="12616"/>
                </a:lnTo>
                <a:lnTo>
                  <a:pt x="10838" y="12860"/>
                </a:lnTo>
                <a:lnTo>
                  <a:pt x="10936" y="13127"/>
                </a:lnTo>
                <a:lnTo>
                  <a:pt x="10960" y="13420"/>
                </a:lnTo>
                <a:lnTo>
                  <a:pt x="10960" y="16026"/>
                </a:lnTo>
                <a:lnTo>
                  <a:pt x="14711" y="16026"/>
                </a:lnTo>
                <a:lnTo>
                  <a:pt x="14711" y="16026"/>
                </a:lnTo>
                <a:lnTo>
                  <a:pt x="14857" y="16026"/>
                </a:lnTo>
                <a:lnTo>
                  <a:pt x="15003" y="15977"/>
                </a:lnTo>
                <a:lnTo>
                  <a:pt x="15149" y="15904"/>
                </a:lnTo>
                <a:lnTo>
                  <a:pt x="15271" y="15806"/>
                </a:lnTo>
                <a:lnTo>
                  <a:pt x="15344" y="15685"/>
                </a:lnTo>
                <a:lnTo>
                  <a:pt x="15417" y="15563"/>
                </a:lnTo>
                <a:lnTo>
                  <a:pt x="15466" y="15417"/>
                </a:lnTo>
                <a:lnTo>
                  <a:pt x="15490" y="15246"/>
                </a:lnTo>
                <a:lnTo>
                  <a:pt x="15490" y="8841"/>
                </a:lnTo>
                <a:lnTo>
                  <a:pt x="18364" y="8841"/>
                </a:lnTo>
                <a:lnTo>
                  <a:pt x="9182" y="0"/>
                </a:lnTo>
                <a:close/>
              </a:path>
            </a:pathLst>
          </a:custGeom>
          <a:noFill/>
          <a:ln w="38100"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923926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Content Placeholder 4">
            <a:extLst>
              <a:ext uri="{FF2B5EF4-FFF2-40B4-BE49-F238E27FC236}">
                <a16:creationId xmlns:a16="http://schemas.microsoft.com/office/drawing/2014/main" id="{BA82703C-79A5-C64B-BF8C-C54353567F7B}"/>
              </a:ext>
            </a:extLst>
          </p:cNvPr>
          <p:cNvPicPr>
            <a:picLocks noChangeAspect="1"/>
          </p:cNvPicPr>
          <p:nvPr/>
        </p:nvPicPr>
        <p:blipFill rotWithShape="1">
          <a:blip r:embed="rId2"/>
          <a:srcRect t="2931" b="3134"/>
          <a:stretch/>
        </p:blipFill>
        <p:spPr>
          <a:xfrm>
            <a:off x="643467" y="1341852"/>
            <a:ext cx="10905066" cy="4174296"/>
          </a:xfrm>
          <a:prstGeom prst="rect">
            <a:avLst/>
          </a:prstGeom>
        </p:spPr>
      </p:pic>
    </p:spTree>
    <p:extLst>
      <p:ext uri="{BB962C8B-B14F-4D97-AF65-F5344CB8AC3E}">
        <p14:creationId xmlns:p14="http://schemas.microsoft.com/office/powerpoint/2010/main" val="31073490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alpha val="87000"/>
          </a:schemeClr>
        </a:solidFill>
        <a:effectLst/>
      </p:bgPr>
    </p:bg>
    <p:spTree>
      <p:nvGrpSpPr>
        <p:cNvPr id="1" name=""/>
        <p:cNvGrpSpPr/>
        <p:nvPr/>
      </p:nvGrpSpPr>
      <p:grpSpPr>
        <a:xfrm>
          <a:off x="0" y="0"/>
          <a:ext cx="0" cy="0"/>
          <a:chOff x="0" y="0"/>
          <a:chExt cx="0" cy="0"/>
        </a:xfrm>
      </p:grpSpPr>
      <p:sp>
        <p:nvSpPr>
          <p:cNvPr id="3" name="TextBox 2"/>
          <p:cNvSpPr txBox="1"/>
          <p:nvPr/>
        </p:nvSpPr>
        <p:spPr>
          <a:xfrm>
            <a:off x="0" y="0"/>
            <a:ext cx="12192000" cy="6858000"/>
          </a:xfrm>
          <a:prstGeom prst="rect">
            <a:avLst/>
          </a:prstGeom>
          <a:blipFill dpi="0" rotWithShape="1">
            <a:blip r:embed="rId2">
              <a:alphaModFix amt="30000"/>
            </a:blip>
            <a:srcRect/>
            <a:stretch>
              <a:fillRect/>
            </a:stretch>
          </a:blipFill>
        </p:spPr>
        <p:txBody>
          <a:bodyPr wrap="square" rtlCol="0">
            <a:spAutoFit/>
          </a:bodyPr>
          <a:lstStyle/>
          <a:p>
            <a:endParaRPr lang="en-US" dirty="0"/>
          </a:p>
        </p:txBody>
      </p:sp>
      <p:sp>
        <p:nvSpPr>
          <p:cNvPr id="6" name="Rectangle 5"/>
          <p:cNvSpPr/>
          <p:nvPr/>
        </p:nvSpPr>
        <p:spPr>
          <a:xfrm>
            <a:off x="0" y="0"/>
            <a:ext cx="12192000" cy="6858000"/>
          </a:xfrm>
          <a:prstGeom prst="rect">
            <a:avLst/>
          </a:prstGeom>
          <a:gradFill>
            <a:gsLst>
              <a:gs pos="0">
                <a:schemeClr val="bg1">
                  <a:alpha val="0"/>
                </a:schemeClr>
              </a:gs>
              <a:gs pos="100000">
                <a:schemeClr val="bg1"/>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682D867F-60FD-4C47-9B42-AE3C988AA361}"/>
              </a:ext>
            </a:extLst>
          </p:cNvPr>
          <p:cNvSpPr>
            <a:spLocks noGrp="1"/>
          </p:cNvSpPr>
          <p:nvPr>
            <p:ph sz="half" idx="1"/>
          </p:nvPr>
        </p:nvSpPr>
        <p:spPr>
          <a:xfrm>
            <a:off x="458974" y="1349115"/>
            <a:ext cx="4153524" cy="4827848"/>
          </a:xfrm>
        </p:spPr>
        <p:txBody>
          <a:bodyPr anchor="ctr">
            <a:normAutofit fontScale="92500" lnSpcReduction="20000"/>
          </a:bodyPr>
          <a:lstStyle/>
          <a:p>
            <a:pPr marL="0" indent="0" algn="ctr">
              <a:buNone/>
            </a:pPr>
            <a:r>
              <a:rPr lang="en-US" b="1" dirty="0"/>
              <a:t>Inequity in Access to High Ground</a:t>
            </a:r>
          </a:p>
          <a:p>
            <a:pPr marL="0" indent="0">
              <a:lnSpc>
                <a:spcPts val="2500"/>
              </a:lnSpc>
              <a:buNone/>
            </a:pPr>
            <a:r>
              <a:rPr lang="en-US" i="1" dirty="0"/>
              <a:t>Early wealthy settlers bought up the land above sea level, leaving the the lower income residents to settle on “low-lying flood-prone mosquito-infested back swamp” in the early 1700’s. </a:t>
            </a:r>
          </a:p>
          <a:p>
            <a:pPr marL="0" indent="0">
              <a:buNone/>
            </a:pPr>
            <a:endParaRPr lang="en-US" dirty="0"/>
          </a:p>
        </p:txBody>
      </p:sp>
      <p:sp>
        <p:nvSpPr>
          <p:cNvPr id="2" name="Content Placeholder 1">
            <a:extLst>
              <a:ext uri="{FF2B5EF4-FFF2-40B4-BE49-F238E27FC236}">
                <a16:creationId xmlns:a16="http://schemas.microsoft.com/office/drawing/2014/main" id="{668C5310-76B6-9447-940B-42A4E1C9B970}"/>
              </a:ext>
            </a:extLst>
          </p:cNvPr>
          <p:cNvSpPr>
            <a:spLocks noGrp="1"/>
          </p:cNvSpPr>
          <p:nvPr>
            <p:ph sz="half" idx="2"/>
          </p:nvPr>
        </p:nvSpPr>
        <p:spPr>
          <a:xfrm>
            <a:off x="5351489" y="446567"/>
            <a:ext cx="6002311" cy="5730396"/>
          </a:xfrm>
        </p:spPr>
        <p:txBody>
          <a:bodyPr>
            <a:normAutofit fontScale="92500" lnSpcReduction="20000"/>
          </a:bodyPr>
          <a:lstStyle/>
          <a:p>
            <a:pPr marL="0" indent="0">
              <a:lnSpc>
                <a:spcPct val="120000"/>
              </a:lnSpc>
              <a:buNone/>
            </a:pPr>
            <a:r>
              <a:rPr lang="en-US" u="sng" dirty="0"/>
              <a:t>According to the 2016 HANO Report</a:t>
            </a:r>
          </a:p>
          <a:p>
            <a:pPr>
              <a:lnSpc>
                <a:spcPct val="120000"/>
              </a:lnSpc>
            </a:pPr>
            <a:r>
              <a:rPr lang="en-US" dirty="0"/>
              <a:t>Neighborhoods that were mostly African American before the storm and were on </a:t>
            </a:r>
            <a:r>
              <a:rPr lang="en-US" b="1" dirty="0">
                <a:solidFill>
                  <a:schemeClr val="accent1">
                    <a:lumMod val="50000"/>
                  </a:schemeClr>
                </a:solidFill>
              </a:rPr>
              <a:t>lower ground </a:t>
            </a:r>
            <a:r>
              <a:rPr lang="en-US" dirty="0"/>
              <a:t>— such as New Orleans East and parts of Gentilly — became even </a:t>
            </a:r>
            <a:r>
              <a:rPr lang="en-US" dirty="0">
                <a:solidFill>
                  <a:schemeClr val="accent1">
                    <a:lumMod val="50000"/>
                  </a:schemeClr>
                </a:solidFill>
              </a:rPr>
              <a:t>more heavily African American </a:t>
            </a:r>
            <a:r>
              <a:rPr lang="en-US" dirty="0"/>
              <a:t>after Katrina; and</a:t>
            </a:r>
          </a:p>
          <a:p>
            <a:pPr>
              <a:lnSpc>
                <a:spcPct val="120000"/>
              </a:lnSpc>
            </a:pPr>
            <a:r>
              <a:rPr lang="en-US" dirty="0"/>
              <a:t>Areas that were mostly African American pre-Katrina but were on </a:t>
            </a:r>
            <a:r>
              <a:rPr lang="en-US" b="1" dirty="0">
                <a:solidFill>
                  <a:schemeClr val="accent1">
                    <a:lumMod val="50000"/>
                  </a:schemeClr>
                </a:solidFill>
              </a:rPr>
              <a:t>high ground </a:t>
            </a:r>
            <a:r>
              <a:rPr lang="en-US" dirty="0"/>
              <a:t>— such as Bywater, parts of </a:t>
            </a:r>
            <a:r>
              <a:rPr lang="en-US" dirty="0" err="1"/>
              <a:t>Treme</a:t>
            </a:r>
            <a:r>
              <a:rPr lang="en-US" dirty="0"/>
              <a:t>, St. </a:t>
            </a:r>
            <a:r>
              <a:rPr lang="en-US" dirty="0" err="1"/>
              <a:t>Roch</a:t>
            </a:r>
            <a:r>
              <a:rPr lang="en-US" dirty="0"/>
              <a:t> and St. Claude — “are now </a:t>
            </a:r>
            <a:r>
              <a:rPr lang="en-US" dirty="0">
                <a:solidFill>
                  <a:schemeClr val="accent1">
                    <a:lumMod val="50000"/>
                  </a:schemeClr>
                </a:solidFill>
              </a:rPr>
              <a:t>majority white</a:t>
            </a:r>
            <a:r>
              <a:rPr lang="en-US" dirty="0"/>
              <a:t> or moving in that direction”.</a:t>
            </a:r>
          </a:p>
        </p:txBody>
      </p:sp>
      <p:grpSp>
        <p:nvGrpSpPr>
          <p:cNvPr id="8" name="Group 7">
            <a:extLst>
              <a:ext uri="{FF2B5EF4-FFF2-40B4-BE49-F238E27FC236}">
                <a16:creationId xmlns:a16="http://schemas.microsoft.com/office/drawing/2014/main" id="{26632B98-B823-F342-8665-BEFC9F26DC94}"/>
              </a:ext>
            </a:extLst>
          </p:cNvPr>
          <p:cNvGrpSpPr/>
          <p:nvPr/>
        </p:nvGrpSpPr>
        <p:grpSpPr>
          <a:xfrm>
            <a:off x="13855" y="245067"/>
            <a:ext cx="4809936" cy="863298"/>
            <a:chOff x="27710" y="245067"/>
            <a:chExt cx="4714160" cy="863298"/>
          </a:xfrm>
          <a:solidFill>
            <a:schemeClr val="accent6"/>
          </a:solidFill>
        </p:grpSpPr>
        <p:sp>
          <p:nvSpPr>
            <p:cNvPr id="4" name="Delay 3">
              <a:extLst>
                <a:ext uri="{FF2B5EF4-FFF2-40B4-BE49-F238E27FC236}">
                  <a16:creationId xmlns:a16="http://schemas.microsoft.com/office/drawing/2014/main" id="{E5C1B7E1-88F3-3447-B26F-7655F360E961}"/>
                </a:ext>
              </a:extLst>
            </p:cNvPr>
            <p:cNvSpPr/>
            <p:nvPr/>
          </p:nvSpPr>
          <p:spPr>
            <a:xfrm>
              <a:off x="3785906" y="245067"/>
              <a:ext cx="955964" cy="863298"/>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 name="Rectangle 6">
              <a:extLst>
                <a:ext uri="{FF2B5EF4-FFF2-40B4-BE49-F238E27FC236}">
                  <a16:creationId xmlns:a16="http://schemas.microsoft.com/office/drawing/2014/main" id="{1588C77A-8D81-DA43-A09B-6B1EBAE28A9D}"/>
                </a:ext>
              </a:extLst>
            </p:cNvPr>
            <p:cNvSpPr/>
            <p:nvPr/>
          </p:nvSpPr>
          <p:spPr>
            <a:xfrm>
              <a:off x="27710" y="245067"/>
              <a:ext cx="4253345" cy="8632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rPr>
                <a:t>Historical Policies &amp; Practices that Impacted Housing in New Orleans</a:t>
              </a:r>
              <a:endParaRPr lang="en-US" dirty="0">
                <a:solidFill>
                  <a:schemeClr val="bg1"/>
                </a:solidFill>
              </a:endParaRPr>
            </a:p>
          </p:txBody>
        </p:sp>
      </p:grpSp>
    </p:spTree>
    <p:extLst>
      <p:ext uri="{BB962C8B-B14F-4D97-AF65-F5344CB8AC3E}">
        <p14:creationId xmlns:p14="http://schemas.microsoft.com/office/powerpoint/2010/main" val="10688985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5B6EE66-BA04-6C48-9051-61F3F2648CAB}"/>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38000"/>
                    </a14:imgEffect>
                  </a14:imgLayer>
                </a14:imgProps>
              </a:ext>
            </a:extLst>
          </a:blip>
          <a:srcRect r="63"/>
          <a:stretch/>
        </p:blipFill>
        <p:spPr>
          <a:xfrm>
            <a:off x="338252" y="5575"/>
            <a:ext cx="11853748" cy="6858000"/>
          </a:xfrm>
          <a:prstGeom prst="rect">
            <a:avLst/>
          </a:prstGeom>
          <a:solidFill>
            <a:schemeClr val="tx1">
              <a:alpha val="15000"/>
            </a:schemeClr>
          </a:solidFill>
        </p:spPr>
      </p:pic>
      <p:sp>
        <p:nvSpPr>
          <p:cNvPr id="2" name="Rectangle 1"/>
          <p:cNvSpPr/>
          <p:nvPr/>
        </p:nvSpPr>
        <p:spPr>
          <a:xfrm>
            <a:off x="-228600" y="-132347"/>
            <a:ext cx="12420600" cy="6990348"/>
          </a:xfrm>
          <a:prstGeom prst="rect">
            <a:avLst/>
          </a:prstGeom>
          <a:gradFill>
            <a:gsLst>
              <a:gs pos="0">
                <a:srgbClr val="FFFFFF">
                  <a:alpha val="0"/>
                </a:srgbClr>
              </a:gs>
              <a:gs pos="79000">
                <a:srgbClr val="FFFFFF"/>
              </a:gs>
            </a:gsLst>
            <a:lin ang="108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5">
            <a:extLst>
              <a:ext uri="{FF2B5EF4-FFF2-40B4-BE49-F238E27FC236}">
                <a16:creationId xmlns:a16="http://schemas.microsoft.com/office/drawing/2014/main" id="{F578F81D-5926-8B46-932A-5385D9A95A03}"/>
              </a:ext>
            </a:extLst>
          </p:cNvPr>
          <p:cNvSpPr txBox="1">
            <a:spLocks/>
          </p:cNvSpPr>
          <p:nvPr/>
        </p:nvSpPr>
        <p:spPr>
          <a:xfrm>
            <a:off x="338252" y="1003303"/>
            <a:ext cx="6393852" cy="5689045"/>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nSpc>
                <a:spcPct val="120000"/>
              </a:lnSpc>
              <a:spcBef>
                <a:spcPts val="0"/>
              </a:spcBef>
            </a:pPr>
            <a:r>
              <a:rPr lang="en-US" sz="2000" b="1" dirty="0"/>
              <a:t>Racial Zoning and Redlining</a:t>
            </a:r>
            <a:endParaRPr lang="en-US" sz="2000" dirty="0"/>
          </a:p>
          <a:p>
            <a:pPr marL="0" indent="0">
              <a:lnSpc>
                <a:spcPct val="120000"/>
              </a:lnSpc>
              <a:spcBef>
                <a:spcPts val="0"/>
              </a:spcBef>
              <a:buNone/>
            </a:pPr>
            <a:r>
              <a:rPr lang="en-US" sz="2000" dirty="0"/>
              <a:t>Racial zoning ordinances prevented all classes of Blacks from entering neighborhoods predominated by Whites.</a:t>
            </a:r>
            <a:endParaRPr lang="en-US" sz="2000" b="1" dirty="0"/>
          </a:p>
          <a:p>
            <a:pPr>
              <a:lnSpc>
                <a:spcPct val="120000"/>
              </a:lnSpc>
              <a:spcBef>
                <a:spcPts val="1200"/>
              </a:spcBef>
              <a:spcAft>
                <a:spcPts val="600"/>
              </a:spcAft>
            </a:pPr>
            <a:r>
              <a:rPr lang="en-US" sz="2000" b="1" dirty="0"/>
              <a:t>Discrimination in Mortgages</a:t>
            </a:r>
          </a:p>
          <a:p>
            <a:pPr marL="0" indent="0">
              <a:lnSpc>
                <a:spcPct val="120000"/>
              </a:lnSpc>
              <a:spcBef>
                <a:spcPts val="0"/>
              </a:spcBef>
              <a:buNone/>
            </a:pPr>
            <a:r>
              <a:rPr lang="en-US" sz="2000" dirty="0"/>
              <a:t>Federal housing policy prevented Blacks from getting real estate capital while offering Whites the opportunity to accumulate wealth in segregated suburbs.</a:t>
            </a:r>
            <a:endParaRPr lang="en-US" sz="2000" b="1" dirty="0"/>
          </a:p>
          <a:p>
            <a:pPr>
              <a:lnSpc>
                <a:spcPct val="120000"/>
              </a:lnSpc>
              <a:spcBef>
                <a:spcPts val="600"/>
              </a:spcBef>
            </a:pPr>
            <a:r>
              <a:rPr lang="en-US" sz="2000" b="1" dirty="0"/>
              <a:t>Restrictive Covenants and State Enforced Exclusion</a:t>
            </a:r>
          </a:p>
          <a:p>
            <a:pPr marL="0" indent="0">
              <a:lnSpc>
                <a:spcPct val="120000"/>
              </a:lnSpc>
              <a:spcBef>
                <a:spcPts val="0"/>
              </a:spcBef>
              <a:buNone/>
            </a:pPr>
            <a:r>
              <a:rPr lang="en-US" sz="2000" dirty="0"/>
              <a:t>Property deed restrictions prohibiting an owner from selling or renting to African Americans. </a:t>
            </a:r>
          </a:p>
        </p:txBody>
      </p:sp>
      <p:grpSp>
        <p:nvGrpSpPr>
          <p:cNvPr id="10" name="Group 9">
            <a:extLst>
              <a:ext uri="{FF2B5EF4-FFF2-40B4-BE49-F238E27FC236}">
                <a16:creationId xmlns:a16="http://schemas.microsoft.com/office/drawing/2014/main" id="{2C1E5908-B834-3341-A00E-B1B8BB474C0B}"/>
              </a:ext>
            </a:extLst>
          </p:cNvPr>
          <p:cNvGrpSpPr/>
          <p:nvPr/>
        </p:nvGrpSpPr>
        <p:grpSpPr>
          <a:xfrm>
            <a:off x="-174115" y="139051"/>
            <a:ext cx="4809936" cy="863298"/>
            <a:chOff x="27710" y="245067"/>
            <a:chExt cx="4714160" cy="863298"/>
          </a:xfrm>
          <a:solidFill>
            <a:schemeClr val="accent6"/>
          </a:solidFill>
        </p:grpSpPr>
        <p:sp>
          <p:nvSpPr>
            <p:cNvPr id="11" name="Delay 10">
              <a:extLst>
                <a:ext uri="{FF2B5EF4-FFF2-40B4-BE49-F238E27FC236}">
                  <a16:creationId xmlns:a16="http://schemas.microsoft.com/office/drawing/2014/main" id="{F8B0A85C-0210-814A-8D77-71B78E2EE52A}"/>
                </a:ext>
              </a:extLst>
            </p:cNvPr>
            <p:cNvSpPr/>
            <p:nvPr/>
          </p:nvSpPr>
          <p:spPr>
            <a:xfrm>
              <a:off x="3785906" y="245067"/>
              <a:ext cx="955964" cy="863298"/>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2" name="Rectangle 11">
              <a:extLst>
                <a:ext uri="{FF2B5EF4-FFF2-40B4-BE49-F238E27FC236}">
                  <a16:creationId xmlns:a16="http://schemas.microsoft.com/office/drawing/2014/main" id="{CB00A21E-8D7F-2241-AB48-6ED77CE785C2}"/>
                </a:ext>
              </a:extLst>
            </p:cNvPr>
            <p:cNvSpPr/>
            <p:nvPr/>
          </p:nvSpPr>
          <p:spPr>
            <a:xfrm>
              <a:off x="27710" y="245067"/>
              <a:ext cx="4253345" cy="8632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rPr>
                <a:t>Historical Policies &amp; Practices that Impacted Housing in New Orleans</a:t>
              </a:r>
              <a:endParaRPr lang="en-US" dirty="0">
                <a:solidFill>
                  <a:schemeClr val="bg1"/>
                </a:solidFill>
              </a:endParaRPr>
            </a:p>
          </p:txBody>
        </p:sp>
      </p:grpSp>
    </p:spTree>
    <p:extLst>
      <p:ext uri="{BB962C8B-B14F-4D97-AF65-F5344CB8AC3E}">
        <p14:creationId xmlns:p14="http://schemas.microsoft.com/office/powerpoint/2010/main" val="27832690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937AC17-993D-6B47-B75C-5BC8E870C70F}"/>
              </a:ext>
            </a:extLst>
          </p:cNvPr>
          <p:cNvSpPr txBox="1"/>
          <p:nvPr/>
        </p:nvSpPr>
        <p:spPr>
          <a:xfrm>
            <a:off x="603" y="0"/>
            <a:ext cx="12191397" cy="6858000"/>
          </a:xfrm>
          <a:prstGeom prst="rect">
            <a:avLst/>
          </a:prstGeom>
          <a:blipFill dpi="0" rotWithShape="1">
            <a:blip r:embed="rId3">
              <a:alphaModFix amt="25000"/>
            </a:blip>
            <a:srcRect/>
            <a:stretch>
              <a:fillRect/>
            </a:stretch>
          </a:blipFill>
        </p:spPr>
        <p:txBody>
          <a:bodyPr wrap="square" rtlCol="0">
            <a:spAutoFit/>
          </a:bodyPr>
          <a:lstStyle/>
          <a:p>
            <a:endParaRPr lang="en-US" dirty="0"/>
          </a:p>
        </p:txBody>
      </p:sp>
      <p:sp>
        <p:nvSpPr>
          <p:cNvPr id="3" name="Content Placeholder 2">
            <a:extLst>
              <a:ext uri="{FF2B5EF4-FFF2-40B4-BE49-F238E27FC236}">
                <a16:creationId xmlns:a16="http://schemas.microsoft.com/office/drawing/2014/main" id="{CD9FE5CC-8A44-7B4A-BA16-647B3A0FE81C}"/>
              </a:ext>
            </a:extLst>
          </p:cNvPr>
          <p:cNvSpPr>
            <a:spLocks noGrp="1"/>
          </p:cNvSpPr>
          <p:nvPr>
            <p:ph sz="half" idx="1"/>
          </p:nvPr>
        </p:nvSpPr>
        <p:spPr>
          <a:xfrm>
            <a:off x="758686" y="1404730"/>
            <a:ext cx="5181600" cy="5285174"/>
          </a:xfrm>
        </p:spPr>
        <p:txBody>
          <a:bodyPr>
            <a:normAutofit fontScale="85000" lnSpcReduction="10000"/>
          </a:bodyPr>
          <a:lstStyle/>
          <a:p>
            <a:pPr marL="0" indent="0">
              <a:lnSpc>
                <a:spcPct val="120000"/>
              </a:lnSpc>
              <a:buNone/>
            </a:pPr>
            <a:r>
              <a:rPr lang="en-US" b="1" dirty="0"/>
              <a:t>Segregated Public Housing</a:t>
            </a:r>
          </a:p>
          <a:p>
            <a:pPr marL="0" indent="0">
              <a:lnSpc>
                <a:spcPct val="120000"/>
              </a:lnSpc>
              <a:buNone/>
            </a:pPr>
            <a:r>
              <a:rPr lang="en-US" dirty="0"/>
              <a:t>The federally subsidized public housing program that emerged with the New Deal in the late 1930s systematically replaced integrated neighborhoods with segregated ones, and contributed to the residential isolation of African Americans.</a:t>
            </a:r>
          </a:p>
          <a:p>
            <a:pPr marL="0" indent="0">
              <a:lnSpc>
                <a:spcPct val="120000"/>
              </a:lnSpc>
              <a:buNone/>
            </a:pPr>
            <a:endParaRPr lang="en-US" dirty="0"/>
          </a:p>
        </p:txBody>
      </p:sp>
      <p:sp>
        <p:nvSpPr>
          <p:cNvPr id="4" name="Content Placeholder 3">
            <a:extLst>
              <a:ext uri="{FF2B5EF4-FFF2-40B4-BE49-F238E27FC236}">
                <a16:creationId xmlns:a16="http://schemas.microsoft.com/office/drawing/2014/main" id="{B9F7233F-0B8D-404F-BD40-7090A8D601C4}"/>
              </a:ext>
            </a:extLst>
          </p:cNvPr>
          <p:cNvSpPr>
            <a:spLocks noGrp="1"/>
          </p:cNvSpPr>
          <p:nvPr>
            <p:ph sz="half" idx="2"/>
          </p:nvPr>
        </p:nvSpPr>
        <p:spPr>
          <a:xfrm>
            <a:off x="6092686" y="1404730"/>
            <a:ext cx="5181600" cy="5285174"/>
          </a:xfrm>
        </p:spPr>
        <p:txBody>
          <a:bodyPr>
            <a:normAutofit fontScale="85000" lnSpcReduction="10000"/>
          </a:bodyPr>
          <a:lstStyle/>
          <a:p>
            <a:pPr marL="0" indent="0">
              <a:lnSpc>
                <a:spcPct val="120000"/>
              </a:lnSpc>
              <a:buNone/>
            </a:pPr>
            <a:r>
              <a:rPr lang="en-US" b="1" dirty="0"/>
              <a:t>Urban Renewal</a:t>
            </a:r>
          </a:p>
          <a:p>
            <a:pPr marL="0" indent="0">
              <a:lnSpc>
                <a:spcPct val="120000"/>
              </a:lnSpc>
              <a:buNone/>
            </a:pPr>
            <a:r>
              <a:rPr lang="en-US" dirty="0"/>
              <a:t>The Housing Acts of 1949 (slum clearance) and 1954 (urban renewal) authorized the displacement of African Americans from urban neighborhoods in close proximity to downtown business districts, or otherwise deemed desirable for development, and forced relocation to more economically isolated and racially segregated residential areas. </a:t>
            </a:r>
          </a:p>
        </p:txBody>
      </p:sp>
      <p:grpSp>
        <p:nvGrpSpPr>
          <p:cNvPr id="5" name="Group 4">
            <a:extLst>
              <a:ext uri="{FF2B5EF4-FFF2-40B4-BE49-F238E27FC236}">
                <a16:creationId xmlns:a16="http://schemas.microsoft.com/office/drawing/2014/main" id="{F897B23B-D2E8-2148-BF05-190CC3FB3F56}"/>
              </a:ext>
            </a:extLst>
          </p:cNvPr>
          <p:cNvGrpSpPr/>
          <p:nvPr/>
        </p:nvGrpSpPr>
        <p:grpSpPr>
          <a:xfrm>
            <a:off x="603" y="245067"/>
            <a:ext cx="4809936" cy="863298"/>
            <a:chOff x="27710" y="245067"/>
            <a:chExt cx="4714160" cy="863298"/>
          </a:xfrm>
          <a:solidFill>
            <a:schemeClr val="accent6"/>
          </a:solidFill>
        </p:grpSpPr>
        <p:sp>
          <p:nvSpPr>
            <p:cNvPr id="6" name="Delay 5">
              <a:extLst>
                <a:ext uri="{FF2B5EF4-FFF2-40B4-BE49-F238E27FC236}">
                  <a16:creationId xmlns:a16="http://schemas.microsoft.com/office/drawing/2014/main" id="{CFAE564C-7923-B44F-BB47-34CD4FBE5651}"/>
                </a:ext>
              </a:extLst>
            </p:cNvPr>
            <p:cNvSpPr/>
            <p:nvPr/>
          </p:nvSpPr>
          <p:spPr>
            <a:xfrm>
              <a:off x="3785906" y="245067"/>
              <a:ext cx="955964" cy="863298"/>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 name="Rectangle 6">
              <a:extLst>
                <a:ext uri="{FF2B5EF4-FFF2-40B4-BE49-F238E27FC236}">
                  <a16:creationId xmlns:a16="http://schemas.microsoft.com/office/drawing/2014/main" id="{DE64FDB3-CE7F-764F-A0D0-6DD8E0042C38}"/>
                </a:ext>
              </a:extLst>
            </p:cNvPr>
            <p:cNvSpPr/>
            <p:nvPr/>
          </p:nvSpPr>
          <p:spPr>
            <a:xfrm>
              <a:off x="27710" y="245067"/>
              <a:ext cx="4253345" cy="8632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rPr>
                <a:t>Historical Policies &amp; Practices that Impacted Housing in New Orleans</a:t>
              </a:r>
              <a:endParaRPr lang="en-US" dirty="0">
                <a:solidFill>
                  <a:schemeClr val="bg1"/>
                </a:solidFill>
              </a:endParaRPr>
            </a:p>
          </p:txBody>
        </p:sp>
      </p:grpSp>
    </p:spTree>
    <p:extLst>
      <p:ext uri="{BB962C8B-B14F-4D97-AF65-F5344CB8AC3E}">
        <p14:creationId xmlns:p14="http://schemas.microsoft.com/office/powerpoint/2010/main" val="22630711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Rectangle 1"/>
          <p:cNvSpPr/>
          <p:nvPr/>
        </p:nvSpPr>
        <p:spPr>
          <a:xfrm>
            <a:off x="1335505" y="506524"/>
            <a:ext cx="9649326" cy="5632311"/>
          </a:xfrm>
          <a:prstGeom prst="rect">
            <a:avLst/>
          </a:prstGeom>
        </p:spPr>
        <p:txBody>
          <a:bodyPr wrap="square">
            <a:spAutoFit/>
          </a:bodyPr>
          <a:lstStyle/>
          <a:p>
            <a:pPr algn="ctr"/>
            <a:r>
              <a:rPr lang="en-US" sz="4000" i="1" dirty="0"/>
              <a:t>The rebuilding of post-Katrina New Orleans could have </a:t>
            </a:r>
            <a:r>
              <a:rPr lang="en-US" sz="4000" b="1" i="1" dirty="0">
                <a:solidFill>
                  <a:schemeClr val="accent6"/>
                </a:solidFill>
              </a:rPr>
              <a:t>reversed</a:t>
            </a:r>
            <a:r>
              <a:rPr lang="en-US" sz="4000" i="1" dirty="0"/>
              <a:t> residential patterns of racial segregation given the sheer magnitude of the destruction and the billions in recovery dollars that followed. Unfortunately, many policy decisions made during the recovery </a:t>
            </a:r>
            <a:r>
              <a:rPr lang="en-US" sz="4000" b="1" i="1" dirty="0">
                <a:solidFill>
                  <a:srgbClr val="FF0000"/>
                </a:solidFill>
              </a:rPr>
              <a:t>repeated or amplified</a:t>
            </a:r>
            <a:r>
              <a:rPr lang="en-US" sz="4000" b="1" i="1" dirty="0"/>
              <a:t> </a:t>
            </a:r>
            <a:r>
              <a:rPr lang="en-US" sz="4000" i="1" dirty="0"/>
              <a:t>existing patterns of separation and inequality</a:t>
            </a:r>
          </a:p>
        </p:txBody>
      </p:sp>
      <p:cxnSp>
        <p:nvCxnSpPr>
          <p:cNvPr id="4" name="Straight Connector 3"/>
          <p:cNvCxnSpPr/>
          <p:nvPr/>
        </p:nvCxnSpPr>
        <p:spPr>
          <a:xfrm>
            <a:off x="529389" y="336884"/>
            <a:ext cx="11189369" cy="0"/>
          </a:xfrm>
          <a:prstGeom prst="line">
            <a:avLst/>
          </a:prstGeom>
        </p:spPr>
        <p:style>
          <a:lnRef idx="3">
            <a:schemeClr val="dk1"/>
          </a:lnRef>
          <a:fillRef idx="0">
            <a:schemeClr val="dk1"/>
          </a:fillRef>
          <a:effectRef idx="2">
            <a:schemeClr val="dk1"/>
          </a:effectRef>
          <a:fontRef idx="minor">
            <a:schemeClr val="tx1"/>
          </a:fontRef>
        </p:style>
      </p:cxnSp>
      <p:cxnSp>
        <p:nvCxnSpPr>
          <p:cNvPr id="7" name="Straight Connector 6"/>
          <p:cNvCxnSpPr/>
          <p:nvPr/>
        </p:nvCxnSpPr>
        <p:spPr>
          <a:xfrm>
            <a:off x="529388" y="6601326"/>
            <a:ext cx="11189369"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3671025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LEARN">
      <a:majorFont>
        <a:latin typeface="Avenir LT Std 45 Book"/>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C4430D9DC87EE4A94F784331488ED3E" ma:contentTypeVersion="8" ma:contentTypeDescription="Create a new document." ma:contentTypeScope="" ma:versionID="b43abaec67753508bd1b32c12e2eee67">
  <xsd:schema xmlns:xsd="http://www.w3.org/2001/XMLSchema" xmlns:xs="http://www.w3.org/2001/XMLSchema" xmlns:p="http://schemas.microsoft.com/office/2006/metadata/properties" xmlns:ns2="fddcb908-90d8-42d9-a63d-dfff691e26a7" targetNamespace="http://schemas.microsoft.com/office/2006/metadata/properties" ma:root="true" ma:fieldsID="a1958c4bd1d9b44fbc54f81dbfa534c5" ns2:_="">
    <xsd:import namespace="fddcb908-90d8-42d9-a63d-dfff691e26a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2:MediaServiceEventHashCode" minOccurs="0"/>
                <xsd:element ref="ns2: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ddcb908-90d8-42d9-a63d-dfff691e26a7"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6F237FC-361D-4D54-9A22-584EC715CD94}">
  <ds:schemaRefs>
    <ds:schemaRef ds:uri="http://schemas.microsoft.com/office/infopath/2007/PartnerControls"/>
    <ds:schemaRef ds:uri="http://purl.org/dc/elements/1.1/"/>
    <ds:schemaRef ds:uri="http://schemas.microsoft.com/office/2006/metadata/properties"/>
    <ds:schemaRef ds:uri="fddcb908-90d8-42d9-a63d-dfff691e26a7"/>
    <ds:schemaRef ds:uri="http://purl.org/dc/terms/"/>
    <ds:schemaRef ds:uri="http://schemas.openxmlformats.org/package/2006/metadata/core-properties"/>
    <ds:schemaRef ds:uri="http://schemas.microsoft.com/office/2006/documentManagement/types"/>
    <ds:schemaRef ds:uri="http://www.w3.org/XML/1998/namespace"/>
    <ds:schemaRef ds:uri="http://purl.org/dc/dcmitype/"/>
  </ds:schemaRefs>
</ds:datastoreItem>
</file>

<file path=customXml/itemProps2.xml><?xml version="1.0" encoding="utf-8"?>
<ds:datastoreItem xmlns:ds="http://schemas.openxmlformats.org/officeDocument/2006/customXml" ds:itemID="{4B6B37E2-D123-4DAF-BD0E-45999F4F18B5}">
  <ds:schemaRefs>
    <ds:schemaRef ds:uri="http://schemas.microsoft.com/sharepoint/v3/contenttype/forms"/>
  </ds:schemaRefs>
</ds:datastoreItem>
</file>

<file path=customXml/itemProps3.xml><?xml version="1.0" encoding="utf-8"?>
<ds:datastoreItem xmlns:ds="http://schemas.openxmlformats.org/officeDocument/2006/customXml" ds:itemID="{17F03E8F-1E12-4612-B747-1C4BC6C09F0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ddcb908-90d8-42d9-a63d-dfff691e26a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6785</TotalTime>
  <Words>2493</Words>
  <Application>Microsoft Macintosh PowerPoint</Application>
  <PresentationFormat>Widescreen</PresentationFormat>
  <Paragraphs>216</Paragraphs>
  <Slides>28</Slides>
  <Notes>17</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28</vt:i4>
      </vt:variant>
    </vt:vector>
  </HeadingPairs>
  <TitlesOfParts>
    <vt:vector size="36" baseType="lpstr">
      <vt:lpstr>Arial</vt:lpstr>
      <vt:lpstr>Avenir LT Std 45 Book</vt:lpstr>
      <vt:lpstr>Calibri</vt:lpstr>
      <vt:lpstr>Calibri Light</vt:lpstr>
      <vt:lpstr>Georgia</vt:lpstr>
      <vt:lpstr>Wingdings</vt:lpstr>
      <vt:lpstr>Office Theme</vt:lpstr>
      <vt:lpstr>1_Office Theme</vt:lpstr>
      <vt:lpstr>C-LEARN</vt:lpstr>
      <vt:lpstr>PowerPoint Presentation</vt:lpstr>
      <vt:lpstr>PowerPoint Presentation</vt:lpstr>
      <vt:lpstr>Policies &amp; Practices that Impact Housing in  New Orleans</vt:lpstr>
      <vt:lpstr>PowerPoint Presentation</vt:lpstr>
      <vt:lpstr>PowerPoint Presentation</vt:lpstr>
      <vt:lpstr>PowerPoint Presentation</vt:lpstr>
      <vt:lpstr>PowerPoint Presentation</vt:lpstr>
      <vt:lpstr>PowerPoint Presentation</vt:lpstr>
      <vt:lpstr>Housing Policies &amp; Health</vt:lpstr>
      <vt:lpstr>PowerPoint Presentation</vt:lpstr>
      <vt:lpstr>PowerPoint Presentation</vt:lpstr>
      <vt:lpstr>PowerPoint Presentation</vt:lpstr>
      <vt:lpstr>RESOURCES &amp; TOOLKITS</vt:lpstr>
      <vt:lpstr>PowerPoint Presentation</vt:lpstr>
      <vt:lpstr>Help clients access affordable housing options in New Orleans</vt:lpstr>
      <vt:lpstr>Additional homeless prevention options in New Orleans</vt:lpstr>
      <vt:lpstr>For clients who are interested in purchasing a home for the first time, have them plan out the process using the Consumer Financial Protection Bureau Toolkit</vt:lpstr>
      <vt:lpstr>Use these guidelines to help clients avoid predatory lending </vt:lpstr>
      <vt:lpstr>…and make sure they know their rights when purchasing their home</vt:lpstr>
      <vt:lpstr>Have your clients contact an approved housing counseling agency if they need specific advice about housing related issues </vt:lpstr>
      <vt:lpstr>Inform clients about “heir property”</vt:lpstr>
      <vt:lpstr>Other ways to help clients protect their property</vt:lpstr>
      <vt:lpstr>Check with your clients about their home insurance policies, including flood insurance</vt:lpstr>
      <vt:lpstr>Refer any clients that may have experienced housing discrimination to Louisiana Fair Housing</vt:lpstr>
      <vt:lpstr>Agencies and organizations in New Orleans that are centered around housing</vt:lpstr>
      <vt:lpstr>Regional agencies and organizations that are centered around housing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Miranda Pollock</dc:creator>
  <cp:lastModifiedBy>Everette, Ashley</cp:lastModifiedBy>
  <cp:revision>142</cp:revision>
  <cp:lastPrinted>2018-10-08T20:03:23Z</cp:lastPrinted>
  <dcterms:created xsi:type="dcterms:W3CDTF">2018-06-29T15:53:10Z</dcterms:created>
  <dcterms:modified xsi:type="dcterms:W3CDTF">2019-05-29T18:13:27Z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0x0101001C4430D9DC87EE4A94F784331488ED3E</vt:lpwstr>
  </property>
</Properties>
</file>