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  <p:sldMasterId id="2147483709" r:id="rId5"/>
  </p:sldMasterIdLst>
  <p:notesMasterIdLst>
    <p:notesMasterId r:id="rId27"/>
  </p:notesMasterIdLst>
  <p:sldIdLst>
    <p:sldId id="293" r:id="rId6"/>
    <p:sldId id="256" r:id="rId7"/>
    <p:sldId id="266" r:id="rId8"/>
    <p:sldId id="267" r:id="rId9"/>
    <p:sldId id="268" r:id="rId10"/>
    <p:sldId id="270" r:id="rId11"/>
    <p:sldId id="272" r:id="rId12"/>
    <p:sldId id="273" r:id="rId13"/>
    <p:sldId id="295" r:id="rId14"/>
    <p:sldId id="271" r:id="rId15"/>
    <p:sldId id="275" r:id="rId16"/>
    <p:sldId id="274" r:id="rId17"/>
    <p:sldId id="278" r:id="rId18"/>
    <p:sldId id="280" r:id="rId19"/>
    <p:sldId id="296" r:id="rId20"/>
    <p:sldId id="297" r:id="rId21"/>
    <p:sldId id="298" r:id="rId22"/>
    <p:sldId id="299" r:id="rId23"/>
    <p:sldId id="300" r:id="rId24"/>
    <p:sldId id="301" r:id="rId25"/>
    <p:sldId id="29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77"/>
    <p:restoredTop sz="92653"/>
  </p:normalViewPr>
  <p:slideViewPr>
    <p:cSldViewPr snapToGrid="0" snapToObjects="1">
      <p:cViewPr varScale="1">
        <p:scale>
          <a:sx n="105" d="100"/>
          <a:sy n="105" d="100"/>
        </p:scale>
        <p:origin x="11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246E90-E64E-D44F-889E-82CDF69880E4}" type="datetimeFigureOut">
              <a:rPr lang="en-US" smtClean="0"/>
              <a:t>6/21/19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C6274E-D38C-AB4C-B7BC-3CB25A391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50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6274E-D38C-AB4C-B7BC-3CB25A3910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04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6274E-D38C-AB4C-B7BC-3CB25A39108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906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6274E-D38C-AB4C-B7BC-3CB25A39108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58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6274E-D38C-AB4C-B7BC-3CB25A3910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70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6274E-D38C-AB4C-B7BC-3CB25A3910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41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6274E-D38C-AB4C-B7BC-3CB25A3910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089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6274E-D38C-AB4C-B7BC-3CB25A3910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5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http://habitat-nola.org/homes-and-services/how-to-qualify/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6274E-D38C-AB4C-B7BC-3CB25A3910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42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Shelters</a:t>
            </a:r>
            <a:r>
              <a:rPr lang="en-US" baseline="0" dirty="0"/>
              <a:t> in New Orleans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6274E-D38C-AB4C-B7BC-3CB25A3910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35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http://unitygno.org/wp-content/uploads/2011/07/</a:t>
            </a:r>
            <a:r>
              <a:rPr lang="en-US" dirty="0" err="1"/>
              <a:t>UnityDirectory_web.pdf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6274E-D38C-AB4C-B7BC-3CB25A3910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745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www.covenanthousenola.org</a:t>
            </a:r>
            <a:r>
              <a:rPr lang="en-US" dirty="0"/>
              <a:t>/shelter-documentary/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6274E-D38C-AB4C-B7BC-3CB25A39108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60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ECC4B-4A58-0A44-AEB1-CAF4582EC31C}" type="datetimeFigureOut">
              <a:rPr lang="en-US" smtClean="0"/>
              <a:t>6/21/19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D921-DD81-3D4D-B5EF-B11382038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16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ECC4B-4A58-0A44-AEB1-CAF4582EC31C}" type="datetimeFigureOut">
              <a:rPr lang="en-US" smtClean="0"/>
              <a:t>6/21/19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D921-DD81-3D4D-B5EF-B11382038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57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ECC4B-4A58-0A44-AEB1-CAF4582EC31C}" type="datetimeFigureOut">
              <a:rPr lang="en-US" smtClean="0"/>
              <a:t>6/21/19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D921-DD81-3D4D-B5EF-B11382038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80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rgbClr val="000000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2123200" y="-543800"/>
            <a:ext cx="7945600" cy="7945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" name="Google Shape;23;p3"/>
          <p:cNvGrpSpPr/>
          <p:nvPr/>
        </p:nvGrpSpPr>
        <p:grpSpPr>
          <a:xfrm>
            <a:off x="8570225" y="3336844"/>
            <a:ext cx="3099600" cy="3099600"/>
            <a:chOff x="-474900" y="321200"/>
            <a:chExt cx="2324700" cy="2324700"/>
          </a:xfrm>
        </p:grpSpPr>
        <p:sp>
          <p:nvSpPr>
            <p:cNvPr id="24" name="Google Shape;24;p3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3"/>
          <p:cNvSpPr txBox="1">
            <a:spLocks noGrp="1"/>
          </p:cNvSpPr>
          <p:nvPr>
            <p:ph type="ctrTitle"/>
          </p:nvPr>
        </p:nvSpPr>
        <p:spPr>
          <a:xfrm>
            <a:off x="3426400" y="2982400"/>
            <a:ext cx="5339200" cy="1275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3426400" y="4251601"/>
            <a:ext cx="53392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67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67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67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67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67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67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67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67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67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30" name="Google Shape;30;p3"/>
          <p:cNvGrpSpPr/>
          <p:nvPr/>
        </p:nvGrpSpPr>
        <p:grpSpPr>
          <a:xfrm>
            <a:off x="1019767" y="585833"/>
            <a:ext cx="2566000" cy="2566000"/>
            <a:chOff x="6680825" y="2549350"/>
            <a:chExt cx="1539600" cy="1539600"/>
          </a:xfrm>
        </p:grpSpPr>
        <p:sp>
          <p:nvSpPr>
            <p:cNvPr id="31" name="Google Shape;31;p3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666666">
                <a:alpha val="52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666666">
                <a:alpha val="52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495"/>
              </a:avLst>
            </a:prstGeom>
            <a:solidFill>
              <a:srgbClr val="666666">
                <a:alpha val="52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49823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CB88-70E4-BE4C-ADB9-0C61C7FEF20F}" type="datetimeFigureOut">
              <a:rPr lang="en-US" smtClean="0"/>
              <a:t>6/21/19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894F-554D-0347-AD0F-A0DDDEFE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94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CB88-70E4-BE4C-ADB9-0C61C7FEF20F}" type="datetimeFigureOut">
              <a:rPr lang="en-US" smtClean="0"/>
              <a:t>6/21/19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894F-554D-0347-AD0F-A0DDDEFE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18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CB88-70E4-BE4C-ADB9-0C61C7FEF20F}" type="datetimeFigureOut">
              <a:rPr lang="en-US" smtClean="0"/>
              <a:t>6/21/19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894F-554D-0347-AD0F-A0DDDEFE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738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CB88-70E4-BE4C-ADB9-0C61C7FEF20F}" type="datetimeFigureOut">
              <a:rPr lang="en-US" smtClean="0"/>
              <a:t>6/21/19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894F-554D-0347-AD0F-A0DDDEFE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33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CB88-70E4-BE4C-ADB9-0C61C7FEF20F}" type="datetimeFigureOut">
              <a:rPr lang="en-US" smtClean="0"/>
              <a:t>6/21/19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894F-554D-0347-AD0F-A0DDDEFE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6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CB88-70E4-BE4C-ADB9-0C61C7FEF20F}" type="datetimeFigureOut">
              <a:rPr lang="en-US" smtClean="0"/>
              <a:t>6/21/19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894F-554D-0347-AD0F-A0DDDEFE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372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CB88-70E4-BE4C-ADB9-0C61C7FEF20F}" type="datetimeFigureOut">
              <a:rPr lang="en-US" smtClean="0"/>
              <a:t>6/21/19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894F-554D-0347-AD0F-A0DDDEFE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08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ECC4B-4A58-0A44-AEB1-CAF4582EC31C}" type="datetimeFigureOut">
              <a:rPr lang="en-US" smtClean="0"/>
              <a:t>6/21/19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D921-DD81-3D4D-B5EF-B11382038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31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CB88-70E4-BE4C-ADB9-0C61C7FEF20F}" type="datetimeFigureOut">
              <a:rPr lang="en-US" smtClean="0"/>
              <a:t>6/21/19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894F-554D-0347-AD0F-A0DDDEFE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560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CB88-70E4-BE4C-ADB9-0C61C7FEF20F}" type="datetimeFigureOut">
              <a:rPr lang="en-US" smtClean="0"/>
              <a:t>6/21/19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894F-554D-0347-AD0F-A0DDDEFE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07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CB88-70E4-BE4C-ADB9-0C61C7FEF20F}" type="datetimeFigureOut">
              <a:rPr lang="en-US" smtClean="0"/>
              <a:t>6/21/19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894F-554D-0347-AD0F-A0DDDEFE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037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CB88-70E4-BE4C-ADB9-0C61C7FEF20F}" type="datetimeFigureOut">
              <a:rPr lang="en-US" smtClean="0"/>
              <a:t>6/21/19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894F-554D-0347-AD0F-A0DDDEFE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9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ECC4B-4A58-0A44-AEB1-CAF4582EC31C}" type="datetimeFigureOut">
              <a:rPr lang="en-US" smtClean="0"/>
              <a:t>6/21/19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D921-DD81-3D4D-B5EF-B11382038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36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ECC4B-4A58-0A44-AEB1-CAF4582EC31C}" type="datetimeFigureOut">
              <a:rPr lang="en-US" smtClean="0"/>
              <a:t>6/21/19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D921-DD81-3D4D-B5EF-B11382038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775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ECC4B-4A58-0A44-AEB1-CAF4582EC31C}" type="datetimeFigureOut">
              <a:rPr lang="en-US" smtClean="0"/>
              <a:t>6/21/19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D921-DD81-3D4D-B5EF-B11382038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51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ECC4B-4A58-0A44-AEB1-CAF4582EC31C}" type="datetimeFigureOut">
              <a:rPr lang="en-US" smtClean="0"/>
              <a:t>6/21/19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D921-DD81-3D4D-B5EF-B11382038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81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ECC4B-4A58-0A44-AEB1-CAF4582EC31C}" type="datetimeFigureOut">
              <a:rPr lang="en-US" smtClean="0"/>
              <a:t>6/21/19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D921-DD81-3D4D-B5EF-B11382038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23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ECC4B-4A58-0A44-AEB1-CAF4582EC31C}" type="datetimeFigureOut">
              <a:rPr lang="en-US" smtClean="0"/>
              <a:t>6/21/19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D921-DD81-3D4D-B5EF-B11382038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719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ECC4B-4A58-0A44-AEB1-CAF4582EC31C}" type="datetimeFigureOut">
              <a:rPr lang="en-US" smtClean="0"/>
              <a:t>6/21/19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D921-DD81-3D4D-B5EF-B11382038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50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ECC4B-4A58-0A44-AEB1-CAF4582EC31C}" type="datetimeFigureOut">
              <a:rPr lang="en-US" smtClean="0"/>
              <a:t>6/21/19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2D921-DD81-3D4D-B5EF-B11382038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94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ACB88-70E4-BE4C-ADB9-0C61C7FEF20F}" type="datetimeFigureOut">
              <a:rPr lang="en-US" smtClean="0"/>
              <a:t>6/21/19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D894F-554D-0347-AD0F-A0DDDEFE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3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s://www.homelessshelterdirectory.org/louisiana.html%20" TargetMode="External"/><Relationship Id="rId4" Type="http://schemas.openxmlformats.org/officeDocument/2006/relationships/hyperlink" Target="https://resources.hud.gov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energyawebinfo@lhc.la.gov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fhinoa.convio.net/site/Survey?ACTION_REQUIRED=URI_ACTION_USER_REQUESTS&amp;SURVEY_ID=182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AFC23-C157-7A42-94E5-D98133735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96687"/>
            <a:ext cx="9144000" cy="1032114"/>
          </a:xfrm>
        </p:spPr>
        <p:txBody>
          <a:bodyPr>
            <a:normAutofit/>
          </a:bodyPr>
          <a:lstStyle/>
          <a:p>
            <a:r>
              <a:rPr lang="en-US" b="1" spc="100" dirty="0">
                <a:solidFill>
                  <a:schemeClr val="accent6"/>
                </a:solidFill>
              </a:rPr>
              <a:t>C-LEARN</a:t>
            </a:r>
          </a:p>
        </p:txBody>
      </p:sp>
      <p:sp>
        <p:nvSpPr>
          <p:cNvPr id="4" name="Rectangle 3"/>
          <p:cNvSpPr/>
          <p:nvPr/>
        </p:nvSpPr>
        <p:spPr>
          <a:xfrm>
            <a:off x="680321" y="1828801"/>
            <a:ext cx="108561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Housing &amp; Resilience</a:t>
            </a:r>
          </a:p>
          <a:p>
            <a:pPr algn="ctr"/>
            <a:r>
              <a:rPr lang="en-US" sz="2800" dirty="0"/>
              <a:t>Session 3: Low-Income Housing</a:t>
            </a:r>
          </a:p>
        </p:txBody>
      </p:sp>
      <p:pic>
        <p:nvPicPr>
          <p:cNvPr id="10" name="Picture 9" descr="https://nola-lettering.com/collections/new-orleans-houses/shotgun-houses" title="source"/>
          <p:cNvPicPr>
            <a:picLocks noChangeAspect="1"/>
          </p:cNvPicPr>
          <p:nvPr/>
        </p:nvPicPr>
        <p:blipFill rotWithShape="1">
          <a:blip r:embed="rId2"/>
          <a:srcRect t="12551" b="12393"/>
          <a:stretch/>
        </p:blipFill>
        <p:spPr>
          <a:xfrm>
            <a:off x="3524250" y="3148995"/>
            <a:ext cx="5143500" cy="29811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92" y="5602328"/>
            <a:ext cx="2493058" cy="1255672"/>
          </a:xfrm>
          <a:prstGeom prst="rect">
            <a:avLst/>
          </a:prstGeom>
        </p:spPr>
      </p:pic>
      <p:pic>
        <p:nvPicPr>
          <p:cNvPr id="1026" name="Picture 2" descr="Image result for lsu health lo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8" t="30018" r="8020" b="28577"/>
          <a:stretch/>
        </p:blipFill>
        <p:spPr bwMode="auto">
          <a:xfrm>
            <a:off x="9475750" y="5999968"/>
            <a:ext cx="2458884" cy="6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655513" y="6057772"/>
            <a:ext cx="490576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https://nola-lettering.com/collections/new-orleans-houses/shotgun-houses</a:t>
            </a:r>
          </a:p>
        </p:txBody>
      </p:sp>
    </p:spTree>
    <p:extLst>
      <p:ext uri="{BB962C8B-B14F-4D97-AF65-F5344CB8AC3E}">
        <p14:creationId xmlns:p14="http://schemas.microsoft.com/office/powerpoint/2010/main" val="1950903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6400" y="2164252"/>
            <a:ext cx="5339200" cy="1275600"/>
          </a:xfrm>
        </p:spPr>
        <p:txBody>
          <a:bodyPr>
            <a:noAutofit/>
          </a:bodyPr>
          <a:lstStyle/>
          <a:p>
            <a:pPr>
              <a:lnSpc>
                <a:spcPts val="4500"/>
              </a:lnSpc>
            </a:pPr>
            <a:r>
              <a:rPr lang="en-US" sz="4400" b="1" dirty="0">
                <a:solidFill>
                  <a:schemeClr val="accent6"/>
                </a:solidFill>
              </a:rPr>
              <a:t>RESOURCES FOR HOMELESS POPULATIONS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3426400" y="3379789"/>
            <a:ext cx="5339200" cy="935537"/>
          </a:xfrm>
        </p:spPr>
        <p:txBody>
          <a:bodyPr>
            <a:noAutofit/>
          </a:bodyPr>
          <a:lstStyle/>
          <a:p>
            <a:pPr marL="342900" indent="-342900" algn="l">
              <a:buFont typeface="Wingdings" pitchFamily="2" charset="2"/>
              <a:buChar char="ü"/>
            </a:pPr>
            <a:r>
              <a:rPr lang="en-US" sz="3300" dirty="0"/>
              <a:t>State of Louisiana</a:t>
            </a:r>
          </a:p>
          <a:p>
            <a:pPr marL="342900" indent="-342900" algn="l">
              <a:buFont typeface="Wingdings" pitchFamily="2" charset="2"/>
              <a:buChar char="ü"/>
            </a:pPr>
            <a:r>
              <a:rPr lang="en-US" sz="3300" dirty="0"/>
              <a:t>New Orleans </a:t>
            </a:r>
          </a:p>
          <a:p>
            <a:pPr marL="342900" indent="-342900" algn="l">
              <a:buFont typeface="Wingdings" pitchFamily="2" charset="2"/>
              <a:buChar char="ü"/>
            </a:pPr>
            <a:r>
              <a:rPr lang="en-US" sz="3300" dirty="0"/>
              <a:t>Coastal Region</a:t>
            </a:r>
          </a:p>
        </p:txBody>
      </p:sp>
      <p:pic>
        <p:nvPicPr>
          <p:cNvPr id="4" name="Graphic 4" descr="Home">
            <a:extLst>
              <a:ext uri="{FF2B5EF4-FFF2-40B4-BE49-F238E27FC236}">
                <a16:creationId xmlns:a16="http://schemas.microsoft.com/office/drawing/2014/main" id="{3B05AF50-C16E-1943-9167-636F4FBC6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8918" y="1139403"/>
            <a:ext cx="1291652" cy="129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59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304295" cy="6858000"/>
          </a:xfrm>
          <a:prstGeom prst="rect">
            <a:avLst/>
          </a:prstGeom>
          <a:blipFill>
            <a:blip r:embed="rId3">
              <a:alphaModFix amt="17000"/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C1B44F-5314-C04F-8921-5908C8874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9644"/>
            <a:ext cx="5689840" cy="982737"/>
          </a:xfrm>
          <a:solidFill>
            <a:schemeClr val="accent6"/>
          </a:solidFill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+mn-lt"/>
              </a:rPr>
              <a:t>Louisiana Resources for Homeless Clients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4D4D-FFD7-7444-9823-FB82C0CB1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77080"/>
            <a:ext cx="4970671" cy="3599316"/>
          </a:xfrm>
        </p:spPr>
        <p:txBody>
          <a:bodyPr/>
          <a:lstStyle/>
          <a:p>
            <a:r>
              <a:rPr lang="en-US" dirty="0">
                <a:hlinkClick r:id="rId4"/>
              </a:rPr>
              <a:t>Department of Housing and Urban Development Resource Locator </a:t>
            </a:r>
            <a:endParaRPr lang="en-US" dirty="0"/>
          </a:p>
          <a:p>
            <a:r>
              <a:rPr lang="en-US" dirty="0">
                <a:hlinkClick r:id="rId5"/>
              </a:rPr>
              <a:t>Homeless Shelter Directory</a:t>
            </a:r>
            <a:endParaRPr lang="en-US" dirty="0"/>
          </a:p>
          <a:p>
            <a:r>
              <a:rPr lang="en-US" dirty="0"/>
              <a:t>Day Shelters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032960-33C7-BB4A-B650-B32F9DD640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928" t="3533" r="9154" b="6189"/>
          <a:stretch/>
        </p:blipFill>
        <p:spPr>
          <a:xfrm rot="21201837">
            <a:off x="6687191" y="97549"/>
            <a:ext cx="5815442" cy="5568454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37DB4A-2AD9-084F-8635-20189B2C26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1867" y="3308684"/>
            <a:ext cx="7576594" cy="4535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elay 6">
            <a:extLst>
              <a:ext uri="{FF2B5EF4-FFF2-40B4-BE49-F238E27FC236}">
                <a16:creationId xmlns:a16="http://schemas.microsoft.com/office/drawing/2014/main" id="{BFB96E91-4277-074A-AB50-479CB86FA339}"/>
              </a:ext>
            </a:extLst>
          </p:cNvPr>
          <p:cNvSpPr/>
          <p:nvPr/>
        </p:nvSpPr>
        <p:spPr>
          <a:xfrm>
            <a:off x="5107054" y="589644"/>
            <a:ext cx="1165572" cy="982737"/>
          </a:xfrm>
          <a:prstGeom prst="flowChartDelay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93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28051"/>
            <a:ext cx="12192000" cy="6886051"/>
          </a:xfrm>
          <a:prstGeom prst="rect">
            <a:avLst/>
          </a:prstGeom>
          <a:blipFill>
            <a:blip r:embed="rId3">
              <a:alphaModFix amt="17000"/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7F43229-6248-744C-B72C-51DD6ABC1F75}"/>
              </a:ext>
            </a:extLst>
          </p:cNvPr>
          <p:cNvSpPr txBox="1">
            <a:spLocks/>
          </p:cNvSpPr>
          <p:nvPr/>
        </p:nvSpPr>
        <p:spPr>
          <a:xfrm>
            <a:off x="226787" y="1780193"/>
            <a:ext cx="8844642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UNITY of Greater New Orleans Directory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has a comprehensive list of emergency shelters, outreach services, day programs, mental health services, employment services, and more. </a:t>
            </a:r>
          </a:p>
          <a:p>
            <a:r>
              <a:rPr lang="en-US" sz="2400" b="1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Healthcare for the Homeless 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provides primary care services, including dental, on a sliding scale. </a:t>
            </a:r>
          </a:p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</a:t>
            </a:r>
            <a:r>
              <a:rPr lang="en-US" b="1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Rebuild Center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 St. Joseph’s Church provides services for the homeless and those in need—such as haircuts, meals, access to showers, access to computers and much more. 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86C9E93-C304-C848-A5D8-D34A33CA7DF9}"/>
              </a:ext>
            </a:extLst>
          </p:cNvPr>
          <p:cNvSpPr txBox="1">
            <a:spLocks/>
          </p:cNvSpPr>
          <p:nvPr/>
        </p:nvSpPr>
        <p:spPr>
          <a:xfrm>
            <a:off x="0" y="548671"/>
            <a:ext cx="5689840" cy="982737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bg1"/>
                </a:solidFill>
                <a:latin typeface="+mn-lt"/>
              </a:rPr>
              <a:t>New Orleans Resources for Homeless Clients</a:t>
            </a:r>
          </a:p>
        </p:txBody>
      </p:sp>
      <p:sp>
        <p:nvSpPr>
          <p:cNvPr id="10" name="Delay 9">
            <a:extLst>
              <a:ext uri="{FF2B5EF4-FFF2-40B4-BE49-F238E27FC236}">
                <a16:creationId xmlns:a16="http://schemas.microsoft.com/office/drawing/2014/main" id="{A9A3EE88-8589-E64A-943A-5CC3029BDD1A}"/>
              </a:ext>
            </a:extLst>
          </p:cNvPr>
          <p:cNvSpPr/>
          <p:nvPr/>
        </p:nvSpPr>
        <p:spPr>
          <a:xfrm>
            <a:off x="5513214" y="548671"/>
            <a:ext cx="1165572" cy="982737"/>
          </a:xfrm>
          <a:prstGeom prst="flowChartDelay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14CED156-CFE7-B54E-A091-103076D4DF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086" t="-1" r="-1" b="-13"/>
          <a:stretch/>
        </p:blipFill>
        <p:spPr>
          <a:xfrm>
            <a:off x="1429401" y="5379509"/>
            <a:ext cx="7642028" cy="5805038"/>
          </a:xfrm>
          <a:prstGeom prst="rect">
            <a:avLst/>
          </a:prstGeom>
          <a:effectLst>
            <a:outerShdw blurRad="50800" dist="762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BF1F76-7AA0-2D49-A8FA-834C049F2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345021">
            <a:off x="9077567" y="124901"/>
            <a:ext cx="3431306" cy="7530420"/>
          </a:xfr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1840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17000"/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BF9C0-98B0-964C-92A6-47A45EA58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807" y="1619097"/>
            <a:ext cx="6681714" cy="5093759"/>
          </a:xfrm>
        </p:spPr>
        <p:txBody>
          <a:bodyPr>
            <a:normAutofit fontScale="85000" lnSpcReduction="20000"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Covenant House </a:t>
            </a:r>
            <a:r>
              <a:rPr lang="en-US" sz="2400" dirty="0"/>
              <a:t>is more than “just a shelter,” they provide supportive counseling and the tools needed to help </a:t>
            </a:r>
            <a:r>
              <a:rPr lang="en-US" sz="2400" b="1" dirty="0">
                <a:solidFill>
                  <a:schemeClr val="accent5"/>
                </a:solidFill>
              </a:rPr>
              <a:t>youth</a:t>
            </a:r>
            <a:r>
              <a:rPr lang="en-US" sz="2400" dirty="0"/>
              <a:t> become independent, productive members of our community.</a:t>
            </a:r>
          </a:p>
          <a:p>
            <a:pPr lvl="1"/>
            <a:r>
              <a:rPr lang="en-US" sz="2000" dirty="0"/>
              <a:t>Space for homeless and runaway youth.</a:t>
            </a:r>
          </a:p>
          <a:p>
            <a:pPr lvl="1"/>
            <a:r>
              <a:rPr lang="en-US" sz="2000" dirty="0"/>
              <a:t>Onsite 24/7 Crisis Center</a:t>
            </a:r>
          </a:p>
          <a:p>
            <a:r>
              <a:rPr lang="en-US" sz="2400" b="1" dirty="0">
                <a:solidFill>
                  <a:schemeClr val="accent5"/>
                </a:solidFill>
              </a:rPr>
              <a:t>Hagar’s House for Women </a:t>
            </a:r>
            <a:r>
              <a:rPr lang="en-US" sz="2400" dirty="0"/>
              <a:t>is a long-term transitional housing facility and 24 hour emergency shelter for </a:t>
            </a:r>
            <a:r>
              <a:rPr lang="en-US" sz="2400" b="1" dirty="0">
                <a:solidFill>
                  <a:schemeClr val="accent5"/>
                </a:solidFill>
              </a:rPr>
              <a:t>single women</a:t>
            </a:r>
          </a:p>
          <a:p>
            <a:pPr lvl="1"/>
            <a:r>
              <a:rPr lang="en-US" sz="2000" dirty="0"/>
              <a:t>Transgender inclusive</a:t>
            </a:r>
          </a:p>
          <a:p>
            <a:pPr lvl="1"/>
            <a:r>
              <a:rPr lang="en-US" sz="2000" dirty="0"/>
              <a:t>Programs include art and yoga, capacity building partnership empowerment model.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Ozanam Inn </a:t>
            </a:r>
            <a:r>
              <a:rPr lang="en-US" sz="2400" dirty="0"/>
              <a:t>offers supportive services FREE to anyone in need, male and female.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Humanitarian Services, Counseling Services, Medical Services (through partnerships with LSU and Tulane Medical Schools and Crescent City Vision), Medications/Pharmacy, Employment Skills Training, Spiritual Services (Optional), Legal Counsel/Basic Needs, Housing Programs.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D18C17-39CA-AB4B-BA9C-CFEFF03C89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7" t="7273" r="59900" b="13912"/>
          <a:stretch/>
        </p:blipFill>
        <p:spPr>
          <a:xfrm rot="357763">
            <a:off x="7474274" y="1123053"/>
            <a:ext cx="4799283" cy="26948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F823A8A-EDA6-AF42-837A-17D661647E5D}"/>
              </a:ext>
            </a:extLst>
          </p:cNvPr>
          <p:cNvSpPr txBox="1">
            <a:spLocks/>
          </p:cNvSpPr>
          <p:nvPr/>
        </p:nvSpPr>
        <p:spPr>
          <a:xfrm>
            <a:off x="0" y="548671"/>
            <a:ext cx="5689840" cy="982737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bg1"/>
                </a:solidFill>
                <a:latin typeface="+mn-lt"/>
              </a:rPr>
              <a:t>New Orleans Resources for Homeless Clients</a:t>
            </a:r>
          </a:p>
        </p:txBody>
      </p:sp>
      <p:sp>
        <p:nvSpPr>
          <p:cNvPr id="10" name="Delay 9">
            <a:extLst>
              <a:ext uri="{FF2B5EF4-FFF2-40B4-BE49-F238E27FC236}">
                <a16:creationId xmlns:a16="http://schemas.microsoft.com/office/drawing/2014/main" id="{AEB45FC3-44AD-4446-888C-58EF9A4E5140}"/>
              </a:ext>
            </a:extLst>
          </p:cNvPr>
          <p:cNvSpPr/>
          <p:nvPr/>
        </p:nvSpPr>
        <p:spPr>
          <a:xfrm>
            <a:off x="5513214" y="548671"/>
            <a:ext cx="1165572" cy="982737"/>
          </a:xfrm>
          <a:prstGeom prst="flowChartDelay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162CE9-BDA1-ED42-9B58-391D0BE29D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450" r="14265"/>
          <a:stretch/>
        </p:blipFill>
        <p:spPr>
          <a:xfrm rot="21311243">
            <a:off x="7818296" y="3982722"/>
            <a:ext cx="4555958" cy="305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58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>
              <a:alphaModFix amt="17000"/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A58A8-CF6B-0C46-B383-63ADFF493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505" y="1716504"/>
            <a:ext cx="6486281" cy="514149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accent5"/>
                </a:solidFill>
              </a:rPr>
              <a:t>Louisiana Coastal Homeless Coalition</a:t>
            </a:r>
            <a:r>
              <a:rPr lang="en-US" sz="2200" dirty="0"/>
              <a:t> is a private non-profit organization that coordinates and supports housing services and resources within the parishes of Terrebonne, Lafourche, Assumption, St. John the Baptist, St. James, and St. Charles.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dirty="0"/>
              <a:t>If homeless upon </a:t>
            </a:r>
            <a:r>
              <a:rPr lang="en-US" sz="2200" b="1" dirty="0">
                <a:solidFill>
                  <a:schemeClr val="accent5"/>
                </a:solidFill>
              </a:rPr>
              <a:t>prison</a:t>
            </a:r>
            <a:r>
              <a:rPr lang="en-US" sz="2200" dirty="0"/>
              <a:t> release: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Alpha Daughters of Zion: 985-308-0819 | 13201 River Road, </a:t>
            </a:r>
            <a:r>
              <a:rPr lang="en-US" sz="2000" dirty="0" err="1"/>
              <a:t>Luling</a:t>
            </a:r>
            <a:r>
              <a:rPr lang="en-US" sz="2000" dirty="0"/>
              <a:t> LA (women only)</a:t>
            </a:r>
            <a:endParaRPr lang="en-US" sz="22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/>
              <a:t>If homeless in </a:t>
            </a:r>
            <a:r>
              <a:rPr lang="en-US" sz="2200" b="1" dirty="0">
                <a:solidFill>
                  <a:schemeClr val="accent5"/>
                </a:solidFill>
              </a:rPr>
              <a:t>Lafourche Parish: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Beautiful Beginnings Homeless Shelter: 580-8105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Gulf Coast Social Services: 851-4488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Lafourche Community Action Agency: 537-7603 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Salvation Army: 262-1871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823A8A-EDA6-AF42-837A-17D661647E5D}"/>
              </a:ext>
            </a:extLst>
          </p:cNvPr>
          <p:cNvSpPr txBox="1">
            <a:spLocks/>
          </p:cNvSpPr>
          <p:nvPr/>
        </p:nvSpPr>
        <p:spPr>
          <a:xfrm>
            <a:off x="0" y="548671"/>
            <a:ext cx="5689840" cy="982737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bg1"/>
                </a:solidFill>
                <a:latin typeface="+mn-lt"/>
              </a:rPr>
              <a:t>Coastal Resources for Homeless Clients</a:t>
            </a:r>
          </a:p>
        </p:txBody>
      </p:sp>
      <p:sp>
        <p:nvSpPr>
          <p:cNvPr id="6" name="Delay 9">
            <a:extLst>
              <a:ext uri="{FF2B5EF4-FFF2-40B4-BE49-F238E27FC236}">
                <a16:creationId xmlns:a16="http://schemas.microsoft.com/office/drawing/2014/main" id="{AEB45FC3-44AD-4446-888C-58EF9A4E5140}"/>
              </a:ext>
            </a:extLst>
          </p:cNvPr>
          <p:cNvSpPr/>
          <p:nvPr/>
        </p:nvSpPr>
        <p:spPr>
          <a:xfrm>
            <a:off x="5513214" y="548671"/>
            <a:ext cx="1165572" cy="982737"/>
          </a:xfrm>
          <a:prstGeom prst="flowChartDelay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32883" y="1716504"/>
            <a:ext cx="5598696" cy="423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If homeless in </a:t>
            </a:r>
            <a:r>
              <a:rPr lang="en-US" sz="2200" b="1" dirty="0">
                <a:solidFill>
                  <a:schemeClr val="accent5"/>
                </a:solidFill>
              </a:rPr>
              <a:t>St. Mary Parish</a:t>
            </a:r>
            <a:r>
              <a:rPr lang="en-US" sz="2200" dirty="0"/>
              <a:t>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St. Mary Community Action Agency: 1-337-828-5703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If homeless in </a:t>
            </a:r>
            <a:r>
              <a:rPr lang="en-US" sz="2200" b="1" dirty="0">
                <a:solidFill>
                  <a:schemeClr val="accent5"/>
                </a:solidFill>
              </a:rPr>
              <a:t>Terrebonne Parish</a:t>
            </a:r>
            <a:r>
              <a:rPr lang="en-US" sz="22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Beautiful Beginnings Homeless Shelter: 580-8105 (Families with children only)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Bunkhouse Shelter: 876-9976 or 637-6088 : (men only) there is a small charge per night to stay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Gulf Coast Social Services: 851-4488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Salvation Army: 262-1871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Terrebonne Parish Consolidated Government: 873-6817</a:t>
            </a:r>
          </a:p>
        </p:txBody>
      </p:sp>
    </p:spTree>
    <p:extLst>
      <p:ext uri="{BB962C8B-B14F-4D97-AF65-F5344CB8AC3E}">
        <p14:creationId xmlns:p14="http://schemas.microsoft.com/office/powerpoint/2010/main" val="4093821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ADDITIONAL RESOURCES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4961" y="4251601"/>
            <a:ext cx="6823881" cy="1046400"/>
          </a:xfrm>
        </p:spPr>
        <p:txBody>
          <a:bodyPr/>
          <a:lstStyle/>
          <a:p>
            <a:r>
              <a:rPr lang="en-US" dirty="0"/>
              <a:t>Here are a list of helpful services for low-income clients</a:t>
            </a:r>
          </a:p>
        </p:txBody>
      </p:sp>
      <p:pic>
        <p:nvPicPr>
          <p:cNvPr id="4" name="Graphic 4" descr="Home">
            <a:extLst>
              <a:ext uri="{FF2B5EF4-FFF2-40B4-BE49-F238E27FC236}">
                <a16:creationId xmlns:a16="http://schemas.microsoft.com/office/drawing/2014/main" id="{3B05AF50-C16E-1943-9167-636F4FBC6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8918" y="1139403"/>
            <a:ext cx="1291652" cy="129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77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32513" y="365125"/>
            <a:ext cx="10399594" cy="6175612"/>
          </a:xfrm>
          <a:prstGeom prst="rect">
            <a:avLst/>
          </a:prstGeom>
          <a:blipFill dpi="0" rotWithShape="1">
            <a:blip r:embed="rId2">
              <a:alphaModFix amt="3000"/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066" y="973409"/>
            <a:ext cx="7865659" cy="1325563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+mn-lt"/>
              </a:rPr>
              <a:t>If your clients are experiencing housing problems, it may be beneficial to mention the following </a:t>
            </a:r>
            <a:r>
              <a:rPr lang="en-US" sz="3000" b="1" dirty="0">
                <a:solidFill>
                  <a:schemeClr val="accent5"/>
                </a:solidFill>
                <a:latin typeface="+mn-lt"/>
              </a:rPr>
              <a:t>services and programs</a:t>
            </a:r>
            <a:r>
              <a:rPr lang="en-US" sz="3000" b="1" dirty="0">
                <a:latin typeface="+mn-lt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066" y="2907258"/>
            <a:ext cx="5139519" cy="36334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Medicare</a:t>
            </a:r>
          </a:p>
          <a:p>
            <a:r>
              <a:rPr lang="en-US" dirty="0"/>
              <a:t>Medicaid</a:t>
            </a:r>
          </a:p>
          <a:p>
            <a:r>
              <a:rPr lang="en-US" dirty="0"/>
              <a:t>Louisiana Children’s Health Insurance Program (</a:t>
            </a:r>
            <a:r>
              <a:rPr lang="en-US" dirty="0" err="1"/>
              <a:t>LaCHIP</a:t>
            </a:r>
            <a:r>
              <a:rPr lang="en-US" dirty="0"/>
              <a:t>)</a:t>
            </a:r>
          </a:p>
          <a:p>
            <a:r>
              <a:rPr lang="en-US" dirty="0"/>
              <a:t>Louisiana Low Income Home Energy Assistance (LIHEAP)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63018" y="2907257"/>
            <a:ext cx="5715000" cy="36334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Family Independence Temporary Assistance Program (FITAP)</a:t>
            </a:r>
          </a:p>
          <a:p>
            <a:r>
              <a:rPr lang="en-US" dirty="0"/>
              <a:t>Louisiana Supplemental Nutrition Assistance Program (SNAP)</a:t>
            </a:r>
          </a:p>
          <a:p>
            <a:r>
              <a:rPr lang="en-US" dirty="0"/>
              <a:t>Louisiana Special Supplemental Nutrition Program for Women, Infants, and Children (WIC)</a:t>
            </a:r>
          </a:p>
          <a:p>
            <a:r>
              <a:rPr lang="en-US" dirty="0"/>
              <a:t>Head Start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762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-109181" y="1351128"/>
            <a:ext cx="12301182" cy="5506872"/>
          </a:xfrm>
          <a:prstGeom prst="rect">
            <a:avLst/>
          </a:prstGeom>
          <a:blipFill dpi="0" rotWithShape="1">
            <a:blip r:embed="rId2">
              <a:alphaModFix amt="9000"/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2273" y="1729711"/>
            <a:ext cx="3480412" cy="495616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600" dirty="0"/>
              <a:t>Medicaid provides </a:t>
            </a:r>
            <a:r>
              <a:rPr lang="en-US" sz="1600" b="1" dirty="0">
                <a:solidFill>
                  <a:schemeClr val="accent5"/>
                </a:solidFill>
              </a:rPr>
              <a:t>medical benefits to low-income individuals and families</a:t>
            </a:r>
            <a:r>
              <a:rPr lang="en-US" sz="1600" dirty="0"/>
              <a:t>. Although the federal government establishes the general rules for Medicaid, specific requirements are established by each state. 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In Louisiana, over a million residents receive health care coverage through Medicaid, most of whom are children under 19. </a:t>
            </a:r>
          </a:p>
          <a:p>
            <a:pPr lvl="1">
              <a:lnSpc>
                <a:spcPct val="120000"/>
              </a:lnSpc>
            </a:pPr>
            <a:r>
              <a:rPr lang="en-US" sz="1200" dirty="0"/>
              <a:t>The Louisiana Medicaid Program operates within the Louisiana Department of Health.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20000"/>
              </a:lnSpc>
            </a:pPr>
            <a:endParaRPr lang="en-US" sz="1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599" y="1649354"/>
            <a:ext cx="3774195" cy="495616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600" dirty="0"/>
              <a:t>Medicare is a federal </a:t>
            </a:r>
            <a:r>
              <a:rPr lang="en-US" sz="1600" b="1" dirty="0">
                <a:solidFill>
                  <a:schemeClr val="accent5"/>
                </a:solidFill>
              </a:rPr>
              <a:t>health insurance program for people 65 and older and for eligible people who are under 65 and disabled</a:t>
            </a:r>
            <a:r>
              <a:rPr lang="en-US" sz="1600" dirty="0"/>
              <a:t>. 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Medicare was never intended to pay 100% of medical bills. Its purpose is to help pay a portion of medical expenses. Medicare beneficiaries also pay a portion of their medical expenses, which includes deductibles, copayments, and services not covered by Medicare.</a:t>
            </a:r>
          </a:p>
          <a:p>
            <a:pPr lvl="1">
              <a:lnSpc>
                <a:spcPct val="120000"/>
              </a:lnSpc>
            </a:pPr>
            <a:r>
              <a:rPr lang="en-US" sz="1200" dirty="0"/>
              <a:t>Medicare is run by the Centers of Medicare and Medicaid Services, an agency of the U.S. Department of Health and Human Services. It is controlled by Congress.</a:t>
            </a:r>
          </a:p>
          <a:p>
            <a:pPr>
              <a:lnSpc>
                <a:spcPct val="120000"/>
              </a:lnSpc>
            </a:pPr>
            <a:endParaRPr lang="en-US" sz="16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-1" y="548667"/>
            <a:ext cx="3801928" cy="982741"/>
            <a:chOff x="-1" y="548667"/>
            <a:chExt cx="3801928" cy="982741"/>
          </a:xfrm>
        </p:grpSpPr>
        <p:sp>
          <p:nvSpPr>
            <p:cNvPr id="7" name="Delay 9">
              <a:extLst>
                <a:ext uri="{FF2B5EF4-FFF2-40B4-BE49-F238E27FC236}">
                  <a16:creationId xmlns:a16="http://schemas.microsoft.com/office/drawing/2014/main" id="{AEB45FC3-44AD-4446-888C-58EF9A4E5140}"/>
                </a:ext>
              </a:extLst>
            </p:cNvPr>
            <p:cNvSpPr/>
            <p:nvPr/>
          </p:nvSpPr>
          <p:spPr>
            <a:xfrm>
              <a:off x="2636355" y="548667"/>
              <a:ext cx="1165572" cy="982737"/>
            </a:xfrm>
            <a:prstGeom prst="flowChartDelay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6F823A8A-EDA6-AF42-837A-17D661647E5D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48671"/>
              <a:ext cx="3227943" cy="982737"/>
            </a:xfrm>
            <a:prstGeom prst="rect">
              <a:avLst/>
            </a:prstGeom>
            <a:solidFill>
              <a:schemeClr val="accent6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000" b="1" dirty="0">
                  <a:solidFill>
                    <a:schemeClr val="bg1"/>
                  </a:solidFill>
                  <a:latin typeface="+mn-lt"/>
                </a:rPr>
                <a:t>Medicaid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32665" y="548667"/>
            <a:ext cx="4059335" cy="982740"/>
            <a:chOff x="8132665" y="548667"/>
            <a:chExt cx="4059335" cy="982740"/>
          </a:xfrm>
        </p:grpSpPr>
        <p:sp>
          <p:nvSpPr>
            <p:cNvPr id="9" name="Delay 9">
              <a:extLst>
                <a:ext uri="{FF2B5EF4-FFF2-40B4-BE49-F238E27FC236}">
                  <a16:creationId xmlns:a16="http://schemas.microsoft.com/office/drawing/2014/main" id="{AEB45FC3-44AD-4446-888C-58EF9A4E5140}"/>
                </a:ext>
              </a:extLst>
            </p:cNvPr>
            <p:cNvSpPr/>
            <p:nvPr/>
          </p:nvSpPr>
          <p:spPr>
            <a:xfrm rot="10800000">
              <a:off x="8132665" y="548667"/>
              <a:ext cx="1165572" cy="982737"/>
            </a:xfrm>
            <a:prstGeom prst="flowChartDelay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6F823A8A-EDA6-AF42-837A-17D661647E5D}"/>
                </a:ext>
              </a:extLst>
            </p:cNvPr>
            <p:cNvSpPr txBox="1">
              <a:spLocks/>
            </p:cNvSpPr>
            <p:nvPr/>
          </p:nvSpPr>
          <p:spPr>
            <a:xfrm>
              <a:off x="8671383" y="548670"/>
              <a:ext cx="3520617" cy="982737"/>
            </a:xfrm>
            <a:prstGeom prst="rect">
              <a:avLst/>
            </a:prstGeom>
            <a:solidFill>
              <a:schemeClr val="accent6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000" b="1" dirty="0">
                  <a:solidFill>
                    <a:schemeClr val="bg1"/>
                  </a:solidFill>
                  <a:latin typeface="+mn-lt"/>
                </a:rPr>
                <a:t>Medicare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559147" y="1736166"/>
            <a:ext cx="282399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The Louisiana Children’s Health Insurance Program (</a:t>
            </a:r>
            <a:r>
              <a:rPr lang="en-US" sz="1600" dirty="0" err="1"/>
              <a:t>LaCHIP</a:t>
            </a:r>
            <a:r>
              <a:rPr lang="en-US" sz="1600" dirty="0"/>
              <a:t>) provides </a:t>
            </a:r>
            <a:r>
              <a:rPr lang="en-US" sz="1600" b="1" dirty="0">
                <a:solidFill>
                  <a:schemeClr val="accent5"/>
                </a:solidFill>
              </a:rPr>
              <a:t>health coverage to uninsured children up to age 19</a:t>
            </a:r>
            <a:r>
              <a:rPr lang="en-US" sz="1600" dirty="0"/>
              <a:t>. It is a no-cost health program that pays for hospital care, doctor visits, prescription drugs, shots and more.</a:t>
            </a:r>
          </a:p>
          <a:p>
            <a:endParaRPr lang="en-US" sz="16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4117922" y="539146"/>
            <a:ext cx="3409445" cy="992258"/>
            <a:chOff x="4117922" y="539146"/>
            <a:chExt cx="3409445" cy="992258"/>
          </a:xfrm>
        </p:grpSpPr>
        <p:sp>
          <p:nvSpPr>
            <p:cNvPr id="13" name="Delay 9">
              <a:extLst>
                <a:ext uri="{FF2B5EF4-FFF2-40B4-BE49-F238E27FC236}">
                  <a16:creationId xmlns:a16="http://schemas.microsoft.com/office/drawing/2014/main" id="{AEB45FC3-44AD-4446-888C-58EF9A4E5140}"/>
                </a:ext>
              </a:extLst>
            </p:cNvPr>
            <p:cNvSpPr/>
            <p:nvPr/>
          </p:nvSpPr>
          <p:spPr>
            <a:xfrm>
              <a:off x="6361795" y="545495"/>
              <a:ext cx="1165572" cy="982737"/>
            </a:xfrm>
            <a:prstGeom prst="flowChartDelay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elay 9">
              <a:extLst>
                <a:ext uri="{FF2B5EF4-FFF2-40B4-BE49-F238E27FC236}">
                  <a16:creationId xmlns:a16="http://schemas.microsoft.com/office/drawing/2014/main" id="{AEB45FC3-44AD-4446-888C-58EF9A4E5140}"/>
                </a:ext>
              </a:extLst>
            </p:cNvPr>
            <p:cNvSpPr/>
            <p:nvPr/>
          </p:nvSpPr>
          <p:spPr>
            <a:xfrm rot="10800000">
              <a:off x="4117922" y="545494"/>
              <a:ext cx="1165572" cy="982737"/>
            </a:xfrm>
            <a:prstGeom prst="flowChartDelay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F823A8A-EDA6-AF42-837A-17D661647E5D}"/>
                </a:ext>
              </a:extLst>
            </p:cNvPr>
            <p:cNvSpPr txBox="1">
              <a:spLocks/>
            </p:cNvSpPr>
            <p:nvPr/>
          </p:nvSpPr>
          <p:spPr>
            <a:xfrm>
              <a:off x="4746499" y="539146"/>
              <a:ext cx="2232426" cy="992258"/>
            </a:xfrm>
            <a:prstGeom prst="rect">
              <a:avLst/>
            </a:prstGeom>
            <a:solidFill>
              <a:schemeClr val="accent6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000" b="1" dirty="0" err="1">
                  <a:solidFill>
                    <a:schemeClr val="bg1"/>
                  </a:solidFill>
                  <a:latin typeface="+mn-lt"/>
                </a:rPr>
                <a:t>LaCHIP</a:t>
              </a:r>
              <a:endParaRPr lang="en-US" sz="3000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5491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4762" y="0"/>
            <a:ext cx="12196762" cy="6858000"/>
          </a:xfrm>
          <a:prstGeom prst="rect">
            <a:avLst/>
          </a:prstGeom>
          <a:blipFill dpi="0" rotWithShape="1">
            <a:blip r:embed="rId2">
              <a:alphaModFix amt="19000"/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25751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The Low-Income Home Energy Assistance Program (LIHEAP) is a federally funded program that helps </a:t>
            </a:r>
            <a:r>
              <a:rPr lang="en-US" b="1" dirty="0">
                <a:solidFill>
                  <a:schemeClr val="accent5"/>
                </a:solidFill>
              </a:rPr>
              <a:t>low-income households with their home energy bills</a:t>
            </a:r>
            <a:r>
              <a:rPr lang="en-US" dirty="0"/>
              <a:t>. The LIHEAP program may provide bill payment assistance and/or energy crisis assistance.</a:t>
            </a:r>
          </a:p>
          <a:p>
            <a:r>
              <a:rPr lang="en-US" dirty="0"/>
              <a:t>Household income determines the minimum requirements for energy assistance. </a:t>
            </a:r>
            <a:r>
              <a:rPr lang="en-US" i="1" dirty="0"/>
              <a:t>Availability to LIHEAP is not guaranteed. There may be other eligibility requirements.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Contact: </a:t>
            </a:r>
            <a:r>
              <a:rPr lang="en-US" i="1" dirty="0">
                <a:hlinkClick r:id="rId3"/>
              </a:rPr>
              <a:t>energyawebinfo@lhc.la.gov</a:t>
            </a:r>
            <a:r>
              <a:rPr lang="en-US" i="1" dirty="0"/>
              <a:t> </a:t>
            </a:r>
            <a:r>
              <a:rPr lang="en-US" dirty="0"/>
              <a:t>| 888-454-2001</a:t>
            </a:r>
            <a:br>
              <a:rPr lang="en-US" dirty="0"/>
            </a:b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823A8A-EDA6-AF42-837A-17D661647E5D}"/>
              </a:ext>
            </a:extLst>
          </p:cNvPr>
          <p:cNvSpPr txBox="1">
            <a:spLocks/>
          </p:cNvSpPr>
          <p:nvPr/>
        </p:nvSpPr>
        <p:spPr>
          <a:xfrm>
            <a:off x="-4762" y="571507"/>
            <a:ext cx="5689840" cy="982737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Louisiana Low Income Home Energy Assistance (LIHEAP)</a:t>
            </a:r>
          </a:p>
        </p:txBody>
      </p:sp>
      <p:sp>
        <p:nvSpPr>
          <p:cNvPr id="6" name="Delay 9">
            <a:extLst>
              <a:ext uri="{FF2B5EF4-FFF2-40B4-BE49-F238E27FC236}">
                <a16:creationId xmlns:a16="http://schemas.microsoft.com/office/drawing/2014/main" id="{AEB45FC3-44AD-4446-888C-58EF9A4E5140}"/>
              </a:ext>
            </a:extLst>
          </p:cNvPr>
          <p:cNvSpPr/>
          <p:nvPr/>
        </p:nvSpPr>
        <p:spPr>
          <a:xfrm>
            <a:off x="5508452" y="571507"/>
            <a:ext cx="1165572" cy="982737"/>
          </a:xfrm>
          <a:prstGeom prst="flowChartDelay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88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 rot="21382337">
            <a:off x="4466399" y="1697535"/>
            <a:ext cx="3603012" cy="460751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10156"/>
          <a:stretch/>
        </p:blipFill>
        <p:spPr>
          <a:xfrm rot="450904">
            <a:off x="3847765" y="4009134"/>
            <a:ext cx="4008424" cy="56977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Delay 9">
            <a:extLst>
              <a:ext uri="{FF2B5EF4-FFF2-40B4-BE49-F238E27FC236}">
                <a16:creationId xmlns:a16="http://schemas.microsoft.com/office/drawing/2014/main" id="{AEB45FC3-44AD-4446-888C-58EF9A4E5140}"/>
              </a:ext>
            </a:extLst>
          </p:cNvPr>
          <p:cNvSpPr/>
          <p:nvPr/>
        </p:nvSpPr>
        <p:spPr>
          <a:xfrm rot="10800000">
            <a:off x="6913179" y="460535"/>
            <a:ext cx="1165572" cy="982737"/>
          </a:xfrm>
          <a:prstGeom prst="flowChartDelay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elay 9">
            <a:extLst>
              <a:ext uri="{FF2B5EF4-FFF2-40B4-BE49-F238E27FC236}">
                <a16:creationId xmlns:a16="http://schemas.microsoft.com/office/drawing/2014/main" id="{AEB45FC3-44AD-4446-888C-58EF9A4E5140}"/>
              </a:ext>
            </a:extLst>
          </p:cNvPr>
          <p:cNvSpPr/>
          <p:nvPr/>
        </p:nvSpPr>
        <p:spPr>
          <a:xfrm>
            <a:off x="4457061" y="460535"/>
            <a:ext cx="1165572" cy="982737"/>
          </a:xfrm>
          <a:prstGeom prst="flowChartDelay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825625"/>
            <a:ext cx="4457061" cy="473368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Family Independence Temporary Assistance Program (FITAP) provides </a:t>
            </a:r>
            <a:r>
              <a:rPr lang="en-US" b="1" dirty="0">
                <a:solidFill>
                  <a:schemeClr val="accent5"/>
                </a:solidFill>
              </a:rPr>
              <a:t>cash assistance to families with children when the financial resources of the family are insufficient to meet subsistence needs</a:t>
            </a:r>
            <a:r>
              <a:rPr lang="en-US" dirty="0"/>
              <a:t>.</a:t>
            </a:r>
          </a:p>
          <a:p>
            <a:r>
              <a:rPr lang="en-US" dirty="0"/>
              <a:t>The goal of FITAP is to decrease the long-term dependency on welfare assistance by promoting job preparation and work. Public assistance is no longer a lifetime benefit but an opportunity to become independent after a financial crisis.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half" idx="2"/>
          </p:nvPr>
        </p:nvSpPr>
        <p:spPr>
          <a:xfrm>
            <a:off x="8078750" y="1825625"/>
            <a:ext cx="4113249" cy="4733686"/>
          </a:xfrm>
        </p:spPr>
        <p:txBody>
          <a:bodyPr>
            <a:normAutofit fontScale="70000" lnSpcReduction="20000"/>
          </a:bodyPr>
          <a:lstStyle/>
          <a:p>
            <a:pPr marL="285750" indent="-285750"/>
            <a:r>
              <a:rPr lang="en-US" dirty="0"/>
              <a:t>The Supplemental Nutrition Assistance Program (SNAP) provides </a:t>
            </a:r>
            <a:r>
              <a:rPr lang="en-US" b="1" dirty="0">
                <a:solidFill>
                  <a:schemeClr val="accent5"/>
                </a:solidFill>
              </a:rPr>
              <a:t>monthly benefits that help eligible low-income households buy the food they need for good health</a:t>
            </a:r>
            <a:r>
              <a:rPr lang="en-US" dirty="0"/>
              <a:t>.  </a:t>
            </a:r>
          </a:p>
          <a:p>
            <a:pPr marL="285750" indent="-285750"/>
            <a:r>
              <a:rPr lang="en-US" dirty="0"/>
              <a:t>For most households, SNAP funds account for only a portion of their food budgets; they must also use their own funds to buy enough food to last throughout the month. </a:t>
            </a:r>
          </a:p>
          <a:p>
            <a:pPr marL="285750" indent="-285750"/>
            <a:r>
              <a:rPr lang="en-US" dirty="0"/>
              <a:t>Eligible households can receive food assistance through regular SNAP or through the Louisiana Combined Application Project (</a:t>
            </a:r>
            <a:r>
              <a:rPr lang="en-US" dirty="0" err="1"/>
              <a:t>LaCAP</a:t>
            </a:r>
            <a:r>
              <a:rPr lang="en-US" dirty="0"/>
              <a:t>).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823A8A-EDA6-AF42-837A-17D661647E5D}"/>
              </a:ext>
            </a:extLst>
          </p:cNvPr>
          <p:cNvSpPr txBox="1">
            <a:spLocks/>
          </p:cNvSpPr>
          <p:nvPr/>
        </p:nvSpPr>
        <p:spPr>
          <a:xfrm>
            <a:off x="0" y="460535"/>
            <a:ext cx="5107054" cy="982737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+mn-lt"/>
              </a:rPr>
              <a:t>Family Independence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+mn-lt"/>
              </a:rPr>
              <a:t>Temporary Assistance (FITAP)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823A8A-EDA6-AF42-837A-17D661647E5D}"/>
              </a:ext>
            </a:extLst>
          </p:cNvPr>
          <p:cNvSpPr txBox="1">
            <a:spLocks/>
          </p:cNvSpPr>
          <p:nvPr/>
        </p:nvSpPr>
        <p:spPr>
          <a:xfrm>
            <a:off x="7623672" y="460535"/>
            <a:ext cx="4596606" cy="982737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400" b="1" dirty="0" err="1">
                <a:solidFill>
                  <a:schemeClr val="bg1"/>
                </a:solidFill>
                <a:latin typeface="+mn-lt"/>
              </a:rPr>
              <a:t>Supplemental</a:t>
            </a:r>
            <a:r>
              <a:rPr lang="fr-FR" sz="2400" b="1" dirty="0">
                <a:solidFill>
                  <a:schemeClr val="bg1"/>
                </a:solidFill>
                <a:latin typeface="+mn-lt"/>
              </a:rPr>
              <a:t> Nutrition </a:t>
            </a:r>
          </a:p>
          <a:p>
            <a:pPr algn="r"/>
            <a:r>
              <a:rPr lang="fr-FR" sz="2400" b="1" dirty="0">
                <a:solidFill>
                  <a:schemeClr val="bg1"/>
                </a:solidFill>
                <a:latin typeface="+mn-lt"/>
              </a:rPr>
              <a:t>Assistance Program (SNAP)</a:t>
            </a:r>
            <a:endParaRPr lang="en-US" sz="24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761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ACBAB4-62F9-FA45-B846-C2C365126DC0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>
              <a:alphaModFix amt="18000"/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312567-517F-1845-85FB-9E7E6079F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8314" y="1600200"/>
            <a:ext cx="9818914" cy="3624943"/>
          </a:xfrm>
        </p:spPr>
        <p:txBody>
          <a:bodyPr>
            <a:normAutofit/>
          </a:bodyPr>
          <a:lstStyle/>
          <a:p>
            <a:r>
              <a:rPr lang="en-US" sz="5400" dirty="0"/>
              <a:t>“We need a culture of </a:t>
            </a:r>
            <a:r>
              <a:rPr lang="en-US" sz="5400" dirty="0">
                <a:solidFill>
                  <a:schemeClr val="accent6"/>
                </a:solidFill>
              </a:rPr>
              <a:t>preparedness</a:t>
            </a:r>
            <a:r>
              <a:rPr lang="en-US" sz="5400" dirty="0"/>
              <a:t> that becomes a part of our everyday existence” </a:t>
            </a:r>
          </a:p>
          <a:p>
            <a:pPr algn="r"/>
            <a:endParaRPr lang="en-US" dirty="0"/>
          </a:p>
          <a:p>
            <a:pPr marL="1200150" lvl="2" indent="-285750" algn="r">
              <a:buFontTx/>
              <a:buChar char="-"/>
            </a:pPr>
            <a:r>
              <a:rPr lang="en-US" dirty="0"/>
              <a:t>Leslie Chapman-Henderson, </a:t>
            </a:r>
          </a:p>
          <a:p>
            <a:pPr lvl="2" algn="r"/>
            <a:r>
              <a:rPr lang="en-US" dirty="0"/>
              <a:t>Chief Executive of the Federal Alliance for Safe Homes</a:t>
            </a:r>
          </a:p>
        </p:txBody>
      </p:sp>
    </p:spTree>
    <p:extLst>
      <p:ext uri="{BB962C8B-B14F-4D97-AF65-F5344CB8AC3E}">
        <p14:creationId xmlns:p14="http://schemas.microsoft.com/office/powerpoint/2010/main" val="1702512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3">
              <a:alphaModFix amt="17000"/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26" y="1711841"/>
            <a:ext cx="5181600" cy="514615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Special Supplemental Nutrition Program for Women, Infants, and Children (WIC) provides </a:t>
            </a:r>
            <a:r>
              <a:rPr lang="en-US" b="1" dirty="0">
                <a:solidFill>
                  <a:schemeClr val="accent5"/>
                </a:solidFill>
              </a:rPr>
              <a:t>supplemental foods, nutrition education and referrals to health care, at no cost, to low-income pregnant, breastfeeding and postpartum women, infants, and children up to age 5 who are determined to be at nutritional risk</a:t>
            </a:r>
            <a:r>
              <a:rPr lang="en-US" dirty="0"/>
              <a:t>. </a:t>
            </a:r>
          </a:p>
          <a:p>
            <a:r>
              <a:rPr lang="en-US" dirty="0"/>
              <a:t>In order to qualify for this benefit program, you must be a resident of the state of Louisiana; a pregnant, breastfeeding and/or postpartum woman; an infant or child up to 5 years of age; and individually determined by a health professional to be at nutrition risk.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97230" y="1711840"/>
            <a:ext cx="5181600" cy="514615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Head Start is a federal program that </a:t>
            </a:r>
            <a:r>
              <a:rPr lang="en-US" b="1" dirty="0">
                <a:solidFill>
                  <a:schemeClr val="accent5"/>
                </a:solidFill>
              </a:rPr>
              <a:t>promotes the school readiness of children from birth to age five from low-income families</a:t>
            </a:r>
            <a:r>
              <a:rPr lang="en-US" dirty="0"/>
              <a:t> by enhancing their cognitive, social, and emotional development. </a:t>
            </a:r>
          </a:p>
          <a:p>
            <a:r>
              <a:rPr lang="en-US" dirty="0"/>
              <a:t>Head Start programs provide a learning environment that supports children's growth in many areas such as language, literacy, and social and emotional development. </a:t>
            </a:r>
          </a:p>
          <a:p>
            <a:r>
              <a:rPr lang="en-US" dirty="0"/>
              <a:t>Head Start emphasizes the role of parents as their child's first and most important teacher. These programs help build relationships with families that support family well-being and many other important areas.</a:t>
            </a:r>
          </a:p>
        </p:txBody>
      </p:sp>
      <p:sp>
        <p:nvSpPr>
          <p:cNvPr id="5" name="Delay 9">
            <a:extLst>
              <a:ext uri="{FF2B5EF4-FFF2-40B4-BE49-F238E27FC236}">
                <a16:creationId xmlns:a16="http://schemas.microsoft.com/office/drawing/2014/main" id="{AEB45FC3-44AD-4446-888C-58EF9A4E5140}"/>
              </a:ext>
            </a:extLst>
          </p:cNvPr>
          <p:cNvSpPr/>
          <p:nvPr/>
        </p:nvSpPr>
        <p:spPr>
          <a:xfrm rot="10800000">
            <a:off x="6711149" y="460534"/>
            <a:ext cx="1165572" cy="982737"/>
          </a:xfrm>
          <a:prstGeom prst="flowChartDelay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elay 9">
            <a:extLst>
              <a:ext uri="{FF2B5EF4-FFF2-40B4-BE49-F238E27FC236}">
                <a16:creationId xmlns:a16="http://schemas.microsoft.com/office/drawing/2014/main" id="{AEB45FC3-44AD-4446-888C-58EF9A4E5140}"/>
              </a:ext>
            </a:extLst>
          </p:cNvPr>
          <p:cNvSpPr/>
          <p:nvPr/>
        </p:nvSpPr>
        <p:spPr>
          <a:xfrm>
            <a:off x="4403896" y="460535"/>
            <a:ext cx="1165572" cy="982737"/>
          </a:xfrm>
          <a:prstGeom prst="flowChartDelay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823A8A-EDA6-AF42-837A-17D661647E5D}"/>
              </a:ext>
            </a:extLst>
          </p:cNvPr>
          <p:cNvSpPr txBox="1">
            <a:spLocks/>
          </p:cNvSpPr>
          <p:nvPr/>
        </p:nvSpPr>
        <p:spPr>
          <a:xfrm>
            <a:off x="0" y="460535"/>
            <a:ext cx="4646428" cy="982737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chemeClr val="bg1"/>
                </a:solidFill>
                <a:latin typeface="+mn-lt"/>
              </a:rPr>
              <a:t>Special Supplemental Nutrition Program for Women, Infants, and Children (WIC)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823A8A-EDA6-AF42-837A-17D661647E5D}"/>
              </a:ext>
            </a:extLst>
          </p:cNvPr>
          <p:cNvSpPr txBox="1">
            <a:spLocks/>
          </p:cNvSpPr>
          <p:nvPr/>
        </p:nvSpPr>
        <p:spPr>
          <a:xfrm>
            <a:off x="7293935" y="460535"/>
            <a:ext cx="4926343" cy="982737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dirty="0">
                <a:solidFill>
                  <a:schemeClr val="bg1"/>
                </a:solidFill>
                <a:latin typeface="+mn-lt"/>
              </a:rPr>
              <a:t>Head Start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8630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AFC23-C157-7A42-94E5-D98133735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96687"/>
            <a:ext cx="9144000" cy="1032114"/>
          </a:xfrm>
        </p:spPr>
        <p:txBody>
          <a:bodyPr>
            <a:normAutofit/>
          </a:bodyPr>
          <a:lstStyle/>
          <a:p>
            <a:r>
              <a:rPr lang="en-US" spc="100" dirty="0">
                <a:solidFill>
                  <a:schemeClr val="accent6"/>
                </a:solidFill>
              </a:rPr>
              <a:t>C-LEARN</a:t>
            </a:r>
          </a:p>
        </p:txBody>
      </p:sp>
      <p:sp>
        <p:nvSpPr>
          <p:cNvPr id="4" name="Rectangle 3"/>
          <p:cNvSpPr/>
          <p:nvPr/>
        </p:nvSpPr>
        <p:spPr>
          <a:xfrm>
            <a:off x="667925" y="3586161"/>
            <a:ext cx="1085614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Thank You!</a:t>
            </a:r>
          </a:p>
          <a:p>
            <a:pPr algn="ctr"/>
            <a:r>
              <a:rPr lang="en-US" sz="3600" dirty="0"/>
              <a:t>Next Week:</a:t>
            </a:r>
          </a:p>
          <a:p>
            <a:pPr algn="ctr"/>
            <a:r>
              <a:rPr lang="en-US" sz="2800" dirty="0"/>
              <a:t>Session 4: Before and After Disaster</a:t>
            </a:r>
          </a:p>
        </p:txBody>
      </p:sp>
      <p:pic>
        <p:nvPicPr>
          <p:cNvPr id="10" name="Picture 9" descr="https://nola-lettering.com/collections/new-orleans-houses/shotgun-houses" title="source"/>
          <p:cNvPicPr>
            <a:picLocks noChangeAspect="1"/>
          </p:cNvPicPr>
          <p:nvPr/>
        </p:nvPicPr>
        <p:blipFill rotWithShape="1">
          <a:blip r:embed="rId2"/>
          <a:srcRect t="12551" b="12393"/>
          <a:stretch/>
        </p:blipFill>
        <p:spPr>
          <a:xfrm>
            <a:off x="3524249" y="604967"/>
            <a:ext cx="5143500" cy="29811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92" y="5602328"/>
            <a:ext cx="2493058" cy="1255672"/>
          </a:xfrm>
          <a:prstGeom prst="rect">
            <a:avLst/>
          </a:prstGeom>
        </p:spPr>
      </p:pic>
      <p:pic>
        <p:nvPicPr>
          <p:cNvPr id="1026" name="Picture 2" descr="Image result for lsu health lo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8" t="30018" r="8020" b="28577"/>
          <a:stretch/>
        </p:blipFill>
        <p:spPr bwMode="auto">
          <a:xfrm>
            <a:off x="9475750" y="5999968"/>
            <a:ext cx="2458884" cy="6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540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A84C0-C297-574D-9F4D-EA0187D018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6400" y="2068000"/>
            <a:ext cx="5339200" cy="1275600"/>
          </a:xfrm>
        </p:spPr>
        <p:txBody>
          <a:bodyPr/>
          <a:lstStyle/>
          <a:p>
            <a:r>
              <a:rPr lang="en-US" b="1" dirty="0">
                <a:solidFill>
                  <a:schemeClr val="accent6"/>
                </a:solidFill>
              </a:rPr>
              <a:t>OVERVIEW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6F385-D987-7947-87F4-7B851CC8F4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0019" y="3343600"/>
            <a:ext cx="6691962" cy="1725801"/>
          </a:xfrm>
        </p:spPr>
        <p:txBody>
          <a:bodyPr>
            <a:normAutofit fontScale="92500" lnSpcReduction="20000"/>
          </a:bodyPr>
          <a:lstStyle/>
          <a:p>
            <a:pPr marL="571500" indent="-571500" algn="l">
              <a:buFont typeface="Wingdings" pitchFamily="2" charset="2"/>
              <a:buChar char="ü"/>
            </a:pPr>
            <a:r>
              <a:rPr lang="en-US" sz="3600" dirty="0"/>
              <a:t>Public Housing and Homeownership Programs</a:t>
            </a:r>
          </a:p>
          <a:p>
            <a:pPr marL="571500" indent="-571500" algn="l">
              <a:buFont typeface="Wingdings" pitchFamily="2" charset="2"/>
              <a:buChar char="ü"/>
            </a:pPr>
            <a:r>
              <a:rPr lang="en-US" sz="3600" dirty="0"/>
              <a:t>Resources for Homelessness</a:t>
            </a:r>
          </a:p>
          <a:p>
            <a:pPr marL="571500" indent="-571500" algn="l">
              <a:buFont typeface="Wingdings" pitchFamily="2" charset="2"/>
              <a:buChar char="ü"/>
            </a:pPr>
            <a:r>
              <a:rPr lang="en-US" sz="3600" dirty="0"/>
              <a:t>Additional Resources </a:t>
            </a:r>
          </a:p>
        </p:txBody>
      </p:sp>
      <p:pic>
        <p:nvPicPr>
          <p:cNvPr id="5" name="Graphic 4" descr="Home">
            <a:extLst>
              <a:ext uri="{FF2B5EF4-FFF2-40B4-BE49-F238E27FC236}">
                <a16:creationId xmlns:a16="http://schemas.microsoft.com/office/drawing/2014/main" id="{3B05AF50-C16E-1943-9167-636F4FBC6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48918" y="1139403"/>
            <a:ext cx="1291652" cy="129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84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459ED38-0ADD-4444-97D3-C16A33CE025E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18000"/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7975"/>
            <a:ext cx="6267450" cy="815975"/>
          </a:xfrm>
          <a:solidFill>
            <a:schemeClr val="accent6"/>
          </a:solidFill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+mn-lt"/>
              </a:rPr>
              <a:t>  What is Public Housing?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0400" y="1456660"/>
            <a:ext cx="4786859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effectLst/>
              </a:rPr>
              <a:t>The U.S. Department of Housing and Urban Development (HUD) administers federal aid to local housing agencies (HAs) that manage the housing for low-income residents at rents they can afford.</a:t>
            </a:r>
          </a:p>
          <a:p>
            <a:r>
              <a:rPr lang="en-US" b="1" dirty="0">
                <a:solidFill>
                  <a:schemeClr val="accent5"/>
                </a:solidFill>
                <a:effectLst/>
              </a:rPr>
              <a:t>Housing Authority of New Orleans</a:t>
            </a:r>
            <a:r>
              <a:rPr lang="en-US" dirty="0">
                <a:effectLst/>
              </a:rPr>
              <a:t> (HANO) is the local organization that handles affordable housing in New Orleans. </a:t>
            </a:r>
            <a:endParaRPr lang="en-US" dirty="0"/>
          </a:p>
        </p:txBody>
      </p:sp>
      <p:sp>
        <p:nvSpPr>
          <p:cNvPr id="4" name="Delay 3">
            <a:extLst>
              <a:ext uri="{FF2B5EF4-FFF2-40B4-BE49-F238E27FC236}">
                <a16:creationId xmlns:a16="http://schemas.microsoft.com/office/drawing/2014/main" id="{7A391379-A497-4545-8B93-3888C5C83D87}"/>
              </a:ext>
            </a:extLst>
          </p:cNvPr>
          <p:cNvSpPr/>
          <p:nvPr/>
        </p:nvSpPr>
        <p:spPr>
          <a:xfrm>
            <a:off x="6038850" y="307974"/>
            <a:ext cx="971550" cy="815975"/>
          </a:xfrm>
          <a:prstGeom prst="flowChartDelay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2FBD01-8E95-BC4C-A1B3-3005D6CE21C5}"/>
              </a:ext>
            </a:extLst>
          </p:cNvPr>
          <p:cNvSpPr/>
          <p:nvPr/>
        </p:nvSpPr>
        <p:spPr>
          <a:xfrm>
            <a:off x="190655" y="1123950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Public housing is a federal program to provide </a:t>
            </a:r>
            <a:r>
              <a:rPr lang="en-US" sz="3200" b="1" i="1" dirty="0">
                <a:solidFill>
                  <a:schemeClr val="accent5"/>
                </a:solidFill>
              </a:rPr>
              <a:t>decent and safe rental housing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for eligible low-income families, the elderly, and persons with disabilities. Public housing comes in all sizes and types, from scattered single family houses to high-rise apartments for elderly families.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5E2CEE-BA91-6244-A2FC-10607AE44A51}"/>
              </a:ext>
            </a:extLst>
          </p:cNvPr>
          <p:cNvCxnSpPr/>
          <p:nvPr/>
        </p:nvCxnSpPr>
        <p:spPr>
          <a:xfrm>
            <a:off x="6402360" y="1633928"/>
            <a:ext cx="19205" cy="374754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290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CB858B-1B8A-0041-9B99-D28FD2C6F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39864">
            <a:off x="6853174" y="202094"/>
            <a:ext cx="5643137" cy="7835900"/>
          </a:xfrm>
          <a:prstGeom prst="rect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659" y="1300969"/>
            <a:ext cx="6796788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dirty="0">
                <a:effectLst/>
              </a:rPr>
              <a:t>HANO determines eligibility based on: </a:t>
            </a:r>
          </a:p>
          <a:p>
            <a:pPr lvl="1">
              <a:buFont typeface="Wingdings" pitchFamily="2" charset="2"/>
              <a:buChar char="ü"/>
            </a:pPr>
            <a:r>
              <a:rPr lang="en-US" sz="2800" dirty="0"/>
              <a:t>A</a:t>
            </a:r>
            <a:r>
              <a:rPr lang="en-US" sz="2800" dirty="0">
                <a:effectLst/>
              </a:rPr>
              <a:t>nnual gross income; </a:t>
            </a:r>
            <a:endParaRPr lang="en-US" sz="2800" dirty="0"/>
          </a:p>
          <a:p>
            <a:pPr lvl="1">
              <a:buFont typeface="Wingdings" pitchFamily="2" charset="2"/>
              <a:buChar char="ü"/>
            </a:pPr>
            <a:r>
              <a:rPr lang="en-US" sz="2800" dirty="0">
                <a:effectLst/>
              </a:rPr>
              <a:t>Whether you qualify as elderly, a person with a disability, or as a family; and </a:t>
            </a:r>
          </a:p>
          <a:p>
            <a:pPr lvl="1">
              <a:buFont typeface="Wingdings" pitchFamily="2" charset="2"/>
              <a:buChar char="ü"/>
            </a:pPr>
            <a:r>
              <a:rPr lang="en-US" sz="2800" dirty="0">
                <a:effectLst/>
              </a:rPr>
              <a:t>U.S. citizenship or eligible immigration status</a:t>
            </a:r>
          </a:p>
          <a:p>
            <a:r>
              <a:rPr lang="en-US" sz="3200" dirty="0">
                <a:effectLst/>
              </a:rPr>
              <a:t>Note: People with a history of incarceration </a:t>
            </a:r>
            <a:r>
              <a:rPr lang="en-US" sz="3200" b="1" dirty="0">
                <a:solidFill>
                  <a:schemeClr val="accent5"/>
                </a:solidFill>
                <a:effectLst/>
              </a:rPr>
              <a:t>are</a:t>
            </a:r>
            <a:r>
              <a:rPr lang="en-US" sz="3200" dirty="0">
                <a:effectLst/>
              </a:rPr>
              <a:t> eligible for assistance through HANO</a:t>
            </a:r>
            <a:endParaRPr lang="en-US" sz="3200" dirty="0"/>
          </a:p>
        </p:txBody>
      </p:sp>
      <p:sp>
        <p:nvSpPr>
          <p:cNvPr id="5" name="Delay 4">
            <a:extLst>
              <a:ext uri="{FF2B5EF4-FFF2-40B4-BE49-F238E27FC236}">
                <a16:creationId xmlns:a16="http://schemas.microsoft.com/office/drawing/2014/main" id="{80D62328-86B7-9C44-B64B-823CEB5A0FA8}"/>
              </a:ext>
            </a:extLst>
          </p:cNvPr>
          <p:cNvSpPr/>
          <p:nvPr/>
        </p:nvSpPr>
        <p:spPr>
          <a:xfrm>
            <a:off x="5798554" y="352944"/>
            <a:ext cx="985824" cy="815975"/>
          </a:xfrm>
          <a:prstGeom prst="flowChartDelay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066453E-135D-9F48-9EC2-E0B69873EFDE}"/>
              </a:ext>
            </a:extLst>
          </p:cNvPr>
          <p:cNvSpPr txBox="1">
            <a:spLocks/>
          </p:cNvSpPr>
          <p:nvPr/>
        </p:nvSpPr>
        <p:spPr>
          <a:xfrm>
            <a:off x="0" y="352945"/>
            <a:ext cx="6267450" cy="81597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bg1"/>
                </a:solidFill>
                <a:latin typeface="+mn-lt"/>
              </a:rPr>
              <a:t>  Eligibility for Public Housing </a:t>
            </a:r>
          </a:p>
        </p:txBody>
      </p:sp>
    </p:spTree>
    <p:extLst>
      <p:ext uri="{BB962C8B-B14F-4D97-AF65-F5344CB8AC3E}">
        <p14:creationId xmlns:p14="http://schemas.microsoft.com/office/powerpoint/2010/main" val="3740110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67C043-EB9A-B445-8E02-13501E045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815" y="1734319"/>
            <a:ext cx="5524185" cy="5123681"/>
          </a:xfrm>
          <a:prstGeom prst="rect">
            <a:avLst/>
          </a:prstGeom>
        </p:spPr>
      </p:pic>
      <p:sp>
        <p:nvSpPr>
          <p:cNvPr id="7" name="Delay 6">
            <a:extLst>
              <a:ext uri="{FF2B5EF4-FFF2-40B4-BE49-F238E27FC236}">
                <a16:creationId xmlns:a16="http://schemas.microsoft.com/office/drawing/2014/main" id="{5B58CB81-99C1-AE40-9CB8-785913A8D33B}"/>
              </a:ext>
            </a:extLst>
          </p:cNvPr>
          <p:cNvSpPr/>
          <p:nvPr/>
        </p:nvSpPr>
        <p:spPr>
          <a:xfrm>
            <a:off x="8616950" y="304800"/>
            <a:ext cx="984250" cy="819150"/>
          </a:xfrm>
          <a:prstGeom prst="flowChartDelay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015" y="1734319"/>
            <a:ext cx="6273800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effectLst/>
              </a:rPr>
              <a:t>The participant is free to choose any housing that meets the requirements of the program and is </a:t>
            </a:r>
            <a:r>
              <a:rPr lang="en-US" b="1" dirty="0">
                <a:solidFill>
                  <a:schemeClr val="accent5"/>
                </a:solidFill>
                <a:effectLst/>
              </a:rPr>
              <a:t>not</a:t>
            </a:r>
            <a:r>
              <a:rPr lang="en-US" dirty="0">
                <a:effectLst/>
              </a:rPr>
              <a:t> limited to units located in subsidized housing projects.</a:t>
            </a:r>
          </a:p>
          <a:p>
            <a:r>
              <a:rPr lang="en-US" dirty="0">
                <a:effectLst/>
              </a:rPr>
              <a:t>A </a:t>
            </a:r>
            <a:r>
              <a:rPr lang="en-US" i="1" dirty="0">
                <a:solidFill>
                  <a:schemeClr val="accent5"/>
                </a:solidFill>
                <a:effectLst/>
              </a:rPr>
              <a:t>housing subsidy</a:t>
            </a:r>
            <a:r>
              <a:rPr lang="en-US" dirty="0">
                <a:effectLst/>
              </a:rPr>
              <a:t> is paid to the landlord directly by the PHA on behalf of the participating family. The family then </a:t>
            </a:r>
            <a:r>
              <a:rPr lang="en-US" b="1" dirty="0">
                <a:solidFill>
                  <a:schemeClr val="accent5"/>
                </a:solidFill>
                <a:effectLst/>
              </a:rPr>
              <a:t>pays the difference</a:t>
            </a:r>
            <a:r>
              <a:rPr lang="en-US" dirty="0">
                <a:effectLst/>
              </a:rPr>
              <a:t> between the actual rent charged by the landlord and the amount subsidized by the program.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AC9C84F-EA7D-334E-8CF0-6D9777D1C509}"/>
              </a:ext>
            </a:extLst>
          </p:cNvPr>
          <p:cNvSpPr txBox="1">
            <a:spLocks/>
          </p:cNvSpPr>
          <p:nvPr/>
        </p:nvSpPr>
        <p:spPr>
          <a:xfrm>
            <a:off x="19050" y="307975"/>
            <a:ext cx="9124950" cy="81597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bg1"/>
                </a:solidFill>
                <a:latin typeface="+mn-lt"/>
              </a:rPr>
              <a:t>Housing Choice Voucher Program (Section 8)</a:t>
            </a:r>
          </a:p>
        </p:txBody>
      </p:sp>
    </p:spTree>
    <p:extLst>
      <p:ext uri="{BB962C8B-B14F-4D97-AF65-F5344CB8AC3E}">
        <p14:creationId xmlns:p14="http://schemas.microsoft.com/office/powerpoint/2010/main" val="649121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386" y="1294031"/>
            <a:ext cx="7354974" cy="4948019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effectLst/>
              </a:rPr>
              <a:t>Created to assist public housing and Housing Choice Voucher residents to become </a:t>
            </a:r>
            <a:r>
              <a:rPr lang="en-US" b="1" dirty="0">
                <a:solidFill>
                  <a:schemeClr val="accent5"/>
                </a:solidFill>
                <a:effectLst/>
              </a:rPr>
              <a:t>first-time homebuyers</a:t>
            </a:r>
            <a:r>
              <a:rPr lang="en-US" dirty="0">
                <a:effectLst/>
              </a:rPr>
              <a:t>. </a:t>
            </a:r>
          </a:p>
          <a:p>
            <a:r>
              <a:rPr lang="en-US" dirty="0">
                <a:effectLst/>
              </a:rPr>
              <a:t>The program includes</a:t>
            </a:r>
            <a:r>
              <a:rPr lang="en-US" dirty="0"/>
              <a:t> </a:t>
            </a:r>
            <a:r>
              <a:rPr lang="en-US" dirty="0">
                <a:effectLst/>
              </a:rPr>
              <a:t>homebuyer </a:t>
            </a:r>
            <a:r>
              <a:rPr lang="en-US" dirty="0"/>
              <a:t>p</a:t>
            </a:r>
            <a:r>
              <a:rPr lang="en-US" dirty="0">
                <a:effectLst/>
              </a:rPr>
              <a:t>reparation; homebuyer assistance; and </a:t>
            </a:r>
            <a:r>
              <a:rPr lang="en-US" dirty="0"/>
              <a:t>marketing</a:t>
            </a:r>
            <a:r>
              <a:rPr lang="en-US" dirty="0">
                <a:effectLst/>
              </a:rPr>
              <a:t> and </a:t>
            </a:r>
            <a:r>
              <a:rPr lang="en-US" dirty="0"/>
              <a:t>sales</a:t>
            </a:r>
            <a:r>
              <a:rPr lang="en-US" dirty="0">
                <a:effectLst/>
              </a:rPr>
              <a:t>.</a:t>
            </a:r>
          </a:p>
          <a:p>
            <a:r>
              <a:rPr lang="en-US" dirty="0">
                <a:effectLst/>
              </a:rPr>
              <a:t>The primary role of the program is to provide </a:t>
            </a:r>
            <a:r>
              <a:rPr lang="en-US" b="1" dirty="0">
                <a:solidFill>
                  <a:schemeClr val="accent5"/>
                </a:solidFill>
                <a:effectLst/>
              </a:rPr>
              <a:t>technical</a:t>
            </a:r>
            <a:r>
              <a:rPr lang="en-US" dirty="0">
                <a:effectLst/>
              </a:rPr>
              <a:t> and </a:t>
            </a:r>
            <a:r>
              <a:rPr lang="en-US" b="1" dirty="0">
                <a:solidFill>
                  <a:schemeClr val="accent5"/>
                </a:solidFill>
                <a:effectLst/>
              </a:rPr>
              <a:t>financial</a:t>
            </a:r>
            <a:r>
              <a:rPr lang="en-US" dirty="0">
                <a:effectLst/>
              </a:rPr>
              <a:t> </a:t>
            </a:r>
            <a:r>
              <a:rPr lang="en-US" b="1" dirty="0">
                <a:solidFill>
                  <a:schemeClr val="accent5"/>
                </a:solidFill>
                <a:effectLst/>
              </a:rPr>
              <a:t>assistance</a:t>
            </a:r>
            <a:r>
              <a:rPr lang="en-US" dirty="0">
                <a:effectLst/>
              </a:rPr>
              <a:t> directly and through referrals to assist HANO families transition from public housing and HCVP tenants to homeowners. Public housing and HCVP clients earning 80% of the Area Median Income (AMI) or less are eligible for program participation.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0FFA04-EC35-0C44-8D3A-4B876A300564}"/>
              </a:ext>
            </a:extLst>
          </p:cNvPr>
          <p:cNvSpPr txBox="1">
            <a:spLocks/>
          </p:cNvSpPr>
          <p:nvPr/>
        </p:nvSpPr>
        <p:spPr>
          <a:xfrm>
            <a:off x="0" y="307975"/>
            <a:ext cx="7258050" cy="81597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bg1"/>
                </a:solidFill>
                <a:latin typeface="+mn-lt"/>
              </a:rPr>
              <a:t>HANO Homeownership Program </a:t>
            </a:r>
          </a:p>
        </p:txBody>
      </p:sp>
      <p:sp>
        <p:nvSpPr>
          <p:cNvPr id="5" name="Delay 4">
            <a:extLst>
              <a:ext uri="{FF2B5EF4-FFF2-40B4-BE49-F238E27FC236}">
                <a16:creationId xmlns:a16="http://schemas.microsoft.com/office/drawing/2014/main" id="{DB3D4309-4579-8942-B2F2-F304C4E0BCA2}"/>
              </a:ext>
            </a:extLst>
          </p:cNvPr>
          <p:cNvSpPr/>
          <p:nvPr/>
        </p:nvSpPr>
        <p:spPr>
          <a:xfrm>
            <a:off x="6743700" y="304800"/>
            <a:ext cx="971550" cy="819150"/>
          </a:xfrm>
          <a:prstGeom prst="flowChartDelay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F17786-A383-1A43-BCF4-06923E5DA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2371">
            <a:off x="8533851" y="-1001693"/>
            <a:ext cx="3535405" cy="8252828"/>
          </a:xfrm>
          <a:prstGeom prst="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1F9FE5-6683-FE44-A711-DA36E6250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21136">
            <a:off x="8575096" y="1137617"/>
            <a:ext cx="3138297" cy="7749674"/>
          </a:xfrm>
          <a:prstGeom prst="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F82858-AE0D-E04B-A06F-4271AE361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18303">
            <a:off x="7715248" y="2756626"/>
            <a:ext cx="3579607" cy="7926960"/>
          </a:xfrm>
          <a:prstGeom prst="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5148D5E-EB8E-9A41-AE63-E3328C8F39B8}"/>
              </a:ext>
            </a:extLst>
          </p:cNvPr>
          <p:cNvSpPr txBox="1">
            <a:spLocks/>
          </p:cNvSpPr>
          <p:nvPr/>
        </p:nvSpPr>
        <p:spPr>
          <a:xfrm>
            <a:off x="1377100" y="6242050"/>
            <a:ext cx="4907547" cy="29188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Contact: </a:t>
            </a:r>
            <a:r>
              <a:rPr lang="en-US" sz="2000" dirty="0" err="1"/>
              <a:t>www.hano.org</a:t>
            </a:r>
            <a:r>
              <a:rPr lang="en-US" sz="2000" dirty="0"/>
              <a:t> |504-670-3300</a:t>
            </a:r>
          </a:p>
        </p:txBody>
      </p:sp>
    </p:spTree>
    <p:extLst>
      <p:ext uri="{BB962C8B-B14F-4D97-AF65-F5344CB8AC3E}">
        <p14:creationId xmlns:p14="http://schemas.microsoft.com/office/powerpoint/2010/main" val="2115736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38280">
            <a:off x="6967712" y="0"/>
            <a:ext cx="5224288" cy="6858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771" y="1363578"/>
            <a:ext cx="6332621" cy="53099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If your client meets the criteria and would like more information, have them:</a:t>
            </a:r>
          </a:p>
          <a:p>
            <a:r>
              <a:rPr lang="en-US" dirty="0"/>
              <a:t>Complete an </a:t>
            </a:r>
            <a:r>
              <a:rPr lang="en-US" u="sng" dirty="0">
                <a:hlinkClick r:id="rId4"/>
              </a:rPr>
              <a:t>Online Family Services Application</a:t>
            </a:r>
            <a:r>
              <a:rPr lang="en-US" dirty="0"/>
              <a:t> or complete one at the intake meeting.</a:t>
            </a:r>
          </a:p>
          <a:p>
            <a:r>
              <a:rPr lang="en-US" dirty="0"/>
              <a:t>Schedule an intake meeting with a Family Services Case Manager by calling the Homeowner Hotline at </a:t>
            </a:r>
            <a:r>
              <a:rPr lang="en-US" b="1" dirty="0">
                <a:solidFill>
                  <a:schemeClr val="accent5"/>
                </a:solidFill>
              </a:rPr>
              <a:t>(504) 609-3340</a:t>
            </a:r>
            <a:r>
              <a:rPr lang="en-US" dirty="0"/>
              <a:t>. </a:t>
            </a:r>
          </a:p>
          <a:p>
            <a:r>
              <a:rPr lang="en-US" dirty="0"/>
              <a:t>The Family Selection Committee will review your application and conduct a home visit to determine approval for the homeownership program.</a:t>
            </a:r>
          </a:p>
          <a:p>
            <a:r>
              <a:rPr lang="en-US" dirty="0"/>
              <a:t>Once approved, a Partnership Agreement will need to be signed. Clients are then eligible to start earning sweat equity.</a:t>
            </a:r>
          </a:p>
          <a:p>
            <a:r>
              <a:rPr lang="en-US" dirty="0"/>
              <a:t>Once the client’s family complete 50 sweat equity hours, they will be eligible to see the list of lots available for construction of their home.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0FFA04-EC35-0C44-8D3A-4B876A300564}"/>
              </a:ext>
            </a:extLst>
          </p:cNvPr>
          <p:cNvSpPr txBox="1">
            <a:spLocks/>
          </p:cNvSpPr>
          <p:nvPr/>
        </p:nvSpPr>
        <p:spPr>
          <a:xfrm>
            <a:off x="0" y="307975"/>
            <a:ext cx="7258050" cy="81597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bg1"/>
                </a:solidFill>
                <a:latin typeface="+mn-lt"/>
              </a:rPr>
              <a:t>Habitat for Humanity  Homeownership Program </a:t>
            </a:r>
          </a:p>
        </p:txBody>
      </p:sp>
      <p:sp>
        <p:nvSpPr>
          <p:cNvPr id="6" name="Delay 4">
            <a:extLst>
              <a:ext uri="{FF2B5EF4-FFF2-40B4-BE49-F238E27FC236}">
                <a16:creationId xmlns:a16="http://schemas.microsoft.com/office/drawing/2014/main" id="{DB3D4309-4579-8942-B2F2-F304C4E0BCA2}"/>
              </a:ext>
            </a:extLst>
          </p:cNvPr>
          <p:cNvSpPr/>
          <p:nvPr/>
        </p:nvSpPr>
        <p:spPr>
          <a:xfrm>
            <a:off x="6743700" y="304800"/>
            <a:ext cx="971550" cy="819150"/>
          </a:xfrm>
          <a:prstGeom prst="flowChartDelay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45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FD090-773F-6740-B199-CB804E740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354" y="780732"/>
            <a:ext cx="7054516" cy="1325563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+mn-lt"/>
              </a:rPr>
              <a:t>Refer any clients that may have experienced housing discrimination to </a:t>
            </a:r>
            <a:r>
              <a:rPr lang="en-US" sz="3600" b="1" dirty="0">
                <a:solidFill>
                  <a:schemeClr val="accent5"/>
                </a:solidFill>
                <a:latin typeface="+mn-lt"/>
              </a:rPr>
              <a:t>Louisiana Fair Housing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44590-9FB0-1541-B047-A5B0A2E31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9354" y="2532728"/>
            <a:ext cx="6663027" cy="3937441"/>
          </a:xfrm>
        </p:spPr>
        <p:txBody>
          <a:bodyPr>
            <a:noAutofit/>
          </a:bodyPr>
          <a:lstStyle/>
          <a:p>
            <a:r>
              <a:rPr lang="en-US" dirty="0"/>
              <a:t>Call Attorney General Jeff Landry’s Fair Housing Hotline: 800-273-5718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5"/>
                </a:solidFill>
              </a:rPr>
              <a:t>Southeast Louisiana Legal Services </a:t>
            </a:r>
            <a:r>
              <a:rPr lang="en-US" b="1" dirty="0"/>
              <a:t>is another source for free legal aid</a:t>
            </a:r>
          </a:p>
          <a:p>
            <a:pPr lvl="1"/>
            <a:r>
              <a:rPr lang="en-US" sz="2800" dirty="0"/>
              <a:t>Services low-income populations</a:t>
            </a:r>
          </a:p>
          <a:p>
            <a:pPr lvl="1"/>
            <a:r>
              <a:rPr lang="en-US" sz="2800" dirty="0"/>
              <a:t>SLLS has offices in Baton Rouge, Covington, Hammond, Harvey, Houma, and New Orleans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49366">
            <a:off x="-310437" y="341141"/>
            <a:ext cx="5504458" cy="4124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31576">
            <a:off x="-236101" y="3524558"/>
            <a:ext cx="5760024" cy="346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15831"/>
      </p:ext>
    </p:extLst>
  </p:cSld>
  <p:clrMapOvr>
    <a:masterClrMapping/>
  </p:clrMapOvr>
</p:sld>
</file>

<file path=ppt/theme/theme1.xml><?xml version="1.0" encoding="utf-8"?>
<a:theme xmlns:a="http://schemas.openxmlformats.org/drawingml/2006/main" name="Hous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-LEARN">
      <a:majorFont>
        <a:latin typeface="Avenir LT Std 45 Book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1_C-Learn Housing_SDH_08.22.18" id="{5D808820-D0DB-A341-9830-10CBA49F0FD4}" vid="{E224FB09-1F78-1B43-8A5D-2C88DB547BF7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1_C-Learn Housing_SDH_08.22.18" id="{5D808820-D0DB-A341-9830-10CBA49F0FD4}" vid="{8D1EDEC8-8E3F-454A-95A9-62BE26BE72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4430D9DC87EE4A94F784331488ED3E" ma:contentTypeVersion="8" ma:contentTypeDescription="Create a new document." ma:contentTypeScope="" ma:versionID="b43abaec67753508bd1b32c12e2eee67">
  <xsd:schema xmlns:xsd="http://www.w3.org/2001/XMLSchema" xmlns:xs="http://www.w3.org/2001/XMLSchema" xmlns:p="http://schemas.microsoft.com/office/2006/metadata/properties" xmlns:ns2="fddcb908-90d8-42d9-a63d-dfff691e26a7" targetNamespace="http://schemas.microsoft.com/office/2006/metadata/properties" ma:root="true" ma:fieldsID="a1958c4bd1d9b44fbc54f81dbfa534c5" ns2:_="">
    <xsd:import namespace="fddcb908-90d8-42d9-a63d-dfff691e26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dcb908-90d8-42d9-a63d-dfff691e26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D34E68-3185-4C96-BE4F-DE8F37004D74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purl.org/dc/terms/"/>
    <ds:schemaRef ds:uri="fddcb908-90d8-42d9-a63d-dfff691e26a7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BBED648-3E52-476D-BA6E-608EA22003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B91DAA-8324-4452-800C-3E215966FA08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fddcb908-90d8-42d9-a63d-dfff691e26a7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Housing</Template>
  <TotalTime>4812</TotalTime>
  <Words>1685</Words>
  <Application>Microsoft Macintosh PowerPoint</Application>
  <PresentationFormat>Widescreen</PresentationFormat>
  <Paragraphs>140</Paragraphs>
  <Slides>21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Avenir LT Std 45 Book</vt:lpstr>
      <vt:lpstr>Calibri</vt:lpstr>
      <vt:lpstr>Calibri Light</vt:lpstr>
      <vt:lpstr>Georgia</vt:lpstr>
      <vt:lpstr>Wingdings</vt:lpstr>
      <vt:lpstr>Housing</vt:lpstr>
      <vt:lpstr>1_Office Theme</vt:lpstr>
      <vt:lpstr>C-LEARN</vt:lpstr>
      <vt:lpstr>PowerPoint Presentation</vt:lpstr>
      <vt:lpstr>OVERVIEW </vt:lpstr>
      <vt:lpstr>  What is Public Housing? </vt:lpstr>
      <vt:lpstr>PowerPoint Presentation</vt:lpstr>
      <vt:lpstr>PowerPoint Presentation</vt:lpstr>
      <vt:lpstr>PowerPoint Presentation</vt:lpstr>
      <vt:lpstr>PowerPoint Presentation</vt:lpstr>
      <vt:lpstr>Refer any clients that may have experienced housing discrimination to Louisiana Fair Housing</vt:lpstr>
      <vt:lpstr>RESOURCES FOR HOMELESS POPULATIONS</vt:lpstr>
      <vt:lpstr>Louisiana Resources for Homeless Clients</vt:lpstr>
      <vt:lpstr>PowerPoint Presentation</vt:lpstr>
      <vt:lpstr>PowerPoint Presentation</vt:lpstr>
      <vt:lpstr>PowerPoint Presentation</vt:lpstr>
      <vt:lpstr>ADDITIONAL RESOURCES</vt:lpstr>
      <vt:lpstr>If your clients are experiencing housing problems, it may be beneficial to mention the following services and programs:</vt:lpstr>
      <vt:lpstr>PowerPoint Presentation</vt:lpstr>
      <vt:lpstr>PowerPoint Presentation</vt:lpstr>
      <vt:lpstr>PowerPoint Presentation</vt:lpstr>
      <vt:lpstr>PowerPoint Presentation</vt:lpstr>
      <vt:lpstr>C-LEARN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Disaster-Specific Planning</dc:title>
  <dc:creator>Miranda Pollock</dc:creator>
  <cp:lastModifiedBy>Everette, Ashley</cp:lastModifiedBy>
  <cp:revision>77</cp:revision>
  <dcterms:created xsi:type="dcterms:W3CDTF">2018-07-10T15:29:49Z</dcterms:created>
  <dcterms:modified xsi:type="dcterms:W3CDTF">2019-06-21T15:23:23Z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0x0101001C4430D9DC87EE4A94F784331488ED3E</vt:lpwstr>
  </property>
</Properties>
</file>