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44"/>
  </p:notesMasterIdLst>
  <p:sldIdLst>
    <p:sldId id="256" r:id="rId5"/>
    <p:sldId id="333" r:id="rId6"/>
    <p:sldId id="334" r:id="rId7"/>
    <p:sldId id="432" r:id="rId8"/>
    <p:sldId id="430" r:id="rId9"/>
    <p:sldId id="431" r:id="rId10"/>
    <p:sldId id="295" r:id="rId11"/>
    <p:sldId id="428" r:id="rId12"/>
    <p:sldId id="271" r:id="rId13"/>
    <p:sldId id="286" r:id="rId14"/>
    <p:sldId id="434" r:id="rId15"/>
    <p:sldId id="437" r:id="rId16"/>
    <p:sldId id="435" r:id="rId17"/>
    <p:sldId id="436" r:id="rId18"/>
    <p:sldId id="273" r:id="rId19"/>
    <p:sldId id="261" r:id="rId20"/>
    <p:sldId id="296" r:id="rId21"/>
    <p:sldId id="275" r:id="rId22"/>
    <p:sldId id="438" r:id="rId23"/>
    <p:sldId id="276" r:id="rId24"/>
    <p:sldId id="427" r:id="rId25"/>
    <p:sldId id="258" r:id="rId26"/>
    <p:sldId id="316" r:id="rId27"/>
    <p:sldId id="318" r:id="rId28"/>
    <p:sldId id="319" r:id="rId29"/>
    <p:sldId id="320" r:id="rId30"/>
    <p:sldId id="321" r:id="rId31"/>
    <p:sldId id="322" r:id="rId32"/>
    <p:sldId id="324" r:id="rId33"/>
    <p:sldId id="325" r:id="rId34"/>
    <p:sldId id="327" r:id="rId35"/>
    <p:sldId id="429" r:id="rId36"/>
    <p:sldId id="257" r:id="rId37"/>
    <p:sldId id="260" r:id="rId38"/>
    <p:sldId id="264" r:id="rId39"/>
    <p:sldId id="266" r:id="rId40"/>
    <p:sldId id="265" r:id="rId41"/>
    <p:sldId id="268" r:id="rId42"/>
    <p:sldId id="42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rette, Ashley" initials="EA" lastIdx="1" clrIdx="0">
    <p:extLst>
      <p:ext uri="{19B8F6BF-5375-455C-9EA6-DF929625EA0E}">
        <p15:presenceInfo xmlns:p15="http://schemas.microsoft.com/office/powerpoint/2012/main" userId="S::aevere@lsuhsc.edu::3e7609f0-b029-4c51-8407-f0e9fdacc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p:restoredTop sz="87619"/>
  </p:normalViewPr>
  <p:slideViewPr>
    <p:cSldViewPr snapToGrid="0" snapToObjects="1">
      <p:cViewPr varScale="1">
        <p:scale>
          <a:sx n="111" d="100"/>
          <a:sy n="111" d="100"/>
        </p:scale>
        <p:origin x="2520" y="208"/>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3T09:20:17.017" idx="1">
    <p:pos x="10" y="10"/>
    <p:text>Do we need both slide 12 and 14 since they're very similar?</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814D4-5ECC-5742-9749-8F501A6E047A}" type="doc">
      <dgm:prSet loTypeId="urn:microsoft.com/office/officeart/2005/8/layout/funnel1" loCatId="" qsTypeId="urn:microsoft.com/office/officeart/2005/8/quickstyle/simple1" qsCatId="simple" csTypeId="urn:microsoft.com/office/officeart/2005/8/colors/colorful2" csCatId="colorful" phldr="1"/>
      <dgm:spPr/>
      <dgm:t>
        <a:bodyPr/>
        <a:lstStyle/>
        <a:p>
          <a:endParaRPr lang="en-US"/>
        </a:p>
      </dgm:t>
    </dgm:pt>
    <dgm:pt modelId="{7DE944D5-2E3D-424D-8450-CC1977EC2B4C}">
      <dgm:prSet phldrT="[Text]"/>
      <dgm:spPr/>
      <dgm:t>
        <a:bodyPr/>
        <a:lstStyle/>
        <a:p>
          <a:r>
            <a:rPr lang="en-US" dirty="0"/>
            <a:t>Cognitive</a:t>
          </a:r>
        </a:p>
      </dgm:t>
    </dgm:pt>
    <dgm:pt modelId="{08ED109C-BA7D-754D-9CFB-9866557ECEA6}" type="parTrans" cxnId="{859F5A87-DC4C-A84E-9DA0-1AC535F8C2F8}">
      <dgm:prSet/>
      <dgm:spPr/>
      <dgm:t>
        <a:bodyPr/>
        <a:lstStyle/>
        <a:p>
          <a:endParaRPr lang="en-US"/>
        </a:p>
      </dgm:t>
    </dgm:pt>
    <dgm:pt modelId="{C948A282-F419-FD45-BC2F-8F5E824B4288}" type="sibTrans" cxnId="{859F5A87-DC4C-A84E-9DA0-1AC535F8C2F8}">
      <dgm:prSet/>
      <dgm:spPr/>
      <dgm:t>
        <a:bodyPr/>
        <a:lstStyle/>
        <a:p>
          <a:endParaRPr lang="en-US"/>
        </a:p>
      </dgm:t>
    </dgm:pt>
    <dgm:pt modelId="{F4AA6015-8B24-9B4C-99EA-EA5E4985161C}">
      <dgm:prSet phldrT="[Text]"/>
      <dgm:spPr/>
      <dgm:t>
        <a:bodyPr/>
        <a:lstStyle/>
        <a:p>
          <a:r>
            <a:rPr lang="en-US" dirty="0"/>
            <a:t>Emotional</a:t>
          </a:r>
        </a:p>
      </dgm:t>
    </dgm:pt>
    <dgm:pt modelId="{2BD682DA-069A-E94D-828D-F67B9385F14E}" type="parTrans" cxnId="{81782350-F56B-8244-BDDB-950087756C3C}">
      <dgm:prSet/>
      <dgm:spPr/>
      <dgm:t>
        <a:bodyPr/>
        <a:lstStyle/>
        <a:p>
          <a:endParaRPr lang="en-US"/>
        </a:p>
      </dgm:t>
    </dgm:pt>
    <dgm:pt modelId="{92FB8B46-F10F-9043-AF3E-CEDC8B977860}" type="sibTrans" cxnId="{81782350-F56B-8244-BDDB-950087756C3C}">
      <dgm:prSet/>
      <dgm:spPr/>
      <dgm:t>
        <a:bodyPr/>
        <a:lstStyle/>
        <a:p>
          <a:endParaRPr lang="en-US"/>
        </a:p>
      </dgm:t>
    </dgm:pt>
    <dgm:pt modelId="{92D359D5-0743-A247-8CC4-D79C6DBB83E9}">
      <dgm:prSet phldrT="[Text]"/>
      <dgm:spPr/>
      <dgm:t>
        <a:bodyPr/>
        <a:lstStyle/>
        <a:p>
          <a:r>
            <a:rPr lang="en-US" dirty="0"/>
            <a:t>Physical</a:t>
          </a:r>
        </a:p>
      </dgm:t>
    </dgm:pt>
    <dgm:pt modelId="{79580299-3192-8B42-A3A5-1438E74DDE18}" type="parTrans" cxnId="{E3500F19-A770-F848-BF4B-9DAE45875A70}">
      <dgm:prSet/>
      <dgm:spPr/>
      <dgm:t>
        <a:bodyPr/>
        <a:lstStyle/>
        <a:p>
          <a:endParaRPr lang="en-US"/>
        </a:p>
      </dgm:t>
    </dgm:pt>
    <dgm:pt modelId="{565AB8E3-AEB0-3F46-AB35-E665E797880B}" type="sibTrans" cxnId="{E3500F19-A770-F848-BF4B-9DAE45875A70}">
      <dgm:prSet/>
      <dgm:spPr/>
      <dgm:t>
        <a:bodyPr/>
        <a:lstStyle/>
        <a:p>
          <a:endParaRPr lang="en-US"/>
        </a:p>
      </dgm:t>
    </dgm:pt>
    <dgm:pt modelId="{3B19083A-EDD7-AC4A-B9E0-D1AB9585C36C}">
      <dgm:prSet phldrT="[Text]"/>
      <dgm:spPr/>
      <dgm:t>
        <a:bodyPr/>
        <a:lstStyle/>
        <a:p>
          <a:endParaRPr lang="en-US" b="1" dirty="0">
            <a:solidFill>
              <a:schemeClr val="accent2">
                <a:lumMod val="50000"/>
              </a:schemeClr>
            </a:solidFill>
          </a:endParaRPr>
        </a:p>
      </dgm:t>
    </dgm:pt>
    <dgm:pt modelId="{EC735D48-3DFF-274B-9C95-05EB65282A07}" type="sibTrans" cxnId="{9488D76F-5E36-2544-9F06-CAA4B3C47CD0}">
      <dgm:prSet/>
      <dgm:spPr/>
      <dgm:t>
        <a:bodyPr/>
        <a:lstStyle/>
        <a:p>
          <a:endParaRPr lang="en-US"/>
        </a:p>
      </dgm:t>
    </dgm:pt>
    <dgm:pt modelId="{8A20F7B0-6C6C-3E49-9FA4-D94299059C13}" type="parTrans" cxnId="{9488D76F-5E36-2544-9F06-CAA4B3C47CD0}">
      <dgm:prSet/>
      <dgm:spPr/>
      <dgm:t>
        <a:bodyPr/>
        <a:lstStyle/>
        <a:p>
          <a:endParaRPr lang="en-US"/>
        </a:p>
      </dgm:t>
    </dgm:pt>
    <dgm:pt modelId="{5B85BDC5-8390-8B44-8FB0-CAC56F84AF50}" type="pres">
      <dgm:prSet presAssocID="{0AD814D4-5ECC-5742-9749-8F501A6E047A}" presName="Name0" presStyleCnt="0">
        <dgm:presLayoutVars>
          <dgm:chMax val="4"/>
          <dgm:resizeHandles val="exact"/>
        </dgm:presLayoutVars>
      </dgm:prSet>
      <dgm:spPr/>
    </dgm:pt>
    <dgm:pt modelId="{68F46DD8-B21F-3C4E-B71C-CEBC398E497A}" type="pres">
      <dgm:prSet presAssocID="{0AD814D4-5ECC-5742-9749-8F501A6E047A}" presName="ellipse" presStyleLbl="trBgShp" presStyleIdx="0" presStyleCnt="1"/>
      <dgm:spPr/>
    </dgm:pt>
    <dgm:pt modelId="{E7A06619-0DA4-424B-8F38-0418D7D6A317}" type="pres">
      <dgm:prSet presAssocID="{0AD814D4-5ECC-5742-9749-8F501A6E047A}" presName="arrow1" presStyleLbl="fgShp" presStyleIdx="0" presStyleCnt="1"/>
      <dgm:spPr/>
    </dgm:pt>
    <dgm:pt modelId="{625EA0E9-4E70-0647-A659-75DF0E7E00E2}" type="pres">
      <dgm:prSet presAssocID="{0AD814D4-5ECC-5742-9749-8F501A6E047A}" presName="rectangle" presStyleLbl="revTx" presStyleIdx="0" presStyleCnt="1">
        <dgm:presLayoutVars>
          <dgm:bulletEnabled val="1"/>
        </dgm:presLayoutVars>
      </dgm:prSet>
      <dgm:spPr/>
    </dgm:pt>
    <dgm:pt modelId="{EC48BE4D-D9F5-774E-BCA4-F403AEB9F172}" type="pres">
      <dgm:prSet presAssocID="{F4AA6015-8B24-9B4C-99EA-EA5E4985161C}" presName="item1" presStyleLbl="node1" presStyleIdx="0" presStyleCnt="3">
        <dgm:presLayoutVars>
          <dgm:bulletEnabled val="1"/>
        </dgm:presLayoutVars>
      </dgm:prSet>
      <dgm:spPr/>
    </dgm:pt>
    <dgm:pt modelId="{2FC63775-492D-8140-A198-487A41337F10}" type="pres">
      <dgm:prSet presAssocID="{92D359D5-0743-A247-8CC4-D79C6DBB83E9}" presName="item2" presStyleLbl="node1" presStyleIdx="1" presStyleCnt="3">
        <dgm:presLayoutVars>
          <dgm:bulletEnabled val="1"/>
        </dgm:presLayoutVars>
      </dgm:prSet>
      <dgm:spPr/>
    </dgm:pt>
    <dgm:pt modelId="{ED2A2998-1080-B44A-87E6-D0CC210FAD65}" type="pres">
      <dgm:prSet presAssocID="{3B19083A-EDD7-AC4A-B9E0-D1AB9585C36C}" presName="item3" presStyleLbl="node1" presStyleIdx="2" presStyleCnt="3">
        <dgm:presLayoutVars>
          <dgm:bulletEnabled val="1"/>
        </dgm:presLayoutVars>
      </dgm:prSet>
      <dgm:spPr/>
    </dgm:pt>
    <dgm:pt modelId="{AB109CA4-C0AF-6641-904D-37E1FBFD44D8}" type="pres">
      <dgm:prSet presAssocID="{0AD814D4-5ECC-5742-9749-8F501A6E047A}" presName="funnel" presStyleLbl="trAlignAcc1" presStyleIdx="0" presStyleCnt="1"/>
      <dgm:spPr/>
    </dgm:pt>
  </dgm:ptLst>
  <dgm:cxnLst>
    <dgm:cxn modelId="{E3500F19-A770-F848-BF4B-9DAE45875A70}" srcId="{0AD814D4-5ECC-5742-9749-8F501A6E047A}" destId="{92D359D5-0743-A247-8CC4-D79C6DBB83E9}" srcOrd="2" destOrd="0" parTransId="{79580299-3192-8B42-A3A5-1438E74DDE18}" sibTransId="{565AB8E3-AEB0-3F46-AB35-E665E797880B}"/>
    <dgm:cxn modelId="{8A393142-4262-D747-AEB7-D71512B0FD20}" type="presOf" srcId="{0AD814D4-5ECC-5742-9749-8F501A6E047A}" destId="{5B85BDC5-8390-8B44-8FB0-CAC56F84AF50}" srcOrd="0" destOrd="0" presId="urn:microsoft.com/office/officeart/2005/8/layout/funnel1"/>
    <dgm:cxn modelId="{81782350-F56B-8244-BDDB-950087756C3C}" srcId="{0AD814D4-5ECC-5742-9749-8F501A6E047A}" destId="{F4AA6015-8B24-9B4C-99EA-EA5E4985161C}" srcOrd="1" destOrd="0" parTransId="{2BD682DA-069A-E94D-828D-F67B9385F14E}" sibTransId="{92FB8B46-F10F-9043-AF3E-CEDC8B977860}"/>
    <dgm:cxn modelId="{9488D76F-5E36-2544-9F06-CAA4B3C47CD0}" srcId="{0AD814D4-5ECC-5742-9749-8F501A6E047A}" destId="{3B19083A-EDD7-AC4A-B9E0-D1AB9585C36C}" srcOrd="3" destOrd="0" parTransId="{8A20F7B0-6C6C-3E49-9FA4-D94299059C13}" sibTransId="{EC735D48-3DFF-274B-9C95-05EB65282A07}"/>
    <dgm:cxn modelId="{859F5A87-DC4C-A84E-9DA0-1AC535F8C2F8}" srcId="{0AD814D4-5ECC-5742-9749-8F501A6E047A}" destId="{7DE944D5-2E3D-424D-8450-CC1977EC2B4C}" srcOrd="0" destOrd="0" parTransId="{08ED109C-BA7D-754D-9CFB-9866557ECEA6}" sibTransId="{C948A282-F419-FD45-BC2F-8F5E824B4288}"/>
    <dgm:cxn modelId="{0FE9419A-407F-FA4B-AC3C-494EA7B1FDE2}" type="presOf" srcId="{3B19083A-EDD7-AC4A-B9E0-D1AB9585C36C}" destId="{625EA0E9-4E70-0647-A659-75DF0E7E00E2}" srcOrd="0" destOrd="0" presId="urn:microsoft.com/office/officeart/2005/8/layout/funnel1"/>
    <dgm:cxn modelId="{225C1EE4-25D0-4D40-A4A1-4A22F347B464}" type="presOf" srcId="{F4AA6015-8B24-9B4C-99EA-EA5E4985161C}" destId="{2FC63775-492D-8140-A198-487A41337F10}" srcOrd="0" destOrd="0" presId="urn:microsoft.com/office/officeart/2005/8/layout/funnel1"/>
    <dgm:cxn modelId="{9155C4F6-ADB8-4C48-8D56-A0483CBEE4F2}" type="presOf" srcId="{92D359D5-0743-A247-8CC4-D79C6DBB83E9}" destId="{EC48BE4D-D9F5-774E-BCA4-F403AEB9F172}" srcOrd="0" destOrd="0" presId="urn:microsoft.com/office/officeart/2005/8/layout/funnel1"/>
    <dgm:cxn modelId="{E3EA4DFE-B90F-B84B-B7F7-1BE1B8AD3BAF}" type="presOf" srcId="{7DE944D5-2E3D-424D-8450-CC1977EC2B4C}" destId="{ED2A2998-1080-B44A-87E6-D0CC210FAD65}" srcOrd="0" destOrd="0" presId="urn:microsoft.com/office/officeart/2005/8/layout/funnel1"/>
    <dgm:cxn modelId="{277DF8D5-1CC0-264E-8B31-18EC185D6036}" type="presParOf" srcId="{5B85BDC5-8390-8B44-8FB0-CAC56F84AF50}" destId="{68F46DD8-B21F-3C4E-B71C-CEBC398E497A}" srcOrd="0" destOrd="0" presId="urn:microsoft.com/office/officeart/2005/8/layout/funnel1"/>
    <dgm:cxn modelId="{F1E169CF-B40B-1846-8F6F-D297942CFA32}" type="presParOf" srcId="{5B85BDC5-8390-8B44-8FB0-CAC56F84AF50}" destId="{E7A06619-0DA4-424B-8F38-0418D7D6A317}" srcOrd="1" destOrd="0" presId="urn:microsoft.com/office/officeart/2005/8/layout/funnel1"/>
    <dgm:cxn modelId="{B6A6EF1F-CBA6-7140-B81F-ABBE7C1C7EC8}" type="presParOf" srcId="{5B85BDC5-8390-8B44-8FB0-CAC56F84AF50}" destId="{625EA0E9-4E70-0647-A659-75DF0E7E00E2}" srcOrd="2" destOrd="0" presId="urn:microsoft.com/office/officeart/2005/8/layout/funnel1"/>
    <dgm:cxn modelId="{C1CE812D-1AD5-2A43-BBD3-CD279757782D}" type="presParOf" srcId="{5B85BDC5-8390-8B44-8FB0-CAC56F84AF50}" destId="{EC48BE4D-D9F5-774E-BCA4-F403AEB9F172}" srcOrd="3" destOrd="0" presId="urn:microsoft.com/office/officeart/2005/8/layout/funnel1"/>
    <dgm:cxn modelId="{B5250FA1-7EBA-3541-95DE-EC568171D197}" type="presParOf" srcId="{5B85BDC5-8390-8B44-8FB0-CAC56F84AF50}" destId="{2FC63775-492D-8140-A198-487A41337F10}" srcOrd="4" destOrd="0" presId="urn:microsoft.com/office/officeart/2005/8/layout/funnel1"/>
    <dgm:cxn modelId="{F8D5FAE9-E652-654E-9DA8-889983ECFB9E}" type="presParOf" srcId="{5B85BDC5-8390-8B44-8FB0-CAC56F84AF50}" destId="{ED2A2998-1080-B44A-87E6-D0CC210FAD65}" srcOrd="5" destOrd="0" presId="urn:microsoft.com/office/officeart/2005/8/layout/funnel1"/>
    <dgm:cxn modelId="{AE12F5C8-FFFE-1A4E-95F1-A8D59536AFDD}" type="presParOf" srcId="{5B85BDC5-8390-8B44-8FB0-CAC56F84AF50}" destId="{AB109CA4-C0AF-6641-904D-37E1FBFD44D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5A4AD-CEF0-4B4F-BBBE-1E51EF6E690C}"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lang="en-US"/>
        </a:p>
      </dgm:t>
    </dgm:pt>
    <dgm:pt modelId="{08BAE75D-3D42-D940-A02D-2E820838D51B}">
      <dgm:prSet phldrT="[Text]"/>
      <dgm:spPr/>
      <dgm:t>
        <a:bodyPr/>
        <a:lstStyle/>
        <a:p>
          <a:r>
            <a:rPr lang="en-US" b="1" dirty="0"/>
            <a:t>Depression</a:t>
          </a:r>
        </a:p>
      </dgm:t>
    </dgm:pt>
    <dgm:pt modelId="{5F32A759-D8D8-284D-920A-B53E89A90648}" type="parTrans" cxnId="{7592DC11-ADB9-C14D-9510-E40A38F3917F}">
      <dgm:prSet/>
      <dgm:spPr/>
      <dgm:t>
        <a:bodyPr/>
        <a:lstStyle/>
        <a:p>
          <a:endParaRPr lang="en-US"/>
        </a:p>
      </dgm:t>
    </dgm:pt>
    <dgm:pt modelId="{DBC88721-B855-EC41-A805-8998F02F372F}" type="sibTrans" cxnId="{7592DC11-ADB9-C14D-9510-E40A38F3917F}">
      <dgm:prSet/>
      <dgm:spPr/>
      <dgm:t>
        <a:bodyPr/>
        <a:lstStyle/>
        <a:p>
          <a:endParaRPr lang="en-US"/>
        </a:p>
      </dgm:t>
    </dgm:pt>
    <dgm:pt modelId="{824B708C-6C09-FB49-87A8-EDD1E4C6A2A3}">
      <dgm:prSet phldrT="[Text]"/>
      <dgm:spPr/>
      <dgm:t>
        <a:bodyPr/>
        <a:lstStyle/>
        <a:p>
          <a:r>
            <a:rPr lang="en-US" b="1" dirty="0"/>
            <a:t>Anxiety</a:t>
          </a:r>
        </a:p>
      </dgm:t>
    </dgm:pt>
    <dgm:pt modelId="{9D00398F-7095-1042-926F-AD73DA2A043B}" type="parTrans" cxnId="{9BCE1897-8AC6-5B48-93A5-431279F4C02F}">
      <dgm:prSet/>
      <dgm:spPr/>
      <dgm:t>
        <a:bodyPr/>
        <a:lstStyle/>
        <a:p>
          <a:endParaRPr lang="en-US"/>
        </a:p>
      </dgm:t>
    </dgm:pt>
    <dgm:pt modelId="{A9159A85-C15D-364F-995E-3CF1203C57F7}" type="sibTrans" cxnId="{9BCE1897-8AC6-5B48-93A5-431279F4C02F}">
      <dgm:prSet/>
      <dgm:spPr/>
      <dgm:t>
        <a:bodyPr/>
        <a:lstStyle/>
        <a:p>
          <a:endParaRPr lang="en-US"/>
        </a:p>
      </dgm:t>
    </dgm:pt>
    <dgm:pt modelId="{B219325B-8E17-A64B-8DE7-66FDE41E375A}">
      <dgm:prSet phldrT="[Text]"/>
      <dgm:spPr/>
      <dgm:t>
        <a:bodyPr/>
        <a:lstStyle/>
        <a:p>
          <a:r>
            <a:rPr lang="en-US" b="1" dirty="0"/>
            <a:t>??</a:t>
          </a:r>
        </a:p>
      </dgm:t>
    </dgm:pt>
    <dgm:pt modelId="{B4EA2F05-1931-8C4C-A9DC-7B5C03A85670}" type="parTrans" cxnId="{148EB959-1574-DF45-97EE-6C96EDCC506E}">
      <dgm:prSet/>
      <dgm:spPr/>
      <dgm:t>
        <a:bodyPr/>
        <a:lstStyle/>
        <a:p>
          <a:endParaRPr lang="en-US"/>
        </a:p>
      </dgm:t>
    </dgm:pt>
    <dgm:pt modelId="{9D2DE399-05F2-A449-B443-8A050BA45F9F}" type="sibTrans" cxnId="{148EB959-1574-DF45-97EE-6C96EDCC506E}">
      <dgm:prSet/>
      <dgm:spPr/>
      <dgm:t>
        <a:bodyPr/>
        <a:lstStyle/>
        <a:p>
          <a:endParaRPr lang="en-US"/>
        </a:p>
      </dgm:t>
    </dgm:pt>
    <dgm:pt modelId="{8FB4DBBA-C946-034C-ACB6-8060201B206E}">
      <dgm:prSet phldrT="[Text]"/>
      <dgm:spPr/>
      <dgm:t>
        <a:bodyPr/>
        <a:lstStyle/>
        <a:p>
          <a:r>
            <a:rPr lang="en-US" b="1" dirty="0"/>
            <a:t>Alcohol</a:t>
          </a:r>
        </a:p>
      </dgm:t>
    </dgm:pt>
    <dgm:pt modelId="{2D0FDAAC-C3DE-A84F-8507-F40811B15D81}" type="parTrans" cxnId="{766617FF-6486-9841-84C6-1697E49A4FCA}">
      <dgm:prSet/>
      <dgm:spPr/>
      <dgm:t>
        <a:bodyPr/>
        <a:lstStyle/>
        <a:p>
          <a:endParaRPr lang="en-US"/>
        </a:p>
      </dgm:t>
    </dgm:pt>
    <dgm:pt modelId="{02A685EF-20EC-6146-B97D-C5163ADA9658}" type="sibTrans" cxnId="{766617FF-6486-9841-84C6-1697E49A4FCA}">
      <dgm:prSet/>
      <dgm:spPr/>
      <dgm:t>
        <a:bodyPr/>
        <a:lstStyle/>
        <a:p>
          <a:endParaRPr lang="en-US"/>
        </a:p>
      </dgm:t>
    </dgm:pt>
    <dgm:pt modelId="{96C93F8A-6FCE-EE49-9A51-2585A3EFD119}">
      <dgm:prSet phldrT="[Text]"/>
      <dgm:spPr/>
      <dgm:t>
        <a:bodyPr/>
        <a:lstStyle/>
        <a:p>
          <a:r>
            <a:rPr lang="en-US" b="1" dirty="0"/>
            <a:t>PTSD</a:t>
          </a:r>
        </a:p>
      </dgm:t>
    </dgm:pt>
    <dgm:pt modelId="{93259983-4243-8143-8316-F1B5C0D03B0D}" type="parTrans" cxnId="{0FD9982B-5BEC-3D4C-A367-89C146B3370D}">
      <dgm:prSet/>
      <dgm:spPr/>
      <dgm:t>
        <a:bodyPr/>
        <a:lstStyle/>
        <a:p>
          <a:endParaRPr lang="en-US"/>
        </a:p>
      </dgm:t>
    </dgm:pt>
    <dgm:pt modelId="{0267F3BF-63B9-A347-B21C-741317BAFB8A}" type="sibTrans" cxnId="{0FD9982B-5BEC-3D4C-A367-89C146B3370D}">
      <dgm:prSet/>
      <dgm:spPr/>
      <dgm:t>
        <a:bodyPr/>
        <a:lstStyle/>
        <a:p>
          <a:endParaRPr lang="en-US"/>
        </a:p>
      </dgm:t>
    </dgm:pt>
    <dgm:pt modelId="{99EBB09A-61F9-1E47-81BC-F2638FFA42A0}" type="pres">
      <dgm:prSet presAssocID="{79D5A4AD-CEF0-4B4F-BBBE-1E51EF6E690C}" presName="composite" presStyleCnt="0">
        <dgm:presLayoutVars>
          <dgm:chMax val="1"/>
          <dgm:dir/>
          <dgm:resizeHandles val="exact"/>
        </dgm:presLayoutVars>
      </dgm:prSet>
      <dgm:spPr/>
    </dgm:pt>
    <dgm:pt modelId="{8329E544-AEBD-994F-8B16-E238F16BFF89}" type="pres">
      <dgm:prSet presAssocID="{79D5A4AD-CEF0-4B4F-BBBE-1E51EF6E690C}" presName="radial" presStyleCnt="0">
        <dgm:presLayoutVars>
          <dgm:animLvl val="ctr"/>
        </dgm:presLayoutVars>
      </dgm:prSet>
      <dgm:spPr/>
    </dgm:pt>
    <dgm:pt modelId="{EB2CCFBA-1A21-0245-823C-F97A18CFB38B}" type="pres">
      <dgm:prSet presAssocID="{08BAE75D-3D42-D940-A02D-2E820838D51B}" presName="centerShape" presStyleLbl="vennNode1" presStyleIdx="0" presStyleCnt="5"/>
      <dgm:spPr/>
    </dgm:pt>
    <dgm:pt modelId="{D38B5A5A-3465-0148-A6BE-0B44378FA020}" type="pres">
      <dgm:prSet presAssocID="{824B708C-6C09-FB49-87A8-EDD1E4C6A2A3}" presName="node" presStyleLbl="vennNode1" presStyleIdx="1" presStyleCnt="5">
        <dgm:presLayoutVars>
          <dgm:bulletEnabled val="1"/>
        </dgm:presLayoutVars>
      </dgm:prSet>
      <dgm:spPr/>
    </dgm:pt>
    <dgm:pt modelId="{C7878D8C-C73A-7F42-8A81-FA3B47B11419}" type="pres">
      <dgm:prSet presAssocID="{B219325B-8E17-A64B-8DE7-66FDE41E375A}" presName="node" presStyleLbl="vennNode1" presStyleIdx="2" presStyleCnt="5">
        <dgm:presLayoutVars>
          <dgm:bulletEnabled val="1"/>
        </dgm:presLayoutVars>
      </dgm:prSet>
      <dgm:spPr/>
    </dgm:pt>
    <dgm:pt modelId="{BB75D3FF-3D0E-5D4D-9029-A6FB3E5ACEDE}" type="pres">
      <dgm:prSet presAssocID="{8FB4DBBA-C946-034C-ACB6-8060201B206E}" presName="node" presStyleLbl="vennNode1" presStyleIdx="3" presStyleCnt="5">
        <dgm:presLayoutVars>
          <dgm:bulletEnabled val="1"/>
        </dgm:presLayoutVars>
      </dgm:prSet>
      <dgm:spPr/>
    </dgm:pt>
    <dgm:pt modelId="{FF658499-C2BC-9F4B-8F0C-8BAFE58C1B6A}" type="pres">
      <dgm:prSet presAssocID="{96C93F8A-6FCE-EE49-9A51-2585A3EFD119}" presName="node" presStyleLbl="vennNode1" presStyleIdx="4" presStyleCnt="5">
        <dgm:presLayoutVars>
          <dgm:bulletEnabled val="1"/>
        </dgm:presLayoutVars>
      </dgm:prSet>
      <dgm:spPr/>
    </dgm:pt>
  </dgm:ptLst>
  <dgm:cxnLst>
    <dgm:cxn modelId="{7592DC11-ADB9-C14D-9510-E40A38F3917F}" srcId="{79D5A4AD-CEF0-4B4F-BBBE-1E51EF6E690C}" destId="{08BAE75D-3D42-D940-A02D-2E820838D51B}" srcOrd="0" destOrd="0" parTransId="{5F32A759-D8D8-284D-920A-B53E89A90648}" sibTransId="{DBC88721-B855-EC41-A805-8998F02F372F}"/>
    <dgm:cxn modelId="{0FD9982B-5BEC-3D4C-A367-89C146B3370D}" srcId="{08BAE75D-3D42-D940-A02D-2E820838D51B}" destId="{96C93F8A-6FCE-EE49-9A51-2585A3EFD119}" srcOrd="3" destOrd="0" parTransId="{93259983-4243-8143-8316-F1B5C0D03B0D}" sibTransId="{0267F3BF-63B9-A347-B21C-741317BAFB8A}"/>
    <dgm:cxn modelId="{27C6D12B-8AE0-484E-94AB-D0F051E3C96A}" type="presOf" srcId="{08BAE75D-3D42-D940-A02D-2E820838D51B}" destId="{EB2CCFBA-1A21-0245-823C-F97A18CFB38B}" srcOrd="0" destOrd="0" presId="urn:microsoft.com/office/officeart/2005/8/layout/radial3"/>
    <dgm:cxn modelId="{0694703C-EF49-BE44-9F0D-EEA7FD224865}" type="presOf" srcId="{8FB4DBBA-C946-034C-ACB6-8060201B206E}" destId="{BB75D3FF-3D0E-5D4D-9029-A6FB3E5ACEDE}" srcOrd="0" destOrd="0" presId="urn:microsoft.com/office/officeart/2005/8/layout/radial3"/>
    <dgm:cxn modelId="{75C4BB4E-AE8D-3E42-BA00-35A81FD0EE3F}" type="presOf" srcId="{96C93F8A-6FCE-EE49-9A51-2585A3EFD119}" destId="{FF658499-C2BC-9F4B-8F0C-8BAFE58C1B6A}" srcOrd="0" destOrd="0" presId="urn:microsoft.com/office/officeart/2005/8/layout/radial3"/>
    <dgm:cxn modelId="{148EB959-1574-DF45-97EE-6C96EDCC506E}" srcId="{08BAE75D-3D42-D940-A02D-2E820838D51B}" destId="{B219325B-8E17-A64B-8DE7-66FDE41E375A}" srcOrd="1" destOrd="0" parTransId="{B4EA2F05-1931-8C4C-A9DC-7B5C03A85670}" sibTransId="{9D2DE399-05F2-A449-B443-8A050BA45F9F}"/>
    <dgm:cxn modelId="{9BCE1897-8AC6-5B48-93A5-431279F4C02F}" srcId="{08BAE75D-3D42-D940-A02D-2E820838D51B}" destId="{824B708C-6C09-FB49-87A8-EDD1E4C6A2A3}" srcOrd="0" destOrd="0" parTransId="{9D00398F-7095-1042-926F-AD73DA2A043B}" sibTransId="{A9159A85-C15D-364F-995E-3CF1203C57F7}"/>
    <dgm:cxn modelId="{C23F3FE0-FEAB-7546-9C0E-FC9508925511}" type="presOf" srcId="{79D5A4AD-CEF0-4B4F-BBBE-1E51EF6E690C}" destId="{99EBB09A-61F9-1E47-81BC-F2638FFA42A0}" srcOrd="0" destOrd="0" presId="urn:microsoft.com/office/officeart/2005/8/layout/radial3"/>
    <dgm:cxn modelId="{6C2623E7-8A30-CA4C-B27C-2A73B0235012}" type="presOf" srcId="{B219325B-8E17-A64B-8DE7-66FDE41E375A}" destId="{C7878D8C-C73A-7F42-8A81-FA3B47B11419}" srcOrd="0" destOrd="0" presId="urn:microsoft.com/office/officeart/2005/8/layout/radial3"/>
    <dgm:cxn modelId="{523FCFE8-526E-3748-BF05-5FDE2BD1A143}" type="presOf" srcId="{824B708C-6C09-FB49-87A8-EDD1E4C6A2A3}" destId="{D38B5A5A-3465-0148-A6BE-0B44378FA020}" srcOrd="0" destOrd="0" presId="urn:microsoft.com/office/officeart/2005/8/layout/radial3"/>
    <dgm:cxn modelId="{766617FF-6486-9841-84C6-1697E49A4FCA}" srcId="{08BAE75D-3D42-D940-A02D-2E820838D51B}" destId="{8FB4DBBA-C946-034C-ACB6-8060201B206E}" srcOrd="2" destOrd="0" parTransId="{2D0FDAAC-C3DE-A84F-8507-F40811B15D81}" sibTransId="{02A685EF-20EC-6146-B97D-C5163ADA9658}"/>
    <dgm:cxn modelId="{764F7AA5-ECC9-854A-A0DC-0E37A370B3DB}" type="presParOf" srcId="{99EBB09A-61F9-1E47-81BC-F2638FFA42A0}" destId="{8329E544-AEBD-994F-8B16-E238F16BFF89}" srcOrd="0" destOrd="0" presId="urn:microsoft.com/office/officeart/2005/8/layout/radial3"/>
    <dgm:cxn modelId="{45A82704-2284-C943-8EF4-1398C9965DA1}" type="presParOf" srcId="{8329E544-AEBD-994F-8B16-E238F16BFF89}" destId="{EB2CCFBA-1A21-0245-823C-F97A18CFB38B}" srcOrd="0" destOrd="0" presId="urn:microsoft.com/office/officeart/2005/8/layout/radial3"/>
    <dgm:cxn modelId="{88DDB669-5530-5248-BF02-3F3AEB8A54EF}" type="presParOf" srcId="{8329E544-AEBD-994F-8B16-E238F16BFF89}" destId="{D38B5A5A-3465-0148-A6BE-0B44378FA020}" srcOrd="1" destOrd="0" presId="urn:microsoft.com/office/officeart/2005/8/layout/radial3"/>
    <dgm:cxn modelId="{705BE1C9-EDCA-AC40-8491-AEE140CDA1F8}" type="presParOf" srcId="{8329E544-AEBD-994F-8B16-E238F16BFF89}" destId="{C7878D8C-C73A-7F42-8A81-FA3B47B11419}" srcOrd="2" destOrd="0" presId="urn:microsoft.com/office/officeart/2005/8/layout/radial3"/>
    <dgm:cxn modelId="{F8103BEB-2778-EA45-AAA1-A2252609C02A}" type="presParOf" srcId="{8329E544-AEBD-994F-8B16-E238F16BFF89}" destId="{BB75D3FF-3D0E-5D4D-9029-A6FB3E5ACEDE}" srcOrd="3" destOrd="0" presId="urn:microsoft.com/office/officeart/2005/8/layout/radial3"/>
    <dgm:cxn modelId="{B679ECE1-59BE-7D44-8B0D-6577F8CD76F7}" type="presParOf" srcId="{8329E544-AEBD-994F-8B16-E238F16BFF89}" destId="{FF658499-C2BC-9F4B-8F0C-8BAFE58C1B6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D17E-F513-DE4D-BBB2-662EA7176F5F}"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n-US"/>
        </a:p>
      </dgm:t>
    </dgm:pt>
    <dgm:pt modelId="{2DF0FC8B-86BE-5F41-87A9-1BACF7EDA3F3}">
      <dgm:prSet/>
      <dgm:spPr/>
      <dgm:t>
        <a:bodyPr/>
        <a:lstStyle/>
        <a:p>
          <a:r>
            <a:rPr lang="en-US" b="0" i="0">
              <a:latin typeface="Georgia" panose="02040502050405020303" pitchFamily="18" charset="0"/>
            </a:rPr>
            <a:t>1. Clarify and Define the Problem</a:t>
          </a:r>
          <a:endParaRPr lang="en-US">
            <a:latin typeface="Georgia" panose="02040502050405020303" pitchFamily="18" charset="0"/>
          </a:endParaRPr>
        </a:p>
      </dgm:t>
    </dgm:pt>
    <dgm:pt modelId="{C96E0FDD-2844-F844-A203-3492C2E2DFC8}" type="parTrans" cxnId="{4DF2B650-FB26-3646-A8BD-79C1EE67A0C7}">
      <dgm:prSet/>
      <dgm:spPr/>
      <dgm:t>
        <a:bodyPr/>
        <a:lstStyle/>
        <a:p>
          <a:endParaRPr lang="en-US">
            <a:latin typeface="Georgia" panose="02040502050405020303" pitchFamily="18" charset="0"/>
          </a:endParaRPr>
        </a:p>
      </dgm:t>
    </dgm:pt>
    <dgm:pt modelId="{24D24813-78ED-6744-A4D8-05C0AAA40CCE}" type="sibTrans" cxnId="{4DF2B650-FB26-3646-A8BD-79C1EE67A0C7}">
      <dgm:prSet/>
      <dgm:spPr/>
      <dgm:t>
        <a:bodyPr/>
        <a:lstStyle/>
        <a:p>
          <a:endParaRPr lang="en-US">
            <a:latin typeface="Georgia" panose="02040502050405020303" pitchFamily="18" charset="0"/>
          </a:endParaRPr>
        </a:p>
      </dgm:t>
    </dgm:pt>
    <dgm:pt modelId="{469B5C22-ADF7-E043-A136-4C8C6DD486BE}">
      <dgm:prSet/>
      <dgm:spPr/>
      <dgm:t>
        <a:bodyPr/>
        <a:lstStyle/>
        <a:p>
          <a:r>
            <a:rPr lang="en-US" b="0" i="0">
              <a:latin typeface="Georgia" panose="02040502050405020303" pitchFamily="18" charset="0"/>
            </a:rPr>
            <a:t>2. Set Realistic/Achievable Goal</a:t>
          </a:r>
          <a:endParaRPr lang="en-US">
            <a:latin typeface="Georgia" panose="02040502050405020303" pitchFamily="18" charset="0"/>
          </a:endParaRPr>
        </a:p>
      </dgm:t>
    </dgm:pt>
    <dgm:pt modelId="{CAFF7757-AB85-4747-A1A5-0EC29A50D457}" type="parTrans" cxnId="{AA69B939-230A-CD49-9C9E-10ADFCBB5B9D}">
      <dgm:prSet/>
      <dgm:spPr/>
      <dgm:t>
        <a:bodyPr/>
        <a:lstStyle/>
        <a:p>
          <a:endParaRPr lang="en-US">
            <a:latin typeface="Georgia" panose="02040502050405020303" pitchFamily="18" charset="0"/>
          </a:endParaRPr>
        </a:p>
      </dgm:t>
    </dgm:pt>
    <dgm:pt modelId="{DF5E0EA8-7B06-0B41-A265-53D726E7C8D1}" type="sibTrans" cxnId="{AA69B939-230A-CD49-9C9E-10ADFCBB5B9D}">
      <dgm:prSet/>
      <dgm:spPr/>
      <dgm:t>
        <a:bodyPr/>
        <a:lstStyle/>
        <a:p>
          <a:endParaRPr lang="en-US">
            <a:latin typeface="Georgia" panose="02040502050405020303" pitchFamily="18" charset="0"/>
          </a:endParaRPr>
        </a:p>
      </dgm:t>
    </dgm:pt>
    <dgm:pt modelId="{3427E236-B4BF-D84F-89DE-3F9A36E60EAF}">
      <dgm:prSet/>
      <dgm:spPr/>
      <dgm:t>
        <a:bodyPr/>
        <a:lstStyle/>
        <a:p>
          <a:r>
            <a:rPr lang="en-US" b="0" i="0">
              <a:latin typeface="Georgia" panose="02040502050405020303" pitchFamily="18" charset="0"/>
            </a:rPr>
            <a:t>3. Generate Multiple Solutions</a:t>
          </a:r>
          <a:endParaRPr lang="en-US">
            <a:latin typeface="Georgia" panose="02040502050405020303" pitchFamily="18" charset="0"/>
          </a:endParaRPr>
        </a:p>
      </dgm:t>
    </dgm:pt>
    <dgm:pt modelId="{F7515F3D-9868-AB42-B50A-0C501F064D9A}" type="parTrans" cxnId="{96911E22-7D95-4949-ADD7-D7EFC56FE7D9}">
      <dgm:prSet/>
      <dgm:spPr/>
      <dgm:t>
        <a:bodyPr/>
        <a:lstStyle/>
        <a:p>
          <a:endParaRPr lang="en-US">
            <a:latin typeface="Georgia" panose="02040502050405020303" pitchFamily="18" charset="0"/>
          </a:endParaRPr>
        </a:p>
      </dgm:t>
    </dgm:pt>
    <dgm:pt modelId="{AC2F0A87-F51D-B040-B353-204D01F32E9B}" type="sibTrans" cxnId="{96911E22-7D95-4949-ADD7-D7EFC56FE7D9}">
      <dgm:prSet/>
      <dgm:spPr/>
      <dgm:t>
        <a:bodyPr/>
        <a:lstStyle/>
        <a:p>
          <a:endParaRPr lang="en-US">
            <a:latin typeface="Georgia" panose="02040502050405020303" pitchFamily="18" charset="0"/>
          </a:endParaRPr>
        </a:p>
      </dgm:t>
    </dgm:pt>
    <dgm:pt modelId="{DFA070D9-2D27-244E-9E5F-525BF3486015}">
      <dgm:prSet/>
      <dgm:spPr/>
      <dgm:t>
        <a:bodyPr/>
        <a:lstStyle/>
        <a:p>
          <a:r>
            <a:rPr lang="en-US" b="0" i="0">
              <a:latin typeface="Georgia" panose="02040502050405020303" pitchFamily="18" charset="0"/>
            </a:rPr>
            <a:t>4. Evaluate and Compare Solutions</a:t>
          </a:r>
          <a:endParaRPr lang="en-US">
            <a:latin typeface="Georgia" panose="02040502050405020303" pitchFamily="18" charset="0"/>
          </a:endParaRPr>
        </a:p>
      </dgm:t>
    </dgm:pt>
    <dgm:pt modelId="{4316D1B8-77F9-914C-BF32-413D475C308D}" type="parTrans" cxnId="{C5008F1B-B204-C847-BB5B-B1937F346584}">
      <dgm:prSet/>
      <dgm:spPr/>
      <dgm:t>
        <a:bodyPr/>
        <a:lstStyle/>
        <a:p>
          <a:endParaRPr lang="en-US">
            <a:latin typeface="Georgia" panose="02040502050405020303" pitchFamily="18" charset="0"/>
          </a:endParaRPr>
        </a:p>
      </dgm:t>
    </dgm:pt>
    <dgm:pt modelId="{DE6CD7A6-B921-F641-96B4-D7E82090674C}" type="sibTrans" cxnId="{C5008F1B-B204-C847-BB5B-B1937F346584}">
      <dgm:prSet/>
      <dgm:spPr/>
      <dgm:t>
        <a:bodyPr/>
        <a:lstStyle/>
        <a:p>
          <a:endParaRPr lang="en-US">
            <a:latin typeface="Georgia" panose="02040502050405020303" pitchFamily="18" charset="0"/>
          </a:endParaRPr>
        </a:p>
      </dgm:t>
    </dgm:pt>
    <dgm:pt modelId="{A0CBEAB2-FDC6-284C-A747-6EFB2783B46F}">
      <dgm:prSet/>
      <dgm:spPr/>
      <dgm:t>
        <a:bodyPr/>
        <a:lstStyle/>
        <a:p>
          <a:r>
            <a:rPr lang="en-US" b="0" i="0">
              <a:latin typeface="Georgia" panose="02040502050405020303" pitchFamily="18" charset="0"/>
            </a:rPr>
            <a:t>5. Select a Feasible Solution</a:t>
          </a:r>
          <a:endParaRPr lang="en-US">
            <a:latin typeface="Georgia" panose="02040502050405020303" pitchFamily="18" charset="0"/>
          </a:endParaRPr>
        </a:p>
      </dgm:t>
    </dgm:pt>
    <dgm:pt modelId="{81A1D7A1-9BA9-A941-A7C9-0C6294CAE83E}" type="parTrans" cxnId="{C0C31A02-3099-5B4E-9A40-072535DBFE4B}">
      <dgm:prSet/>
      <dgm:spPr/>
      <dgm:t>
        <a:bodyPr/>
        <a:lstStyle/>
        <a:p>
          <a:endParaRPr lang="en-US">
            <a:latin typeface="Georgia" panose="02040502050405020303" pitchFamily="18" charset="0"/>
          </a:endParaRPr>
        </a:p>
      </dgm:t>
    </dgm:pt>
    <dgm:pt modelId="{D9F45BC3-1A71-D446-A1CE-3240A9D0DCC2}" type="sibTrans" cxnId="{C0C31A02-3099-5B4E-9A40-072535DBFE4B}">
      <dgm:prSet/>
      <dgm:spPr/>
      <dgm:t>
        <a:bodyPr/>
        <a:lstStyle/>
        <a:p>
          <a:endParaRPr lang="en-US">
            <a:latin typeface="Georgia" panose="02040502050405020303" pitchFamily="18" charset="0"/>
          </a:endParaRPr>
        </a:p>
      </dgm:t>
    </dgm:pt>
    <dgm:pt modelId="{3FD1AC82-D9BA-214B-83F2-DC7E46DDD9FC}">
      <dgm:prSet/>
      <dgm:spPr/>
      <dgm:t>
        <a:bodyPr/>
        <a:lstStyle/>
        <a:p>
          <a:r>
            <a:rPr lang="en-US" b="0" i="0">
              <a:latin typeface="Georgia" panose="02040502050405020303" pitchFamily="18" charset="0"/>
            </a:rPr>
            <a:t>6. Implement the Solution</a:t>
          </a:r>
          <a:endParaRPr lang="en-US">
            <a:latin typeface="Georgia" panose="02040502050405020303" pitchFamily="18" charset="0"/>
          </a:endParaRPr>
        </a:p>
      </dgm:t>
    </dgm:pt>
    <dgm:pt modelId="{7E713E3F-A6C3-9E48-B473-BF22DE7628DD}" type="parTrans" cxnId="{835EA45D-46B1-2A48-91E2-96E2334B9594}">
      <dgm:prSet/>
      <dgm:spPr/>
      <dgm:t>
        <a:bodyPr/>
        <a:lstStyle/>
        <a:p>
          <a:endParaRPr lang="en-US">
            <a:latin typeface="Georgia" panose="02040502050405020303" pitchFamily="18" charset="0"/>
          </a:endParaRPr>
        </a:p>
      </dgm:t>
    </dgm:pt>
    <dgm:pt modelId="{5D4786BF-1EE8-DD42-A9CF-1ED018F1A1DF}" type="sibTrans" cxnId="{835EA45D-46B1-2A48-91E2-96E2334B9594}">
      <dgm:prSet/>
      <dgm:spPr/>
      <dgm:t>
        <a:bodyPr/>
        <a:lstStyle/>
        <a:p>
          <a:endParaRPr lang="en-US">
            <a:latin typeface="Georgia" panose="02040502050405020303" pitchFamily="18" charset="0"/>
          </a:endParaRPr>
        </a:p>
      </dgm:t>
    </dgm:pt>
    <dgm:pt modelId="{5326A950-4B52-854A-A2F8-E87853F49F42}">
      <dgm:prSet/>
      <dgm:spPr/>
      <dgm:t>
        <a:bodyPr/>
        <a:lstStyle/>
        <a:p>
          <a:r>
            <a:rPr lang="en-US" b="0" i="0">
              <a:latin typeface="Georgia" panose="02040502050405020303" pitchFamily="18" charset="0"/>
            </a:rPr>
            <a:t>7. Evaluate the Outcome</a:t>
          </a:r>
          <a:endParaRPr lang="en-US">
            <a:latin typeface="Georgia" panose="02040502050405020303" pitchFamily="18" charset="0"/>
          </a:endParaRPr>
        </a:p>
      </dgm:t>
    </dgm:pt>
    <dgm:pt modelId="{352B1358-3355-A249-B819-B4162E0A6DA5}" type="parTrans" cxnId="{16FD4AB6-99A9-164F-918B-28C8004E1C7F}">
      <dgm:prSet/>
      <dgm:spPr/>
      <dgm:t>
        <a:bodyPr/>
        <a:lstStyle/>
        <a:p>
          <a:endParaRPr lang="en-US">
            <a:latin typeface="Georgia" panose="02040502050405020303" pitchFamily="18" charset="0"/>
          </a:endParaRPr>
        </a:p>
      </dgm:t>
    </dgm:pt>
    <dgm:pt modelId="{53027724-942A-284D-A703-79944FFBDDD1}" type="sibTrans" cxnId="{16FD4AB6-99A9-164F-918B-28C8004E1C7F}">
      <dgm:prSet/>
      <dgm:spPr/>
      <dgm:t>
        <a:bodyPr/>
        <a:lstStyle/>
        <a:p>
          <a:endParaRPr lang="en-US">
            <a:latin typeface="Georgia" panose="02040502050405020303" pitchFamily="18" charset="0"/>
          </a:endParaRPr>
        </a:p>
      </dgm:t>
    </dgm:pt>
    <dgm:pt modelId="{71172887-3244-9542-A413-AAD651363E9B}" type="pres">
      <dgm:prSet presAssocID="{81E7D17E-F513-DE4D-BBB2-662EA7176F5F}" presName="Name0" presStyleCnt="0">
        <dgm:presLayoutVars>
          <dgm:chMax val="7"/>
          <dgm:chPref val="7"/>
          <dgm:dir/>
        </dgm:presLayoutVars>
      </dgm:prSet>
      <dgm:spPr/>
    </dgm:pt>
    <dgm:pt modelId="{07714BEC-3B7B-2E43-A877-3DAAE8AACC7C}" type="pres">
      <dgm:prSet presAssocID="{81E7D17E-F513-DE4D-BBB2-662EA7176F5F}" presName="Name1" presStyleCnt="0"/>
      <dgm:spPr/>
    </dgm:pt>
    <dgm:pt modelId="{861A9F6F-79AD-0D45-B6AA-EB3117AEDBDE}" type="pres">
      <dgm:prSet presAssocID="{81E7D17E-F513-DE4D-BBB2-662EA7176F5F}" presName="cycle" presStyleCnt="0"/>
      <dgm:spPr/>
    </dgm:pt>
    <dgm:pt modelId="{5C2AF811-9C42-754C-94E1-9EA40D3D9AEA}" type="pres">
      <dgm:prSet presAssocID="{81E7D17E-F513-DE4D-BBB2-662EA7176F5F}" presName="srcNode" presStyleLbl="node1" presStyleIdx="0" presStyleCnt="7"/>
      <dgm:spPr/>
    </dgm:pt>
    <dgm:pt modelId="{8A4F0EA3-6AF1-044F-B01F-8DD76609C1FC}" type="pres">
      <dgm:prSet presAssocID="{81E7D17E-F513-DE4D-BBB2-662EA7176F5F}" presName="conn" presStyleLbl="parChTrans1D2" presStyleIdx="0" presStyleCnt="1"/>
      <dgm:spPr/>
    </dgm:pt>
    <dgm:pt modelId="{B4B5D433-6E36-D64F-9758-B3A0D40951D8}" type="pres">
      <dgm:prSet presAssocID="{81E7D17E-F513-DE4D-BBB2-662EA7176F5F}" presName="extraNode" presStyleLbl="node1" presStyleIdx="0" presStyleCnt="7"/>
      <dgm:spPr/>
    </dgm:pt>
    <dgm:pt modelId="{FDDE06A9-1346-FA40-B269-C40A73C652CC}" type="pres">
      <dgm:prSet presAssocID="{81E7D17E-F513-DE4D-BBB2-662EA7176F5F}" presName="dstNode" presStyleLbl="node1" presStyleIdx="0" presStyleCnt="7"/>
      <dgm:spPr/>
    </dgm:pt>
    <dgm:pt modelId="{910CBD73-C129-ED4A-B21C-DFF58195A1E4}" type="pres">
      <dgm:prSet presAssocID="{2DF0FC8B-86BE-5F41-87A9-1BACF7EDA3F3}" presName="text_1" presStyleLbl="node1" presStyleIdx="0" presStyleCnt="7">
        <dgm:presLayoutVars>
          <dgm:bulletEnabled val="1"/>
        </dgm:presLayoutVars>
      </dgm:prSet>
      <dgm:spPr/>
    </dgm:pt>
    <dgm:pt modelId="{9583B94C-22B2-EA4A-AE4B-9C23A90033CF}" type="pres">
      <dgm:prSet presAssocID="{2DF0FC8B-86BE-5F41-87A9-1BACF7EDA3F3}" presName="accent_1" presStyleCnt="0"/>
      <dgm:spPr/>
    </dgm:pt>
    <dgm:pt modelId="{C9D21583-8456-AB47-8FEE-B37C0F9AC5C1}" type="pres">
      <dgm:prSet presAssocID="{2DF0FC8B-86BE-5F41-87A9-1BACF7EDA3F3}" presName="accentRepeatNode" presStyleLbl="solidFgAcc1" presStyleIdx="0" presStyleCnt="7"/>
      <dgm:spPr/>
    </dgm:pt>
    <dgm:pt modelId="{DFB14633-BBEF-D349-9335-89B7D42EA0F2}" type="pres">
      <dgm:prSet presAssocID="{469B5C22-ADF7-E043-A136-4C8C6DD486BE}" presName="text_2" presStyleLbl="node1" presStyleIdx="1" presStyleCnt="7">
        <dgm:presLayoutVars>
          <dgm:bulletEnabled val="1"/>
        </dgm:presLayoutVars>
      </dgm:prSet>
      <dgm:spPr/>
    </dgm:pt>
    <dgm:pt modelId="{92258068-DB45-A341-B2EA-0678CD5A0E35}" type="pres">
      <dgm:prSet presAssocID="{469B5C22-ADF7-E043-A136-4C8C6DD486BE}" presName="accent_2" presStyleCnt="0"/>
      <dgm:spPr/>
    </dgm:pt>
    <dgm:pt modelId="{B81744BD-45D9-684E-896C-98AED67E0E2A}" type="pres">
      <dgm:prSet presAssocID="{469B5C22-ADF7-E043-A136-4C8C6DD486BE}" presName="accentRepeatNode" presStyleLbl="solidFgAcc1" presStyleIdx="1" presStyleCnt="7"/>
      <dgm:spPr/>
    </dgm:pt>
    <dgm:pt modelId="{DC2EF15C-5EBC-264F-A8C1-A345F24001F8}" type="pres">
      <dgm:prSet presAssocID="{3427E236-B4BF-D84F-89DE-3F9A36E60EAF}" presName="text_3" presStyleLbl="node1" presStyleIdx="2" presStyleCnt="7">
        <dgm:presLayoutVars>
          <dgm:bulletEnabled val="1"/>
        </dgm:presLayoutVars>
      </dgm:prSet>
      <dgm:spPr/>
    </dgm:pt>
    <dgm:pt modelId="{E3B1D877-0DA0-FA4B-B4D4-917152988B6A}" type="pres">
      <dgm:prSet presAssocID="{3427E236-B4BF-D84F-89DE-3F9A36E60EAF}" presName="accent_3" presStyleCnt="0"/>
      <dgm:spPr/>
    </dgm:pt>
    <dgm:pt modelId="{A1CBEC65-96E8-8E4C-8DDF-E75F00F130DF}" type="pres">
      <dgm:prSet presAssocID="{3427E236-B4BF-D84F-89DE-3F9A36E60EAF}" presName="accentRepeatNode" presStyleLbl="solidFgAcc1" presStyleIdx="2" presStyleCnt="7"/>
      <dgm:spPr/>
    </dgm:pt>
    <dgm:pt modelId="{F1547F00-3E1D-7A4C-936C-35E22E7EA361}" type="pres">
      <dgm:prSet presAssocID="{DFA070D9-2D27-244E-9E5F-525BF3486015}" presName="text_4" presStyleLbl="node1" presStyleIdx="3" presStyleCnt="7">
        <dgm:presLayoutVars>
          <dgm:bulletEnabled val="1"/>
        </dgm:presLayoutVars>
      </dgm:prSet>
      <dgm:spPr/>
    </dgm:pt>
    <dgm:pt modelId="{3E4DE9DC-7849-3847-9393-95B334D72E58}" type="pres">
      <dgm:prSet presAssocID="{DFA070D9-2D27-244E-9E5F-525BF3486015}" presName="accent_4" presStyleCnt="0"/>
      <dgm:spPr/>
    </dgm:pt>
    <dgm:pt modelId="{6A4CA0CD-FE71-9345-B317-E05867B03E10}" type="pres">
      <dgm:prSet presAssocID="{DFA070D9-2D27-244E-9E5F-525BF3486015}" presName="accentRepeatNode" presStyleLbl="solidFgAcc1" presStyleIdx="3" presStyleCnt="7"/>
      <dgm:spPr/>
    </dgm:pt>
    <dgm:pt modelId="{75BE5B70-2C4B-2640-ACFD-A730586F2140}" type="pres">
      <dgm:prSet presAssocID="{A0CBEAB2-FDC6-284C-A747-6EFB2783B46F}" presName="text_5" presStyleLbl="node1" presStyleIdx="4" presStyleCnt="7">
        <dgm:presLayoutVars>
          <dgm:bulletEnabled val="1"/>
        </dgm:presLayoutVars>
      </dgm:prSet>
      <dgm:spPr/>
    </dgm:pt>
    <dgm:pt modelId="{92E53D0C-EEEF-2744-A96C-CF96AC60C78B}" type="pres">
      <dgm:prSet presAssocID="{A0CBEAB2-FDC6-284C-A747-6EFB2783B46F}" presName="accent_5" presStyleCnt="0"/>
      <dgm:spPr/>
    </dgm:pt>
    <dgm:pt modelId="{76A65080-389A-6D4D-B581-6AADA5669862}" type="pres">
      <dgm:prSet presAssocID="{A0CBEAB2-FDC6-284C-A747-6EFB2783B46F}" presName="accentRepeatNode" presStyleLbl="solidFgAcc1" presStyleIdx="4" presStyleCnt="7"/>
      <dgm:spPr/>
    </dgm:pt>
    <dgm:pt modelId="{5614F986-B3F7-B74F-AD5F-775A2A99C586}" type="pres">
      <dgm:prSet presAssocID="{3FD1AC82-D9BA-214B-83F2-DC7E46DDD9FC}" presName="text_6" presStyleLbl="node1" presStyleIdx="5" presStyleCnt="7">
        <dgm:presLayoutVars>
          <dgm:bulletEnabled val="1"/>
        </dgm:presLayoutVars>
      </dgm:prSet>
      <dgm:spPr/>
    </dgm:pt>
    <dgm:pt modelId="{C37FBAF7-5732-D745-BC9F-E500A56661FB}" type="pres">
      <dgm:prSet presAssocID="{3FD1AC82-D9BA-214B-83F2-DC7E46DDD9FC}" presName="accent_6" presStyleCnt="0"/>
      <dgm:spPr/>
    </dgm:pt>
    <dgm:pt modelId="{0A98E5FD-C183-AB42-B5BD-8ECFC8015CC2}" type="pres">
      <dgm:prSet presAssocID="{3FD1AC82-D9BA-214B-83F2-DC7E46DDD9FC}" presName="accentRepeatNode" presStyleLbl="solidFgAcc1" presStyleIdx="5" presStyleCnt="7"/>
      <dgm:spPr/>
    </dgm:pt>
    <dgm:pt modelId="{800F6283-5197-C349-9C05-29252C6929DF}" type="pres">
      <dgm:prSet presAssocID="{5326A950-4B52-854A-A2F8-E87853F49F42}" presName="text_7" presStyleLbl="node1" presStyleIdx="6" presStyleCnt="7">
        <dgm:presLayoutVars>
          <dgm:bulletEnabled val="1"/>
        </dgm:presLayoutVars>
      </dgm:prSet>
      <dgm:spPr/>
    </dgm:pt>
    <dgm:pt modelId="{27559F46-BDA7-0F43-A097-92387F2EB5F3}" type="pres">
      <dgm:prSet presAssocID="{5326A950-4B52-854A-A2F8-E87853F49F42}" presName="accent_7" presStyleCnt="0"/>
      <dgm:spPr/>
    </dgm:pt>
    <dgm:pt modelId="{721C6AA8-8E8A-5C41-824D-270DEFE7C5A7}" type="pres">
      <dgm:prSet presAssocID="{5326A950-4B52-854A-A2F8-E87853F49F42}" presName="accentRepeatNode" presStyleLbl="solidFgAcc1" presStyleIdx="6" presStyleCnt="7"/>
      <dgm:spPr/>
    </dgm:pt>
  </dgm:ptLst>
  <dgm:cxnLst>
    <dgm:cxn modelId="{C0C31A02-3099-5B4E-9A40-072535DBFE4B}" srcId="{81E7D17E-F513-DE4D-BBB2-662EA7176F5F}" destId="{A0CBEAB2-FDC6-284C-A747-6EFB2783B46F}" srcOrd="4" destOrd="0" parTransId="{81A1D7A1-9BA9-A941-A7C9-0C6294CAE83E}" sibTransId="{D9F45BC3-1A71-D446-A1CE-3240A9D0DCC2}"/>
    <dgm:cxn modelId="{C5008F1B-B204-C847-BB5B-B1937F346584}" srcId="{81E7D17E-F513-DE4D-BBB2-662EA7176F5F}" destId="{DFA070D9-2D27-244E-9E5F-525BF3486015}" srcOrd="3" destOrd="0" parTransId="{4316D1B8-77F9-914C-BF32-413D475C308D}" sibTransId="{DE6CD7A6-B921-F641-96B4-D7E82090674C}"/>
    <dgm:cxn modelId="{2650AB1D-1989-AB43-8A46-08877B11E7C4}" type="presOf" srcId="{81E7D17E-F513-DE4D-BBB2-662EA7176F5F}" destId="{71172887-3244-9542-A413-AAD651363E9B}" srcOrd="0" destOrd="0" presId="urn:microsoft.com/office/officeart/2008/layout/VerticalCurvedList"/>
    <dgm:cxn modelId="{96911E22-7D95-4949-ADD7-D7EFC56FE7D9}" srcId="{81E7D17E-F513-DE4D-BBB2-662EA7176F5F}" destId="{3427E236-B4BF-D84F-89DE-3F9A36E60EAF}" srcOrd="2" destOrd="0" parTransId="{F7515F3D-9868-AB42-B50A-0C501F064D9A}" sibTransId="{AC2F0A87-F51D-B040-B353-204D01F32E9B}"/>
    <dgm:cxn modelId="{3F5AEC30-5652-0C49-87DF-9F6A3DA76F4D}" type="presOf" srcId="{5326A950-4B52-854A-A2F8-E87853F49F42}" destId="{800F6283-5197-C349-9C05-29252C6929DF}" srcOrd="0" destOrd="0" presId="urn:microsoft.com/office/officeart/2008/layout/VerticalCurvedList"/>
    <dgm:cxn modelId="{2E2F9736-F240-1847-B98A-61000B384707}" type="presOf" srcId="{24D24813-78ED-6744-A4D8-05C0AAA40CCE}" destId="{8A4F0EA3-6AF1-044F-B01F-8DD76609C1FC}" srcOrd="0" destOrd="0" presId="urn:microsoft.com/office/officeart/2008/layout/VerticalCurvedList"/>
    <dgm:cxn modelId="{AA69B939-230A-CD49-9C9E-10ADFCBB5B9D}" srcId="{81E7D17E-F513-DE4D-BBB2-662EA7176F5F}" destId="{469B5C22-ADF7-E043-A136-4C8C6DD486BE}" srcOrd="1" destOrd="0" parTransId="{CAFF7757-AB85-4747-A1A5-0EC29A50D457}" sibTransId="{DF5E0EA8-7B06-0B41-A265-53D726E7C8D1}"/>
    <dgm:cxn modelId="{4DF2B650-FB26-3646-A8BD-79C1EE67A0C7}" srcId="{81E7D17E-F513-DE4D-BBB2-662EA7176F5F}" destId="{2DF0FC8B-86BE-5F41-87A9-1BACF7EDA3F3}" srcOrd="0" destOrd="0" parTransId="{C96E0FDD-2844-F844-A203-3492C2E2DFC8}" sibTransId="{24D24813-78ED-6744-A4D8-05C0AAA40CCE}"/>
    <dgm:cxn modelId="{6EACBF5A-E927-F542-90DE-A0A5143EC62F}" type="presOf" srcId="{DFA070D9-2D27-244E-9E5F-525BF3486015}" destId="{F1547F00-3E1D-7A4C-936C-35E22E7EA361}" srcOrd="0" destOrd="0" presId="urn:microsoft.com/office/officeart/2008/layout/VerticalCurvedList"/>
    <dgm:cxn modelId="{835EA45D-46B1-2A48-91E2-96E2334B9594}" srcId="{81E7D17E-F513-DE4D-BBB2-662EA7176F5F}" destId="{3FD1AC82-D9BA-214B-83F2-DC7E46DDD9FC}" srcOrd="5" destOrd="0" parTransId="{7E713E3F-A6C3-9E48-B473-BF22DE7628DD}" sibTransId="{5D4786BF-1EE8-DD42-A9CF-1ED018F1A1DF}"/>
    <dgm:cxn modelId="{EC13335F-49F6-294A-B0DF-C7F689C0AF72}" type="presOf" srcId="{3FD1AC82-D9BA-214B-83F2-DC7E46DDD9FC}" destId="{5614F986-B3F7-B74F-AD5F-775A2A99C586}" srcOrd="0" destOrd="0" presId="urn:microsoft.com/office/officeart/2008/layout/VerticalCurvedList"/>
    <dgm:cxn modelId="{16FD4AB6-99A9-164F-918B-28C8004E1C7F}" srcId="{81E7D17E-F513-DE4D-BBB2-662EA7176F5F}" destId="{5326A950-4B52-854A-A2F8-E87853F49F42}" srcOrd="6" destOrd="0" parTransId="{352B1358-3355-A249-B819-B4162E0A6DA5}" sibTransId="{53027724-942A-284D-A703-79944FFBDDD1}"/>
    <dgm:cxn modelId="{F150B0BA-F7E8-074C-95F8-9BA785E97CF2}" type="presOf" srcId="{2DF0FC8B-86BE-5F41-87A9-1BACF7EDA3F3}" destId="{910CBD73-C129-ED4A-B21C-DFF58195A1E4}" srcOrd="0" destOrd="0" presId="urn:microsoft.com/office/officeart/2008/layout/VerticalCurvedList"/>
    <dgm:cxn modelId="{52C142CB-FC0A-B64F-94D6-8DFB4B44DAA0}" type="presOf" srcId="{A0CBEAB2-FDC6-284C-A747-6EFB2783B46F}" destId="{75BE5B70-2C4B-2640-ACFD-A730586F2140}" srcOrd="0" destOrd="0" presId="urn:microsoft.com/office/officeart/2008/layout/VerticalCurvedList"/>
    <dgm:cxn modelId="{B4B69AD7-7F05-E34F-8B3F-A50478A2DBC6}" type="presOf" srcId="{469B5C22-ADF7-E043-A136-4C8C6DD486BE}" destId="{DFB14633-BBEF-D349-9335-89B7D42EA0F2}" srcOrd="0" destOrd="0" presId="urn:microsoft.com/office/officeart/2008/layout/VerticalCurvedList"/>
    <dgm:cxn modelId="{6D6282F4-B7A2-1049-AF80-7BBBA6E30727}" type="presOf" srcId="{3427E236-B4BF-D84F-89DE-3F9A36E60EAF}" destId="{DC2EF15C-5EBC-264F-A8C1-A345F24001F8}" srcOrd="0" destOrd="0" presId="urn:microsoft.com/office/officeart/2008/layout/VerticalCurvedList"/>
    <dgm:cxn modelId="{10931263-E6DE-1C44-B35B-1D9FD1A5799C}" type="presParOf" srcId="{71172887-3244-9542-A413-AAD651363E9B}" destId="{07714BEC-3B7B-2E43-A877-3DAAE8AACC7C}" srcOrd="0" destOrd="0" presId="urn:microsoft.com/office/officeart/2008/layout/VerticalCurvedList"/>
    <dgm:cxn modelId="{F8A8262C-D1F6-3341-8ABF-32DBC063A14E}" type="presParOf" srcId="{07714BEC-3B7B-2E43-A877-3DAAE8AACC7C}" destId="{861A9F6F-79AD-0D45-B6AA-EB3117AEDBDE}" srcOrd="0" destOrd="0" presId="urn:microsoft.com/office/officeart/2008/layout/VerticalCurvedList"/>
    <dgm:cxn modelId="{F014548A-574E-844D-973F-0E85CFDEE662}" type="presParOf" srcId="{861A9F6F-79AD-0D45-B6AA-EB3117AEDBDE}" destId="{5C2AF811-9C42-754C-94E1-9EA40D3D9AEA}" srcOrd="0" destOrd="0" presId="urn:microsoft.com/office/officeart/2008/layout/VerticalCurvedList"/>
    <dgm:cxn modelId="{C9CC59AF-AE00-284C-92CA-2D32566955EC}" type="presParOf" srcId="{861A9F6F-79AD-0D45-B6AA-EB3117AEDBDE}" destId="{8A4F0EA3-6AF1-044F-B01F-8DD76609C1FC}" srcOrd="1" destOrd="0" presId="urn:microsoft.com/office/officeart/2008/layout/VerticalCurvedList"/>
    <dgm:cxn modelId="{B22DA04A-C088-2D41-B66A-8927D3EA2BCD}" type="presParOf" srcId="{861A9F6F-79AD-0D45-B6AA-EB3117AEDBDE}" destId="{B4B5D433-6E36-D64F-9758-B3A0D40951D8}" srcOrd="2" destOrd="0" presId="urn:microsoft.com/office/officeart/2008/layout/VerticalCurvedList"/>
    <dgm:cxn modelId="{35E8A6E0-8574-8F47-BDBE-4DDD89C7F020}" type="presParOf" srcId="{861A9F6F-79AD-0D45-B6AA-EB3117AEDBDE}" destId="{FDDE06A9-1346-FA40-B269-C40A73C652CC}" srcOrd="3" destOrd="0" presId="urn:microsoft.com/office/officeart/2008/layout/VerticalCurvedList"/>
    <dgm:cxn modelId="{4709473A-027D-6942-B05E-947E6C2F7A2A}" type="presParOf" srcId="{07714BEC-3B7B-2E43-A877-3DAAE8AACC7C}" destId="{910CBD73-C129-ED4A-B21C-DFF58195A1E4}" srcOrd="1" destOrd="0" presId="urn:microsoft.com/office/officeart/2008/layout/VerticalCurvedList"/>
    <dgm:cxn modelId="{B6D19A94-4FC8-5C42-8A6D-6469C0811FFA}" type="presParOf" srcId="{07714BEC-3B7B-2E43-A877-3DAAE8AACC7C}" destId="{9583B94C-22B2-EA4A-AE4B-9C23A90033CF}" srcOrd="2" destOrd="0" presId="urn:microsoft.com/office/officeart/2008/layout/VerticalCurvedList"/>
    <dgm:cxn modelId="{11A76C80-315D-2E45-BC64-0D9E96AAA77B}" type="presParOf" srcId="{9583B94C-22B2-EA4A-AE4B-9C23A90033CF}" destId="{C9D21583-8456-AB47-8FEE-B37C0F9AC5C1}" srcOrd="0" destOrd="0" presId="urn:microsoft.com/office/officeart/2008/layout/VerticalCurvedList"/>
    <dgm:cxn modelId="{CE45989D-CDB6-2545-8AEC-165B620B2E70}" type="presParOf" srcId="{07714BEC-3B7B-2E43-A877-3DAAE8AACC7C}" destId="{DFB14633-BBEF-D349-9335-89B7D42EA0F2}" srcOrd="3" destOrd="0" presId="urn:microsoft.com/office/officeart/2008/layout/VerticalCurvedList"/>
    <dgm:cxn modelId="{E766A2C0-7465-5948-AB44-94E5808013B8}" type="presParOf" srcId="{07714BEC-3B7B-2E43-A877-3DAAE8AACC7C}" destId="{92258068-DB45-A341-B2EA-0678CD5A0E35}" srcOrd="4" destOrd="0" presId="urn:microsoft.com/office/officeart/2008/layout/VerticalCurvedList"/>
    <dgm:cxn modelId="{C464338E-5639-CB4E-AEB5-7F31721EF5F2}" type="presParOf" srcId="{92258068-DB45-A341-B2EA-0678CD5A0E35}" destId="{B81744BD-45D9-684E-896C-98AED67E0E2A}" srcOrd="0" destOrd="0" presId="urn:microsoft.com/office/officeart/2008/layout/VerticalCurvedList"/>
    <dgm:cxn modelId="{40C77660-F2BC-D345-B78C-EE613E4CF163}" type="presParOf" srcId="{07714BEC-3B7B-2E43-A877-3DAAE8AACC7C}" destId="{DC2EF15C-5EBC-264F-A8C1-A345F24001F8}" srcOrd="5" destOrd="0" presId="urn:microsoft.com/office/officeart/2008/layout/VerticalCurvedList"/>
    <dgm:cxn modelId="{902D2DA7-3458-B64C-8E27-2A160B5A4C94}" type="presParOf" srcId="{07714BEC-3B7B-2E43-A877-3DAAE8AACC7C}" destId="{E3B1D877-0DA0-FA4B-B4D4-917152988B6A}" srcOrd="6" destOrd="0" presId="urn:microsoft.com/office/officeart/2008/layout/VerticalCurvedList"/>
    <dgm:cxn modelId="{CD17FF87-81E0-C94C-8203-8A96C93F663F}" type="presParOf" srcId="{E3B1D877-0DA0-FA4B-B4D4-917152988B6A}" destId="{A1CBEC65-96E8-8E4C-8DDF-E75F00F130DF}" srcOrd="0" destOrd="0" presId="urn:microsoft.com/office/officeart/2008/layout/VerticalCurvedList"/>
    <dgm:cxn modelId="{1301111E-8384-AB4D-9893-4894AFA68C72}" type="presParOf" srcId="{07714BEC-3B7B-2E43-A877-3DAAE8AACC7C}" destId="{F1547F00-3E1D-7A4C-936C-35E22E7EA361}" srcOrd="7" destOrd="0" presId="urn:microsoft.com/office/officeart/2008/layout/VerticalCurvedList"/>
    <dgm:cxn modelId="{7A564117-D591-2641-8588-7101A32DB3AA}" type="presParOf" srcId="{07714BEC-3B7B-2E43-A877-3DAAE8AACC7C}" destId="{3E4DE9DC-7849-3847-9393-95B334D72E58}" srcOrd="8" destOrd="0" presId="urn:microsoft.com/office/officeart/2008/layout/VerticalCurvedList"/>
    <dgm:cxn modelId="{5A858B02-E007-2844-A6D4-155DD65FDE17}" type="presParOf" srcId="{3E4DE9DC-7849-3847-9393-95B334D72E58}" destId="{6A4CA0CD-FE71-9345-B317-E05867B03E10}" srcOrd="0" destOrd="0" presId="urn:microsoft.com/office/officeart/2008/layout/VerticalCurvedList"/>
    <dgm:cxn modelId="{E5444F4B-1E84-014E-AF36-FFEE4F9C7AF2}" type="presParOf" srcId="{07714BEC-3B7B-2E43-A877-3DAAE8AACC7C}" destId="{75BE5B70-2C4B-2640-ACFD-A730586F2140}" srcOrd="9" destOrd="0" presId="urn:microsoft.com/office/officeart/2008/layout/VerticalCurvedList"/>
    <dgm:cxn modelId="{944EB81F-0A56-254A-A38B-BCBD77D88B63}" type="presParOf" srcId="{07714BEC-3B7B-2E43-A877-3DAAE8AACC7C}" destId="{92E53D0C-EEEF-2744-A96C-CF96AC60C78B}" srcOrd="10" destOrd="0" presId="urn:microsoft.com/office/officeart/2008/layout/VerticalCurvedList"/>
    <dgm:cxn modelId="{C7951659-DE90-3D42-BF5B-A65EBFC011C8}" type="presParOf" srcId="{92E53D0C-EEEF-2744-A96C-CF96AC60C78B}" destId="{76A65080-389A-6D4D-B581-6AADA5669862}" srcOrd="0" destOrd="0" presId="urn:microsoft.com/office/officeart/2008/layout/VerticalCurvedList"/>
    <dgm:cxn modelId="{71BB1B1E-F5A1-1643-BD48-2D6DF51543E3}" type="presParOf" srcId="{07714BEC-3B7B-2E43-A877-3DAAE8AACC7C}" destId="{5614F986-B3F7-B74F-AD5F-775A2A99C586}" srcOrd="11" destOrd="0" presId="urn:microsoft.com/office/officeart/2008/layout/VerticalCurvedList"/>
    <dgm:cxn modelId="{3756218F-AC11-8F40-9353-CEB9C6F2F34D}" type="presParOf" srcId="{07714BEC-3B7B-2E43-A877-3DAAE8AACC7C}" destId="{C37FBAF7-5732-D745-BC9F-E500A56661FB}" srcOrd="12" destOrd="0" presId="urn:microsoft.com/office/officeart/2008/layout/VerticalCurvedList"/>
    <dgm:cxn modelId="{2C528171-8348-CA4F-BAF3-FC8D23836431}" type="presParOf" srcId="{C37FBAF7-5732-D745-BC9F-E500A56661FB}" destId="{0A98E5FD-C183-AB42-B5BD-8ECFC8015CC2}" srcOrd="0" destOrd="0" presId="urn:microsoft.com/office/officeart/2008/layout/VerticalCurvedList"/>
    <dgm:cxn modelId="{AC6D260E-9B3B-BC48-9FC0-86B412605086}" type="presParOf" srcId="{07714BEC-3B7B-2E43-A877-3DAAE8AACC7C}" destId="{800F6283-5197-C349-9C05-29252C6929DF}" srcOrd="13" destOrd="0" presId="urn:microsoft.com/office/officeart/2008/layout/VerticalCurvedList"/>
    <dgm:cxn modelId="{AC78DE2A-751B-3647-8E5A-80AF5494DEDA}" type="presParOf" srcId="{07714BEC-3B7B-2E43-A877-3DAAE8AACC7C}" destId="{27559F46-BDA7-0F43-A097-92387F2EB5F3}" srcOrd="14" destOrd="0" presId="urn:microsoft.com/office/officeart/2008/layout/VerticalCurvedList"/>
    <dgm:cxn modelId="{BA4528AB-8873-9C4D-B422-F45AFF162236}" type="presParOf" srcId="{27559F46-BDA7-0F43-A097-92387F2EB5F3}" destId="{721C6AA8-8E8A-5C41-824D-270DEFE7C5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46DD8-B21F-3C4E-B71C-CEBC398E497A}">
      <dsp:nvSpPr>
        <dsp:cNvPr id="0" name=""/>
        <dsp:cNvSpPr/>
      </dsp:nvSpPr>
      <dsp:spPr>
        <a:xfrm>
          <a:off x="2183777" y="176773"/>
          <a:ext cx="3508266" cy="121837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06619-0DA4-424B-8F38-0418D7D6A317}">
      <dsp:nvSpPr>
        <dsp:cNvPr id="0" name=""/>
        <dsp:cNvSpPr/>
      </dsp:nvSpPr>
      <dsp:spPr>
        <a:xfrm>
          <a:off x="3603401" y="3160159"/>
          <a:ext cx="679896" cy="43513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EA0E9-4E70-0647-A659-75DF0E7E00E2}">
      <dsp:nvSpPr>
        <dsp:cNvPr id="0" name=""/>
        <dsp:cNvSpPr/>
      </dsp:nvSpPr>
      <dsp:spPr>
        <a:xfrm>
          <a:off x="231159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accent2">
                <a:lumMod val="50000"/>
              </a:schemeClr>
            </a:solidFill>
          </a:endParaRPr>
        </a:p>
      </dsp:txBody>
      <dsp:txXfrm>
        <a:off x="2311598" y="3508266"/>
        <a:ext cx="3263503" cy="815875"/>
      </dsp:txXfrm>
    </dsp:sp>
    <dsp:sp modelId="{EC48BE4D-D9F5-774E-BCA4-F403AEB9F172}">
      <dsp:nvSpPr>
        <dsp:cNvPr id="0" name=""/>
        <dsp:cNvSpPr/>
      </dsp:nvSpPr>
      <dsp:spPr>
        <a:xfrm>
          <a:off x="3459263" y="1489245"/>
          <a:ext cx="1223813" cy="12238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Physical</a:t>
          </a:r>
        </a:p>
      </dsp:txBody>
      <dsp:txXfrm>
        <a:off x="3638486" y="1668468"/>
        <a:ext cx="865367" cy="865367"/>
      </dsp:txXfrm>
    </dsp:sp>
    <dsp:sp modelId="{2FC63775-492D-8140-A198-487A41337F10}">
      <dsp:nvSpPr>
        <dsp:cNvPr id="0" name=""/>
        <dsp:cNvSpPr/>
      </dsp:nvSpPr>
      <dsp:spPr>
        <a:xfrm>
          <a:off x="2583556" y="571113"/>
          <a:ext cx="1223813" cy="122381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Emotional</a:t>
          </a:r>
        </a:p>
      </dsp:txBody>
      <dsp:txXfrm>
        <a:off x="2762779" y="750336"/>
        <a:ext cx="865367" cy="865367"/>
      </dsp:txXfrm>
    </dsp:sp>
    <dsp:sp modelId="{ED2A2998-1080-B44A-87E6-D0CC210FAD65}">
      <dsp:nvSpPr>
        <dsp:cNvPr id="0" name=""/>
        <dsp:cNvSpPr/>
      </dsp:nvSpPr>
      <dsp:spPr>
        <a:xfrm>
          <a:off x="3834566" y="275222"/>
          <a:ext cx="1223813" cy="122381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Cognitive</a:t>
          </a:r>
        </a:p>
      </dsp:txBody>
      <dsp:txXfrm>
        <a:off x="4013789" y="454445"/>
        <a:ext cx="865367" cy="865367"/>
      </dsp:txXfrm>
    </dsp:sp>
    <dsp:sp modelId="{AB109CA4-C0AF-6641-904D-37E1FBFD44D8}">
      <dsp:nvSpPr>
        <dsp:cNvPr id="0" name=""/>
        <dsp:cNvSpPr/>
      </dsp:nvSpPr>
      <dsp:spPr>
        <a:xfrm>
          <a:off x="2039639" y="27195"/>
          <a:ext cx="3807420" cy="3045936"/>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CFBA-1A21-0245-823C-F97A18CFB38B}">
      <dsp:nvSpPr>
        <dsp:cNvPr id="0" name=""/>
        <dsp:cNvSpPr/>
      </dsp:nvSpPr>
      <dsp:spPr>
        <a:xfrm>
          <a:off x="2736533" y="968852"/>
          <a:ext cx="2413632" cy="241363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dirty="0"/>
            <a:t>Depression</a:t>
          </a:r>
        </a:p>
      </dsp:txBody>
      <dsp:txXfrm>
        <a:off x="3090001" y="1322320"/>
        <a:ext cx="1706696" cy="1706696"/>
      </dsp:txXfrm>
    </dsp:sp>
    <dsp:sp modelId="{D38B5A5A-3465-0148-A6BE-0B44378FA020}">
      <dsp:nvSpPr>
        <dsp:cNvPr id="0" name=""/>
        <dsp:cNvSpPr/>
      </dsp:nvSpPr>
      <dsp:spPr>
        <a:xfrm>
          <a:off x="3339941" y="430"/>
          <a:ext cx="1206816" cy="1206816"/>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Anxiety</a:t>
          </a:r>
        </a:p>
      </dsp:txBody>
      <dsp:txXfrm>
        <a:off x="3516675" y="177164"/>
        <a:ext cx="853348" cy="853348"/>
      </dsp:txXfrm>
    </dsp:sp>
    <dsp:sp modelId="{C7878D8C-C73A-7F42-8A81-FA3B47B11419}">
      <dsp:nvSpPr>
        <dsp:cNvPr id="0" name=""/>
        <dsp:cNvSpPr/>
      </dsp:nvSpPr>
      <dsp:spPr>
        <a:xfrm>
          <a:off x="4911771" y="1572260"/>
          <a:ext cx="1206816" cy="1206816"/>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5088505" y="1748994"/>
        <a:ext cx="853348" cy="853348"/>
      </dsp:txXfrm>
    </dsp:sp>
    <dsp:sp modelId="{BB75D3FF-3D0E-5D4D-9029-A6FB3E5ACEDE}">
      <dsp:nvSpPr>
        <dsp:cNvPr id="0" name=""/>
        <dsp:cNvSpPr/>
      </dsp:nvSpPr>
      <dsp:spPr>
        <a:xfrm>
          <a:off x="3339941" y="3144090"/>
          <a:ext cx="1206816" cy="1206816"/>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Alcohol</a:t>
          </a:r>
        </a:p>
      </dsp:txBody>
      <dsp:txXfrm>
        <a:off x="3516675" y="3320824"/>
        <a:ext cx="853348" cy="853348"/>
      </dsp:txXfrm>
    </dsp:sp>
    <dsp:sp modelId="{FF658499-C2BC-9F4B-8F0C-8BAFE58C1B6A}">
      <dsp:nvSpPr>
        <dsp:cNvPr id="0" name=""/>
        <dsp:cNvSpPr/>
      </dsp:nvSpPr>
      <dsp:spPr>
        <a:xfrm>
          <a:off x="1768111" y="1572260"/>
          <a:ext cx="1206816" cy="1206816"/>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PTSD</a:t>
          </a:r>
        </a:p>
      </dsp:txBody>
      <dsp:txXfrm>
        <a:off x="1944845" y="1748994"/>
        <a:ext cx="853348" cy="853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F0EA3-6AF1-044F-B01F-8DD76609C1FC}">
      <dsp:nvSpPr>
        <dsp:cNvPr id="0" name=""/>
        <dsp:cNvSpPr/>
      </dsp:nvSpPr>
      <dsp:spPr>
        <a:xfrm>
          <a:off x="-5252929" y="-804890"/>
          <a:ext cx="6257980" cy="6257980"/>
        </a:xfrm>
        <a:prstGeom prst="blockArc">
          <a:avLst>
            <a:gd name="adj1" fmla="val 18900000"/>
            <a:gd name="adj2" fmla="val 2700000"/>
            <a:gd name="adj3" fmla="val 345"/>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0CBD73-C129-ED4A-B21C-DFF58195A1E4}">
      <dsp:nvSpPr>
        <dsp:cNvPr id="0" name=""/>
        <dsp:cNvSpPr/>
      </dsp:nvSpPr>
      <dsp:spPr>
        <a:xfrm>
          <a:off x="326071" y="211307"/>
          <a:ext cx="5492263" cy="42242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1. Clarify and Define the Problem</a:t>
          </a:r>
          <a:endParaRPr lang="en-US" sz="2200" kern="1200">
            <a:latin typeface="Georgia" panose="02040502050405020303" pitchFamily="18" charset="0"/>
          </a:endParaRPr>
        </a:p>
      </dsp:txBody>
      <dsp:txXfrm>
        <a:off x="326071" y="211307"/>
        <a:ext cx="5492263" cy="422428"/>
      </dsp:txXfrm>
    </dsp:sp>
    <dsp:sp modelId="{C9D21583-8456-AB47-8FEE-B37C0F9AC5C1}">
      <dsp:nvSpPr>
        <dsp:cNvPr id="0" name=""/>
        <dsp:cNvSpPr/>
      </dsp:nvSpPr>
      <dsp:spPr>
        <a:xfrm>
          <a:off x="62053" y="158503"/>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FB14633-BBEF-D349-9335-89B7D42EA0F2}">
      <dsp:nvSpPr>
        <dsp:cNvPr id="0" name=""/>
        <dsp:cNvSpPr/>
      </dsp:nvSpPr>
      <dsp:spPr>
        <a:xfrm>
          <a:off x="708618" y="845321"/>
          <a:ext cx="5109716" cy="42242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2. Set Realistic/Achievable Goal</a:t>
          </a:r>
          <a:endParaRPr lang="en-US" sz="2200" kern="1200">
            <a:latin typeface="Georgia" panose="02040502050405020303" pitchFamily="18" charset="0"/>
          </a:endParaRPr>
        </a:p>
      </dsp:txBody>
      <dsp:txXfrm>
        <a:off x="708618" y="845321"/>
        <a:ext cx="5109716" cy="422428"/>
      </dsp:txXfrm>
    </dsp:sp>
    <dsp:sp modelId="{B81744BD-45D9-684E-896C-98AED67E0E2A}">
      <dsp:nvSpPr>
        <dsp:cNvPr id="0" name=""/>
        <dsp:cNvSpPr/>
      </dsp:nvSpPr>
      <dsp:spPr>
        <a:xfrm>
          <a:off x="444600" y="792518"/>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C2EF15C-5EBC-264F-A8C1-A345F24001F8}">
      <dsp:nvSpPr>
        <dsp:cNvPr id="0" name=""/>
        <dsp:cNvSpPr/>
      </dsp:nvSpPr>
      <dsp:spPr>
        <a:xfrm>
          <a:off x="918251" y="1478871"/>
          <a:ext cx="4900082" cy="42242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3. Generate Multiple Solutions</a:t>
          </a:r>
          <a:endParaRPr lang="en-US" sz="2200" kern="1200">
            <a:latin typeface="Georgia" panose="02040502050405020303" pitchFamily="18" charset="0"/>
          </a:endParaRPr>
        </a:p>
      </dsp:txBody>
      <dsp:txXfrm>
        <a:off x="918251" y="1478871"/>
        <a:ext cx="4900082" cy="422428"/>
      </dsp:txXfrm>
    </dsp:sp>
    <dsp:sp modelId="{A1CBEC65-96E8-8E4C-8DDF-E75F00F130DF}">
      <dsp:nvSpPr>
        <dsp:cNvPr id="0" name=""/>
        <dsp:cNvSpPr/>
      </dsp:nvSpPr>
      <dsp:spPr>
        <a:xfrm>
          <a:off x="654234" y="1426067"/>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547F00-3E1D-7A4C-936C-35E22E7EA361}">
      <dsp:nvSpPr>
        <dsp:cNvPr id="0" name=""/>
        <dsp:cNvSpPr/>
      </dsp:nvSpPr>
      <dsp:spPr>
        <a:xfrm>
          <a:off x="985185" y="2112885"/>
          <a:ext cx="4833148" cy="42242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4. Evaluate and Compare Solutions</a:t>
          </a:r>
          <a:endParaRPr lang="en-US" sz="2200" kern="1200">
            <a:latin typeface="Georgia" panose="02040502050405020303" pitchFamily="18" charset="0"/>
          </a:endParaRPr>
        </a:p>
      </dsp:txBody>
      <dsp:txXfrm>
        <a:off x="985185" y="2112885"/>
        <a:ext cx="4833148" cy="422428"/>
      </dsp:txXfrm>
    </dsp:sp>
    <dsp:sp modelId="{6A4CA0CD-FE71-9345-B317-E05867B03E10}">
      <dsp:nvSpPr>
        <dsp:cNvPr id="0" name=""/>
        <dsp:cNvSpPr/>
      </dsp:nvSpPr>
      <dsp:spPr>
        <a:xfrm>
          <a:off x="721168" y="2060082"/>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5BE5B70-2C4B-2640-ACFD-A730586F2140}">
      <dsp:nvSpPr>
        <dsp:cNvPr id="0" name=""/>
        <dsp:cNvSpPr/>
      </dsp:nvSpPr>
      <dsp:spPr>
        <a:xfrm>
          <a:off x="918251" y="2746900"/>
          <a:ext cx="4900082" cy="42242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5. Select a Feasible Solution</a:t>
          </a:r>
          <a:endParaRPr lang="en-US" sz="2200" kern="1200">
            <a:latin typeface="Georgia" panose="02040502050405020303" pitchFamily="18" charset="0"/>
          </a:endParaRPr>
        </a:p>
      </dsp:txBody>
      <dsp:txXfrm>
        <a:off x="918251" y="2746900"/>
        <a:ext cx="4900082" cy="422428"/>
      </dsp:txXfrm>
    </dsp:sp>
    <dsp:sp modelId="{76A65080-389A-6D4D-B581-6AADA5669862}">
      <dsp:nvSpPr>
        <dsp:cNvPr id="0" name=""/>
        <dsp:cNvSpPr/>
      </dsp:nvSpPr>
      <dsp:spPr>
        <a:xfrm>
          <a:off x="654234" y="2694096"/>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614F986-B3F7-B74F-AD5F-775A2A99C586}">
      <dsp:nvSpPr>
        <dsp:cNvPr id="0" name=""/>
        <dsp:cNvSpPr/>
      </dsp:nvSpPr>
      <dsp:spPr>
        <a:xfrm>
          <a:off x="708618" y="3380449"/>
          <a:ext cx="5109716" cy="42242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6. Implement the Solution</a:t>
          </a:r>
          <a:endParaRPr lang="en-US" sz="2200" kern="1200">
            <a:latin typeface="Georgia" panose="02040502050405020303" pitchFamily="18" charset="0"/>
          </a:endParaRPr>
        </a:p>
      </dsp:txBody>
      <dsp:txXfrm>
        <a:off x="708618" y="3380449"/>
        <a:ext cx="5109716" cy="422428"/>
      </dsp:txXfrm>
    </dsp:sp>
    <dsp:sp modelId="{0A98E5FD-C183-AB42-B5BD-8ECFC8015CC2}">
      <dsp:nvSpPr>
        <dsp:cNvPr id="0" name=""/>
        <dsp:cNvSpPr/>
      </dsp:nvSpPr>
      <dsp:spPr>
        <a:xfrm>
          <a:off x="444600" y="3327646"/>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00F6283-5197-C349-9C05-29252C6929DF}">
      <dsp:nvSpPr>
        <dsp:cNvPr id="0" name=""/>
        <dsp:cNvSpPr/>
      </dsp:nvSpPr>
      <dsp:spPr>
        <a:xfrm>
          <a:off x="326071" y="4014464"/>
          <a:ext cx="5492263" cy="42242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5303"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i="0" kern="1200">
              <a:latin typeface="Georgia" panose="02040502050405020303" pitchFamily="18" charset="0"/>
            </a:rPr>
            <a:t>7. Evaluate the Outcome</a:t>
          </a:r>
          <a:endParaRPr lang="en-US" sz="2200" kern="1200">
            <a:latin typeface="Georgia" panose="02040502050405020303" pitchFamily="18" charset="0"/>
          </a:endParaRPr>
        </a:p>
      </dsp:txBody>
      <dsp:txXfrm>
        <a:off x="326071" y="4014464"/>
        <a:ext cx="5492263" cy="422428"/>
      </dsp:txXfrm>
    </dsp:sp>
    <dsp:sp modelId="{721C6AA8-8E8A-5C41-824D-270DEFE7C5A7}">
      <dsp:nvSpPr>
        <dsp:cNvPr id="0" name=""/>
        <dsp:cNvSpPr/>
      </dsp:nvSpPr>
      <dsp:spPr>
        <a:xfrm>
          <a:off x="62053" y="3961660"/>
          <a:ext cx="528035" cy="52803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eorgia Regular"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eorgia Regular" panose="02040502050405020303" pitchFamily="18" charset="0"/>
              </a:defRPr>
            </a:lvl1pPr>
          </a:lstStyle>
          <a:p>
            <a:fld id="{5D22FCC1-2864-E644-B65C-A5E406852060}" type="datetimeFigureOut">
              <a:rPr lang="en-US" smtClean="0"/>
              <a:pPr/>
              <a:t>6/13/19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eorgia Regular"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eorgia Regular" panose="02040502050405020303" pitchFamily="18" charset="0"/>
              </a:defRPr>
            </a:lvl1pPr>
          </a:lstStyle>
          <a:p>
            <a:fld id="{4AF762DA-BB8D-DF46-831D-12B3E7340830}" type="slidenum">
              <a:rPr lang="en-US" smtClean="0"/>
              <a:pPr/>
              <a:t>‹#›</a:t>
            </a:fld>
            <a:endParaRPr lang="en-US" dirty="0"/>
          </a:p>
        </p:txBody>
      </p:sp>
    </p:spTree>
    <p:extLst>
      <p:ext uri="{BB962C8B-B14F-4D97-AF65-F5344CB8AC3E}">
        <p14:creationId xmlns:p14="http://schemas.microsoft.com/office/powerpoint/2010/main" val="197987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eorgia Regular" panose="02040502050405020303" pitchFamily="18" charset="0"/>
        <a:ea typeface="+mn-ea"/>
        <a:cs typeface="+mn-cs"/>
      </a:defRPr>
    </a:lvl1pPr>
    <a:lvl2pPr marL="457200" algn="l" defTabSz="914400" rtl="0" eaLnBrk="1" latinLnBrk="0" hangingPunct="1">
      <a:defRPr sz="1200" b="0" i="0" kern="1200">
        <a:solidFill>
          <a:schemeClr val="tx1"/>
        </a:solidFill>
        <a:latin typeface="Georgia Regular" panose="02040502050405020303" pitchFamily="18" charset="0"/>
        <a:ea typeface="+mn-ea"/>
        <a:cs typeface="+mn-cs"/>
      </a:defRPr>
    </a:lvl2pPr>
    <a:lvl3pPr marL="914400" algn="l" defTabSz="914400" rtl="0" eaLnBrk="1" latinLnBrk="0" hangingPunct="1">
      <a:defRPr sz="1200" b="0" i="0" kern="1200">
        <a:solidFill>
          <a:schemeClr val="tx1"/>
        </a:solidFill>
        <a:latin typeface="Georgia Regular" panose="02040502050405020303" pitchFamily="18" charset="0"/>
        <a:ea typeface="+mn-ea"/>
        <a:cs typeface="+mn-cs"/>
      </a:defRPr>
    </a:lvl3pPr>
    <a:lvl4pPr marL="1371600" algn="l" defTabSz="914400" rtl="0" eaLnBrk="1" latinLnBrk="0" hangingPunct="1">
      <a:defRPr sz="1200" b="0" i="0" kern="1200">
        <a:solidFill>
          <a:schemeClr val="tx1"/>
        </a:solidFill>
        <a:latin typeface="Georgia Regular" panose="02040502050405020303" pitchFamily="18" charset="0"/>
        <a:ea typeface="+mn-ea"/>
        <a:cs typeface="+mn-cs"/>
      </a:defRPr>
    </a:lvl4pPr>
    <a:lvl5pPr marL="1828800" algn="l" defTabSz="914400" rtl="0" eaLnBrk="1" latinLnBrk="0" hangingPunct="1">
      <a:defRPr sz="1200" b="0" i="0" kern="1200">
        <a:solidFill>
          <a:schemeClr val="tx1"/>
        </a:solidFill>
        <a:latin typeface="Georgia Regular"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a:latin typeface="Arial"/>
              <a:cs typeface="Arial"/>
            </a:endParaRPr>
          </a:p>
        </p:txBody>
      </p:sp>
      <p:sp>
        <p:nvSpPr>
          <p:cNvPr id="4" name="Slide Number Placeholder 3"/>
          <p:cNvSpPr>
            <a:spLocks noGrp="1"/>
          </p:cNvSpPr>
          <p:nvPr>
            <p:ph type="sldNum" sz="quarter" idx="5"/>
          </p:nvPr>
        </p:nvSpPr>
        <p:spPr/>
        <p:txBody>
          <a:bodyPr/>
          <a:lstStyle/>
          <a:p>
            <a:fld id="{BB8D6D1B-168B-434B-9C8B-4E28C0315DD8}" type="slidenum">
              <a:rPr lang="en-US" smtClean="0"/>
              <a:pPr/>
              <a:t>2</a:t>
            </a:fld>
            <a:endParaRPr lang="en-US" dirty="0"/>
          </a:p>
        </p:txBody>
      </p:sp>
    </p:spTree>
    <p:extLst>
      <p:ext uri="{BB962C8B-B14F-4D97-AF65-F5344CB8AC3E}">
        <p14:creationId xmlns:p14="http://schemas.microsoft.com/office/powerpoint/2010/main" val="359133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14</a:t>
            </a:fld>
            <a:endParaRPr lang="en-US" dirty="0"/>
          </a:p>
        </p:txBody>
      </p:sp>
    </p:spTree>
    <p:extLst>
      <p:ext uri="{BB962C8B-B14F-4D97-AF65-F5344CB8AC3E}">
        <p14:creationId xmlns:p14="http://schemas.microsoft.com/office/powerpoint/2010/main" val="388901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15</a:t>
            </a:fld>
            <a:endParaRPr lang="en-US" dirty="0"/>
          </a:p>
        </p:txBody>
      </p:sp>
    </p:spTree>
    <p:extLst>
      <p:ext uri="{BB962C8B-B14F-4D97-AF65-F5344CB8AC3E}">
        <p14:creationId xmlns:p14="http://schemas.microsoft.com/office/powerpoint/2010/main" val="330623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17</a:t>
            </a:fld>
            <a:endParaRPr lang="en-US" dirty="0"/>
          </a:p>
        </p:txBody>
      </p:sp>
    </p:spTree>
    <p:extLst>
      <p:ext uri="{BB962C8B-B14F-4D97-AF65-F5344CB8AC3E}">
        <p14:creationId xmlns:p14="http://schemas.microsoft.com/office/powerpoint/2010/main" val="30971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18</a:t>
            </a:fld>
            <a:endParaRPr lang="en-US" dirty="0"/>
          </a:p>
        </p:txBody>
      </p:sp>
    </p:spTree>
    <p:extLst>
      <p:ext uri="{BB962C8B-B14F-4D97-AF65-F5344CB8AC3E}">
        <p14:creationId xmlns:p14="http://schemas.microsoft.com/office/powerpoint/2010/main" val="211953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19</a:t>
            </a:fld>
            <a:endParaRPr lang="en-US" dirty="0"/>
          </a:p>
        </p:txBody>
      </p:sp>
    </p:spTree>
    <p:extLst>
      <p:ext uri="{BB962C8B-B14F-4D97-AF65-F5344CB8AC3E}">
        <p14:creationId xmlns:p14="http://schemas.microsoft.com/office/powerpoint/2010/main" val="267338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21</a:t>
            </a:fld>
            <a:endParaRPr lang="en-US" dirty="0"/>
          </a:p>
        </p:txBody>
      </p:sp>
    </p:spTree>
    <p:extLst>
      <p:ext uri="{BB962C8B-B14F-4D97-AF65-F5344CB8AC3E}">
        <p14:creationId xmlns:p14="http://schemas.microsoft.com/office/powerpoint/2010/main" val="303316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22</a:t>
            </a:fld>
            <a:endParaRPr lang="en-US" dirty="0"/>
          </a:p>
        </p:txBody>
      </p:sp>
    </p:spTree>
    <p:extLst>
      <p:ext uri="{BB962C8B-B14F-4D97-AF65-F5344CB8AC3E}">
        <p14:creationId xmlns:p14="http://schemas.microsoft.com/office/powerpoint/2010/main" val="1143366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A44134-6F93-8C47-8DD2-0F1DB9995BF4}"/>
              </a:ext>
            </a:extLst>
          </p:cNvPr>
          <p:cNvSpPr>
            <a:spLocks noGrp="1" noChangeArrowheads="1"/>
          </p:cNvSpPr>
          <p:nvPr>
            <p:ph type="sldNum" sz="quarter" idx="5"/>
          </p:nvPr>
        </p:nvSpPr>
        <p:spPr>
          <a:ln/>
        </p:spPr>
        <p:txBody>
          <a:bodyPr/>
          <a:lstStyle/>
          <a:p>
            <a:fld id="{6D0BA902-5182-8749-BB89-F83E59A59DF0}" type="slidenum">
              <a:rPr lang="en-US" altLang="en-US"/>
              <a:pPr/>
              <a:t>23</a:t>
            </a:fld>
            <a:endParaRPr lang="en-US" altLang="en-US"/>
          </a:p>
        </p:txBody>
      </p:sp>
      <p:sp>
        <p:nvSpPr>
          <p:cNvPr id="99330" name="Rectangle 2">
            <a:extLst>
              <a:ext uri="{FF2B5EF4-FFF2-40B4-BE49-F238E27FC236}">
                <a16:creationId xmlns:a16="http://schemas.microsoft.com/office/drawing/2014/main" id="{74EE65B6-E7AB-5941-BF34-E77E9EBD99AD}"/>
              </a:ext>
            </a:extLst>
          </p:cNvPr>
          <p:cNvSpPr txBox="1">
            <a:spLocks noGrp="1"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5" tIns="46473" rIns="92945" bIns="46473"/>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00" dirty="0">
                <a:latin typeface="Georgia Regular" panose="02040502050405020303" pitchFamily="18" charset="0"/>
                <a:ea typeface="ＭＳ Ｐゴシック" panose="020B0600070205080204" pitchFamily="34" charset="-128"/>
              </a:rPr>
              <a:t>REACH NOLA Oct 2008 better problem solving</a:t>
            </a:r>
          </a:p>
        </p:txBody>
      </p:sp>
      <p:sp>
        <p:nvSpPr>
          <p:cNvPr id="99331" name="Rectangle 2">
            <a:extLst>
              <a:ext uri="{FF2B5EF4-FFF2-40B4-BE49-F238E27FC236}">
                <a16:creationId xmlns:a16="http://schemas.microsoft.com/office/drawing/2014/main" id="{65AD8AB2-0FB1-824E-8FFD-EA3D5ACEE78E}"/>
              </a:ext>
            </a:extLst>
          </p:cNvPr>
          <p:cNvSpPr>
            <a:spLocks noGrp="1" noRot="1" noChangeAspect="1" noChangeArrowheads="1" noTextEdit="1"/>
          </p:cNvSpPr>
          <p:nvPr>
            <p:ph type="sldImg"/>
          </p:nvPr>
        </p:nvSpPr>
        <p:spPr>
          <a:xfrm>
            <a:off x="1371600" y="1143000"/>
            <a:ext cx="4114800" cy="3086100"/>
          </a:xfrm>
          <a:ln/>
        </p:spPr>
      </p:sp>
      <p:sp>
        <p:nvSpPr>
          <p:cNvPr id="99332" name="Rectangle 3">
            <a:extLst>
              <a:ext uri="{FF2B5EF4-FFF2-40B4-BE49-F238E27FC236}">
                <a16:creationId xmlns:a16="http://schemas.microsoft.com/office/drawing/2014/main" id="{8B84FD4F-7A3D-AD42-8815-E1B51937BE1F}"/>
              </a:ext>
            </a:extLst>
          </p:cNvPr>
          <p:cNvSpPr>
            <a:spLocks noGrp="1" noChangeArrowheads="1"/>
          </p:cNvSpPr>
          <p:nvPr>
            <p:ph type="body" idx="1"/>
          </p:nvPr>
        </p:nvSpPr>
        <p:spPr/>
        <p:txBody>
          <a:bodyPr lIns="92945" tIns="46473" rIns="92945" bIns="46473"/>
          <a:lstStyle/>
          <a:p>
            <a:endParaRPr lang="en-US" altLang="en-US"/>
          </a:p>
        </p:txBody>
      </p:sp>
    </p:spTree>
    <p:extLst>
      <p:ext uri="{BB962C8B-B14F-4D97-AF65-F5344CB8AC3E}">
        <p14:creationId xmlns:p14="http://schemas.microsoft.com/office/powerpoint/2010/main" val="163094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FEF6BEE5-B701-AB4A-B1BC-9058F2216006}"/>
              </a:ext>
            </a:extLst>
          </p:cNvPr>
          <p:cNvSpPr>
            <a:spLocks noGrp="1" noChangeArrowheads="1"/>
          </p:cNvSpPr>
          <p:nvPr>
            <p:ph type="sldNum" sz="quarter" idx="5"/>
          </p:nvPr>
        </p:nvSpPr>
        <p:spPr>
          <a:ln/>
        </p:spPr>
        <p:txBody>
          <a:bodyPr/>
          <a:lstStyle/>
          <a:p>
            <a:fld id="{53802E7F-0440-FD48-8E09-F12C780954B1}" type="slidenum">
              <a:rPr lang="en-US" altLang="en-US"/>
              <a:pPr/>
              <a:t>29</a:t>
            </a:fld>
            <a:endParaRPr lang="en-US" altLang="en-US"/>
          </a:p>
        </p:txBody>
      </p:sp>
      <p:sp>
        <p:nvSpPr>
          <p:cNvPr id="109570" name="Rectangle 2">
            <a:extLst>
              <a:ext uri="{FF2B5EF4-FFF2-40B4-BE49-F238E27FC236}">
                <a16:creationId xmlns:a16="http://schemas.microsoft.com/office/drawing/2014/main" id="{3B81BA95-366D-E341-98E5-216E04290864}"/>
              </a:ext>
            </a:extLst>
          </p:cNvPr>
          <p:cNvSpPr txBox="1">
            <a:spLocks noGrp="1"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5" tIns="46473" rIns="92945" bIns="46473"/>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00" dirty="0">
                <a:latin typeface="Georgia Regular" panose="02040502050405020303" pitchFamily="18" charset="0"/>
                <a:ea typeface="ＭＳ Ｐゴシック" panose="020B0600070205080204" pitchFamily="34" charset="-128"/>
              </a:rPr>
              <a:t>REACH NOLA Oct 2008 better problem solving</a:t>
            </a:r>
          </a:p>
        </p:txBody>
      </p:sp>
      <p:sp>
        <p:nvSpPr>
          <p:cNvPr id="109571" name="Rectangle 7">
            <a:extLst>
              <a:ext uri="{FF2B5EF4-FFF2-40B4-BE49-F238E27FC236}">
                <a16:creationId xmlns:a16="http://schemas.microsoft.com/office/drawing/2014/main" id="{EBABA655-E903-FF45-A19F-442750BECD95}"/>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5" tIns="46473" rIns="92945" bIns="46473" anchor="b"/>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5DEE096-39D6-D741-8F77-AD005F4A237B}" type="slidenum">
              <a:rPr lang="en-US" altLang="en-US" sz="1300">
                <a:latin typeface="Georgia Regular" panose="02040502050405020303" pitchFamily="18" charset="0"/>
                <a:ea typeface="ＭＳ Ｐゴシック" panose="020B0600070205080204" pitchFamily="34" charset="-128"/>
              </a:rPr>
              <a:pPr algn="r"/>
              <a:t>29</a:t>
            </a:fld>
            <a:endParaRPr lang="en-US" altLang="en-US" sz="1300" dirty="0">
              <a:latin typeface="Georgia Regular" panose="02040502050405020303" pitchFamily="18" charset="0"/>
              <a:ea typeface="ＭＳ Ｐゴシック" panose="020B0600070205080204" pitchFamily="34" charset="-128"/>
            </a:endParaRPr>
          </a:p>
        </p:txBody>
      </p:sp>
      <p:sp>
        <p:nvSpPr>
          <p:cNvPr id="109572" name="Rectangle 2">
            <a:extLst>
              <a:ext uri="{FF2B5EF4-FFF2-40B4-BE49-F238E27FC236}">
                <a16:creationId xmlns:a16="http://schemas.microsoft.com/office/drawing/2014/main" id="{C74BE6A3-CCAE-4C43-84F2-184B9B2DE9C8}"/>
              </a:ext>
            </a:extLst>
          </p:cNvPr>
          <p:cNvSpPr>
            <a:spLocks noGrp="1" noRot="1" noChangeAspect="1" noChangeArrowheads="1" noTextEdit="1"/>
          </p:cNvSpPr>
          <p:nvPr>
            <p:ph type="sldImg"/>
          </p:nvPr>
        </p:nvSpPr>
        <p:spPr>
          <a:xfrm>
            <a:off x="1104900" y="695325"/>
            <a:ext cx="4648200" cy="3486150"/>
          </a:xfrm>
          <a:ln/>
        </p:spPr>
      </p:sp>
      <p:sp>
        <p:nvSpPr>
          <p:cNvPr id="109573" name="Rectangle 3">
            <a:extLst>
              <a:ext uri="{FF2B5EF4-FFF2-40B4-BE49-F238E27FC236}">
                <a16:creationId xmlns:a16="http://schemas.microsoft.com/office/drawing/2014/main" id="{94E0E219-F99A-2943-B01D-BB25F15E1BC7}"/>
              </a:ext>
            </a:extLst>
          </p:cNvPr>
          <p:cNvSpPr>
            <a:spLocks noGrp="1" noChangeArrowheads="1"/>
          </p:cNvSpPr>
          <p:nvPr>
            <p:ph type="body" idx="1"/>
          </p:nvPr>
        </p:nvSpPr>
        <p:spPr>
          <a:xfrm>
            <a:off x="685800" y="4416425"/>
            <a:ext cx="5486400" cy="4184650"/>
          </a:xfrm>
        </p:spPr>
        <p:txBody>
          <a:bodyPr lIns="92945" tIns="46473" rIns="92945" bIns="46473"/>
          <a:lstStyle/>
          <a:p>
            <a:endParaRPr lang="en-US" altLang="en-US" b="1" dirty="0"/>
          </a:p>
        </p:txBody>
      </p:sp>
    </p:spTree>
    <p:extLst>
      <p:ext uri="{BB962C8B-B14F-4D97-AF65-F5344CB8AC3E}">
        <p14:creationId xmlns:p14="http://schemas.microsoft.com/office/powerpoint/2010/main" val="30688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a:cs typeface="Arial"/>
            </a:endParaRPr>
          </a:p>
        </p:txBody>
      </p:sp>
      <p:sp>
        <p:nvSpPr>
          <p:cNvPr id="4" name="Slide Number Placeholder 3"/>
          <p:cNvSpPr>
            <a:spLocks noGrp="1"/>
          </p:cNvSpPr>
          <p:nvPr>
            <p:ph type="sldNum" sz="quarter" idx="5"/>
          </p:nvPr>
        </p:nvSpPr>
        <p:spPr/>
        <p:txBody>
          <a:bodyPr/>
          <a:lstStyle/>
          <a:p>
            <a:fld id="{BB8D6D1B-168B-434B-9C8B-4E28C0315DD8}" type="slidenum">
              <a:rPr lang="en-US" smtClean="0"/>
              <a:pPr/>
              <a:t>3</a:t>
            </a:fld>
            <a:endParaRPr lang="en-US" dirty="0"/>
          </a:p>
        </p:txBody>
      </p:sp>
    </p:spTree>
    <p:extLst>
      <p:ext uri="{BB962C8B-B14F-4D97-AF65-F5344CB8AC3E}">
        <p14:creationId xmlns:p14="http://schemas.microsoft.com/office/powerpoint/2010/main" val="316765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Arial"/>
              <a:cs typeface="Arial"/>
            </a:endParaRPr>
          </a:p>
        </p:txBody>
      </p:sp>
      <p:sp>
        <p:nvSpPr>
          <p:cNvPr id="4" name="Slide Number Placeholder 3"/>
          <p:cNvSpPr>
            <a:spLocks noGrp="1"/>
          </p:cNvSpPr>
          <p:nvPr>
            <p:ph type="sldNum" sz="quarter" idx="5"/>
          </p:nvPr>
        </p:nvSpPr>
        <p:spPr/>
        <p:txBody>
          <a:bodyPr/>
          <a:lstStyle/>
          <a:p>
            <a:fld id="{BB8D6D1B-168B-434B-9C8B-4E28C0315DD8}" type="slidenum">
              <a:rPr lang="en-US" smtClean="0"/>
              <a:pPr/>
              <a:t>4</a:t>
            </a:fld>
            <a:endParaRPr lang="en-US" dirty="0"/>
          </a:p>
        </p:txBody>
      </p:sp>
    </p:spTree>
    <p:extLst>
      <p:ext uri="{BB962C8B-B14F-4D97-AF65-F5344CB8AC3E}">
        <p14:creationId xmlns:p14="http://schemas.microsoft.com/office/powerpoint/2010/main" val="198316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6D1B-168B-434B-9C8B-4E28C0315DD8}" type="slidenum">
              <a:rPr lang="en-US" smtClean="0"/>
              <a:pPr/>
              <a:t>5</a:t>
            </a:fld>
            <a:endParaRPr lang="en-US" dirty="0"/>
          </a:p>
        </p:txBody>
      </p:sp>
    </p:spTree>
    <p:extLst>
      <p:ext uri="{BB962C8B-B14F-4D97-AF65-F5344CB8AC3E}">
        <p14:creationId xmlns:p14="http://schemas.microsoft.com/office/powerpoint/2010/main" val="47215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a:latin typeface="Arial"/>
              <a:cs typeface="Arial"/>
            </a:endParaRPr>
          </a:p>
        </p:txBody>
      </p:sp>
      <p:sp>
        <p:nvSpPr>
          <p:cNvPr id="4" name="Slide Number Placeholder 3"/>
          <p:cNvSpPr>
            <a:spLocks noGrp="1"/>
          </p:cNvSpPr>
          <p:nvPr>
            <p:ph type="sldNum" sz="quarter" idx="10"/>
          </p:nvPr>
        </p:nvSpPr>
        <p:spPr/>
        <p:txBody>
          <a:bodyPr/>
          <a:lstStyle/>
          <a:p>
            <a:fld id="{BB8D6D1B-168B-434B-9C8B-4E28C0315DD8}" type="slidenum">
              <a:rPr lang="en-US" smtClean="0"/>
              <a:pPr/>
              <a:t>6</a:t>
            </a:fld>
            <a:endParaRPr lang="en-US" dirty="0"/>
          </a:p>
        </p:txBody>
      </p:sp>
    </p:spTree>
    <p:extLst>
      <p:ext uri="{BB962C8B-B14F-4D97-AF65-F5344CB8AC3E}">
        <p14:creationId xmlns:p14="http://schemas.microsoft.com/office/powerpoint/2010/main" val="340368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10</a:t>
            </a:fld>
            <a:endParaRPr lang="en-US" dirty="0"/>
          </a:p>
        </p:txBody>
      </p:sp>
    </p:spTree>
    <p:extLst>
      <p:ext uri="{BB962C8B-B14F-4D97-AF65-F5344CB8AC3E}">
        <p14:creationId xmlns:p14="http://schemas.microsoft.com/office/powerpoint/2010/main" val="28270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11</a:t>
            </a:fld>
            <a:endParaRPr lang="en-US" dirty="0"/>
          </a:p>
        </p:txBody>
      </p:sp>
    </p:spTree>
    <p:extLst>
      <p:ext uri="{BB962C8B-B14F-4D97-AF65-F5344CB8AC3E}">
        <p14:creationId xmlns:p14="http://schemas.microsoft.com/office/powerpoint/2010/main" val="53432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12</a:t>
            </a:fld>
            <a:endParaRPr lang="en-US" dirty="0"/>
          </a:p>
        </p:txBody>
      </p:sp>
    </p:spTree>
    <p:extLst>
      <p:ext uri="{BB962C8B-B14F-4D97-AF65-F5344CB8AC3E}">
        <p14:creationId xmlns:p14="http://schemas.microsoft.com/office/powerpoint/2010/main" val="60840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762DA-BB8D-DF46-831D-12B3E7340830}" type="slidenum">
              <a:rPr lang="en-US" smtClean="0"/>
              <a:pPr/>
              <a:t>13</a:t>
            </a:fld>
            <a:endParaRPr lang="en-US" dirty="0"/>
          </a:p>
        </p:txBody>
      </p:sp>
    </p:spTree>
    <p:extLst>
      <p:ext uri="{BB962C8B-B14F-4D97-AF65-F5344CB8AC3E}">
        <p14:creationId xmlns:p14="http://schemas.microsoft.com/office/powerpoint/2010/main" val="154615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6/13/19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758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7090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7035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6124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6/13/19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876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6/13/19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3752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6/13/19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2721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6/13/19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3891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8645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6/13/19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2592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6/13/19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3783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Georgia Regular" panose="02040502050405020303" pitchFamily="18" charset="0"/>
              </a:defRPr>
            </a:lvl1pPr>
          </a:lstStyle>
          <a:p>
            <a:fld id="{87DE6118-2437-4B30-8E3C-4D2BE6020583}" type="datetimeFigureOut">
              <a:rPr lang="en-US" smtClean="0"/>
              <a:pPr/>
              <a:t>6/13/19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Georgia Regular"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Georgia Regular" panose="02040502050405020303" pitchFamily="18" charset="0"/>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03227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377" rtl="0" eaLnBrk="1" latinLnBrk="0" hangingPunct="1">
        <a:lnSpc>
          <a:spcPct val="90000"/>
        </a:lnSpc>
        <a:spcBef>
          <a:spcPct val="0"/>
        </a:spcBef>
        <a:buNone/>
        <a:defRPr sz="4400" b="0" i="0" kern="1200">
          <a:solidFill>
            <a:schemeClr val="tx1"/>
          </a:solidFill>
          <a:latin typeface="Georgia Regular" panose="02040502050405020303"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Regular" panose="020405020504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Regular" panose="020405020504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Regular" panose="020405020504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Regular" panose="020405020504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Regular" panose="020405020504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3" Type="http://schemas.openxmlformats.org/officeDocument/2006/relationships/diagramLayout" Target="../diagrams/layout3.xml"/><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diagramData" Target="../diagrams/data3.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61.png"/><Relationship Id="rId5" Type="http://schemas.openxmlformats.org/officeDocument/2006/relationships/diagramColors" Target="../diagrams/colors3.xml"/><Relationship Id="rId15" Type="http://schemas.openxmlformats.org/officeDocument/2006/relationships/image" Target="../media/image65.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diagramQuickStyle" Target="../diagrams/quickStyle3.xml"/><Relationship Id="rId9" Type="http://schemas.openxmlformats.org/officeDocument/2006/relationships/image" Target="../media/image59.png"/><Relationship Id="rId14" Type="http://schemas.openxmlformats.org/officeDocument/2006/relationships/image" Target="../media/image6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ctb.ku.edu/en/table-of-contents/assessment/assessing-community-needs-and-resources/conduct-concerns-surveys/mai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9.png"/><Relationship Id="rId18" Type="http://schemas.openxmlformats.org/officeDocument/2006/relationships/image" Target="../media/image32.svg"/><Relationship Id="rId3" Type="http://schemas.openxmlformats.org/officeDocument/2006/relationships/image" Target="../media/image11.png"/><Relationship Id="rId21" Type="http://schemas.openxmlformats.org/officeDocument/2006/relationships/image" Target="../media/image35.png"/><Relationship Id="rId7" Type="http://schemas.openxmlformats.org/officeDocument/2006/relationships/image" Target="../media/image17.png"/><Relationship Id="rId12" Type="http://schemas.openxmlformats.org/officeDocument/2006/relationships/image" Target="../media/image28.sv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2.svg"/><Relationship Id="rId20"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7.png"/><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26.svg"/><Relationship Id="rId19" Type="http://schemas.openxmlformats.org/officeDocument/2006/relationships/image" Target="../media/image33.png"/><Relationship Id="rId4" Type="http://schemas.openxmlformats.org/officeDocument/2006/relationships/image" Target="../media/image12.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67" y="2870799"/>
            <a:ext cx="7772400" cy="968703"/>
          </a:xfrm>
        </p:spPr>
        <p:txBody>
          <a:bodyPr>
            <a:normAutofit/>
          </a:bodyPr>
          <a:lstStyle/>
          <a:p>
            <a:r>
              <a:rPr lang="en-US" sz="2800" dirty="0">
                <a:latin typeface="Georgia" panose="02040502050405020303" pitchFamily="18" charset="0"/>
              </a:rPr>
              <a:t>Session 2: Introduction to Depression and Problem Solving Therapy</a:t>
            </a:r>
          </a:p>
        </p:txBody>
      </p:sp>
      <p:sp>
        <p:nvSpPr>
          <p:cNvPr id="4" name="TextBox 3">
            <a:extLst>
              <a:ext uri="{FF2B5EF4-FFF2-40B4-BE49-F238E27FC236}">
                <a16:creationId xmlns:a16="http://schemas.microsoft.com/office/drawing/2014/main" id="{6081BB70-2757-D748-8B04-1D7DCC4545F0}"/>
              </a:ext>
            </a:extLst>
          </p:cNvPr>
          <p:cNvSpPr txBox="1"/>
          <p:nvPr/>
        </p:nvSpPr>
        <p:spPr>
          <a:xfrm>
            <a:off x="2881899" y="1194213"/>
            <a:ext cx="3422732" cy="1015663"/>
          </a:xfrm>
          <a:prstGeom prst="rect">
            <a:avLst/>
          </a:prstGeom>
          <a:noFill/>
        </p:spPr>
        <p:txBody>
          <a:bodyPr wrap="none" rtlCol="0">
            <a:spAutoFit/>
          </a:bodyPr>
          <a:lstStyle/>
          <a:p>
            <a:r>
              <a:rPr lang="en-US" sz="6000" dirty="0">
                <a:solidFill>
                  <a:schemeClr val="accent6"/>
                </a:solidFill>
                <a:latin typeface="Avenir Next" panose="020B0503020202020204" pitchFamily="34" charset="0"/>
              </a:rPr>
              <a:t>C-LEARN</a:t>
            </a:r>
          </a:p>
        </p:txBody>
      </p:sp>
      <p:sp>
        <p:nvSpPr>
          <p:cNvPr id="5" name="TextBox 4">
            <a:extLst>
              <a:ext uri="{FF2B5EF4-FFF2-40B4-BE49-F238E27FC236}">
                <a16:creationId xmlns:a16="http://schemas.microsoft.com/office/drawing/2014/main" id="{4C7999FF-2B9D-8F48-B759-851ED802A61A}"/>
              </a:ext>
            </a:extLst>
          </p:cNvPr>
          <p:cNvSpPr txBox="1"/>
          <p:nvPr/>
        </p:nvSpPr>
        <p:spPr>
          <a:xfrm>
            <a:off x="1399932" y="2162905"/>
            <a:ext cx="6386685" cy="707886"/>
          </a:xfrm>
          <a:prstGeom prst="rect">
            <a:avLst/>
          </a:prstGeom>
          <a:noFill/>
        </p:spPr>
        <p:txBody>
          <a:bodyPr wrap="none" rtlCol="0">
            <a:spAutoFit/>
          </a:bodyPr>
          <a:lstStyle/>
          <a:p>
            <a:r>
              <a:rPr lang="en-US" sz="4000" dirty="0">
                <a:latin typeface="Georgia" panose="02040502050405020303" pitchFamily="18" charset="0"/>
              </a:rPr>
              <a:t>Mental Health &amp; Resilience</a:t>
            </a:r>
          </a:p>
        </p:txBody>
      </p:sp>
      <p:pic>
        <p:nvPicPr>
          <p:cNvPr id="8" name="Picture 7">
            <a:extLst>
              <a:ext uri="{FF2B5EF4-FFF2-40B4-BE49-F238E27FC236}">
                <a16:creationId xmlns:a16="http://schemas.microsoft.com/office/drawing/2014/main" id="{498E8332-56E2-8545-923B-381253A682FE}"/>
              </a:ext>
            </a:extLst>
          </p:cNvPr>
          <p:cNvPicPr>
            <a:picLocks noChangeAspect="1"/>
          </p:cNvPicPr>
          <p:nvPr/>
        </p:nvPicPr>
        <p:blipFill>
          <a:blip r:embed="rId2"/>
          <a:stretch>
            <a:fillRect/>
          </a:stretch>
        </p:blipFill>
        <p:spPr>
          <a:xfrm>
            <a:off x="185979" y="6108005"/>
            <a:ext cx="1500004" cy="750003"/>
          </a:xfrm>
          <a:prstGeom prst="rect">
            <a:avLst/>
          </a:prstGeom>
        </p:spPr>
      </p:pic>
      <p:pic>
        <p:nvPicPr>
          <p:cNvPr id="10" name="Picture 9">
            <a:extLst>
              <a:ext uri="{FF2B5EF4-FFF2-40B4-BE49-F238E27FC236}">
                <a16:creationId xmlns:a16="http://schemas.microsoft.com/office/drawing/2014/main" id="{72E65D1A-B7DD-2042-801D-823AC171BF4F}"/>
              </a:ext>
            </a:extLst>
          </p:cNvPr>
          <p:cNvPicPr>
            <a:picLocks noChangeAspect="1"/>
          </p:cNvPicPr>
          <p:nvPr/>
        </p:nvPicPr>
        <p:blipFill>
          <a:blip r:embed="rId3"/>
          <a:stretch>
            <a:fillRect/>
          </a:stretch>
        </p:blipFill>
        <p:spPr>
          <a:xfrm>
            <a:off x="7257809" y="6296223"/>
            <a:ext cx="1538811" cy="373552"/>
          </a:xfrm>
          <a:prstGeom prst="rect">
            <a:avLst/>
          </a:prstGeom>
        </p:spPr>
      </p:pic>
      <p:pic>
        <p:nvPicPr>
          <p:cNvPr id="12" name="Graphic 11" descr="Brain">
            <a:extLst>
              <a:ext uri="{FF2B5EF4-FFF2-40B4-BE49-F238E27FC236}">
                <a16:creationId xmlns:a16="http://schemas.microsoft.com/office/drawing/2014/main" id="{9BBD8C3B-A2F0-9748-BC83-017C6559EB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9135" y="4068187"/>
            <a:ext cx="1201655" cy="1201655"/>
          </a:xfrm>
          <a:prstGeom prst="rect">
            <a:avLst/>
          </a:prstGeom>
        </p:spPr>
      </p:pic>
      <p:pic>
        <p:nvPicPr>
          <p:cNvPr id="14" name="Graphic 13" descr="Users">
            <a:extLst>
              <a:ext uri="{FF2B5EF4-FFF2-40B4-BE49-F238E27FC236}">
                <a16:creationId xmlns:a16="http://schemas.microsoft.com/office/drawing/2014/main" id="{F9DC48F4-75B8-BD4D-8F69-7897C8E4EC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74027" y="4068187"/>
            <a:ext cx="1201655" cy="1201655"/>
          </a:xfrm>
          <a:prstGeom prst="rect">
            <a:avLst/>
          </a:prstGeom>
        </p:spPr>
      </p:pic>
      <p:pic>
        <p:nvPicPr>
          <p:cNvPr id="16" name="Graphic 15" descr="Chat">
            <a:extLst>
              <a:ext uri="{FF2B5EF4-FFF2-40B4-BE49-F238E27FC236}">
                <a16:creationId xmlns:a16="http://schemas.microsoft.com/office/drawing/2014/main" id="{9605EA92-FAF8-0B40-844E-1E4B3D873E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3303" y="4068187"/>
            <a:ext cx="1201655" cy="1201655"/>
          </a:xfrm>
          <a:prstGeom prst="rect">
            <a:avLst/>
          </a:prstGeom>
        </p:spPr>
      </p:pic>
    </p:spTree>
    <p:extLst>
      <p:ext uri="{BB962C8B-B14F-4D97-AF65-F5344CB8AC3E}">
        <p14:creationId xmlns:p14="http://schemas.microsoft.com/office/powerpoint/2010/main" val="1311598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Crying Face with No Fill">
            <a:extLst>
              <a:ext uri="{FF2B5EF4-FFF2-40B4-BE49-F238E27FC236}">
                <a16:creationId xmlns:a16="http://schemas.microsoft.com/office/drawing/2014/main" id="{D1C6D8C0-C1B0-C046-98C3-97E2C124A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446" y="2034030"/>
            <a:ext cx="4589747" cy="4589747"/>
          </a:xfrm>
          <a:prstGeom prst="rect">
            <a:avLst/>
          </a:prstGeom>
        </p:spPr>
      </p:pic>
      <p:pic>
        <p:nvPicPr>
          <p:cNvPr id="8" name="Graphic 7" descr="Worried Face with Solid Fill">
            <a:extLst>
              <a:ext uri="{FF2B5EF4-FFF2-40B4-BE49-F238E27FC236}">
                <a16:creationId xmlns:a16="http://schemas.microsoft.com/office/drawing/2014/main" id="{0A655C44-28B3-5444-A981-4083ACA130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0507" y="500067"/>
            <a:ext cx="5005383" cy="5005383"/>
          </a:xfrm>
          <a:prstGeom prst="rect">
            <a:avLst/>
          </a:prstGeom>
        </p:spPr>
      </p:pic>
      <p:sp>
        <p:nvSpPr>
          <p:cNvPr id="3" name="Content Placeholder 2"/>
          <p:cNvSpPr>
            <a:spLocks noGrp="1"/>
          </p:cNvSpPr>
          <p:nvPr>
            <p:ph idx="1"/>
          </p:nvPr>
        </p:nvSpPr>
        <p:spPr>
          <a:xfrm>
            <a:off x="607869" y="1321748"/>
            <a:ext cx="7886700" cy="5164783"/>
          </a:xfrm>
        </p:spPr>
        <p:txBody>
          <a:bodyPr numCol="2">
            <a:noAutofit/>
          </a:bodyPr>
          <a:lstStyle/>
          <a:p>
            <a:r>
              <a:rPr lang="en-US" altLang="x-none" sz="2400" dirty="0"/>
              <a:t>Feeling sad or “empty”</a:t>
            </a:r>
          </a:p>
          <a:p>
            <a:r>
              <a:rPr lang="en-US" altLang="x-none" sz="2400" dirty="0"/>
              <a:t>Losing interest in things</a:t>
            </a:r>
          </a:p>
          <a:p>
            <a:r>
              <a:rPr lang="en-US" altLang="x-none" sz="2400" dirty="0"/>
              <a:t>Trouble concentrating, thinking, remembering</a:t>
            </a:r>
          </a:p>
          <a:p>
            <a:r>
              <a:rPr lang="en-US" altLang="x-none" sz="2400" dirty="0"/>
              <a:t>Trouble sleeping or sleeping too much</a:t>
            </a:r>
          </a:p>
          <a:p>
            <a:r>
              <a:rPr lang="en-US" altLang="x-none" sz="2400" dirty="0"/>
              <a:t>Loss of energy or feeling tired</a:t>
            </a:r>
          </a:p>
          <a:p>
            <a:r>
              <a:rPr lang="en-US" altLang="x-none" sz="2400" dirty="0"/>
              <a:t>Loss of appetite or eating too much</a:t>
            </a:r>
          </a:p>
          <a:p>
            <a:r>
              <a:rPr lang="en-US" altLang="x-none" sz="2400" dirty="0"/>
              <a:t>Losing or gaining weight without trying</a:t>
            </a:r>
          </a:p>
          <a:p>
            <a:endParaRPr lang="en-US" altLang="x-none" sz="2400" dirty="0"/>
          </a:p>
          <a:p>
            <a:r>
              <a:rPr lang="en-US" altLang="x-none" sz="2400" dirty="0"/>
              <a:t>Crying or feeling like crying</a:t>
            </a:r>
          </a:p>
          <a:p>
            <a:r>
              <a:rPr lang="en-US" altLang="x-none" sz="2400" dirty="0"/>
              <a:t>Feeling irritable </a:t>
            </a:r>
          </a:p>
          <a:p>
            <a:r>
              <a:rPr lang="en-US" altLang="x-none" sz="2400" dirty="0"/>
              <a:t>Feeling worthless or guilty</a:t>
            </a:r>
          </a:p>
          <a:p>
            <a:r>
              <a:rPr lang="en-US" altLang="x-none" sz="2400" dirty="0"/>
              <a:t>Feeling hopeless or negative</a:t>
            </a:r>
          </a:p>
          <a:p>
            <a:r>
              <a:rPr lang="en-US" altLang="x-none" sz="2400" dirty="0"/>
              <a:t>Thinking about death or suicide</a:t>
            </a:r>
          </a:p>
          <a:p>
            <a:r>
              <a:rPr lang="en-US" altLang="x-none" sz="2400" dirty="0"/>
              <a:t>Headaches, body aches, pains</a:t>
            </a:r>
          </a:p>
          <a:p>
            <a:r>
              <a:rPr lang="en-US" altLang="x-none" sz="2400" dirty="0"/>
              <a:t>Stomach and bowel problems</a:t>
            </a:r>
          </a:p>
          <a:p>
            <a:endParaRPr lang="en-US" sz="2400" dirty="0"/>
          </a:p>
        </p:txBody>
      </p:sp>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Symptoms of Depression</a:t>
              </a:r>
            </a:p>
          </p:txBody>
        </p:sp>
      </p:grpSp>
    </p:spTree>
    <p:extLst>
      <p:ext uri="{BB962C8B-B14F-4D97-AF65-F5344CB8AC3E}">
        <p14:creationId xmlns:p14="http://schemas.microsoft.com/office/powerpoint/2010/main" val="4605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Crying Face with No Fill">
            <a:extLst>
              <a:ext uri="{FF2B5EF4-FFF2-40B4-BE49-F238E27FC236}">
                <a16:creationId xmlns:a16="http://schemas.microsoft.com/office/drawing/2014/main" id="{D1C6D8C0-C1B0-C046-98C3-97E2C124A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446" y="2034030"/>
            <a:ext cx="4589747" cy="4589747"/>
          </a:xfrm>
          <a:prstGeom prst="rect">
            <a:avLst/>
          </a:prstGeom>
        </p:spPr>
      </p:pic>
      <p:pic>
        <p:nvPicPr>
          <p:cNvPr id="8" name="Graphic 7" descr="Worried Face with Solid Fill">
            <a:extLst>
              <a:ext uri="{FF2B5EF4-FFF2-40B4-BE49-F238E27FC236}">
                <a16:creationId xmlns:a16="http://schemas.microsoft.com/office/drawing/2014/main" id="{0A655C44-28B3-5444-A981-4083ACA130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0507" y="500067"/>
            <a:ext cx="5005383" cy="5005383"/>
          </a:xfrm>
          <a:prstGeom prst="rect">
            <a:avLst/>
          </a:prstGeom>
        </p:spPr>
      </p:pic>
      <p:sp>
        <p:nvSpPr>
          <p:cNvPr id="3" name="Content Placeholder 2"/>
          <p:cNvSpPr>
            <a:spLocks noGrp="1"/>
          </p:cNvSpPr>
          <p:nvPr>
            <p:ph idx="1"/>
          </p:nvPr>
        </p:nvSpPr>
        <p:spPr>
          <a:xfrm>
            <a:off x="607869" y="1321748"/>
            <a:ext cx="7886700" cy="5164783"/>
          </a:xfrm>
        </p:spPr>
        <p:txBody>
          <a:bodyPr numCol="2">
            <a:noAutofit/>
          </a:bodyPr>
          <a:lstStyle/>
          <a:p>
            <a:r>
              <a:rPr lang="en-US" altLang="x-none" sz="2400" dirty="0">
                <a:solidFill>
                  <a:schemeClr val="accent2">
                    <a:lumMod val="50000"/>
                  </a:schemeClr>
                </a:solidFill>
              </a:rPr>
              <a:t>Feeling sad or “empty”</a:t>
            </a:r>
          </a:p>
          <a:p>
            <a:r>
              <a:rPr lang="en-US" altLang="x-none" sz="2400" dirty="0">
                <a:solidFill>
                  <a:schemeClr val="accent2">
                    <a:lumMod val="50000"/>
                  </a:schemeClr>
                </a:solidFill>
              </a:rPr>
              <a:t>Feeling irritable </a:t>
            </a:r>
          </a:p>
          <a:p>
            <a:r>
              <a:rPr lang="en-US" altLang="x-none" sz="2400" dirty="0">
                <a:solidFill>
                  <a:schemeClr val="accent2">
                    <a:lumMod val="50000"/>
                  </a:schemeClr>
                </a:solidFill>
              </a:rPr>
              <a:t>Feeling worthless or guilty</a:t>
            </a:r>
          </a:p>
          <a:p>
            <a:r>
              <a:rPr lang="en-US" altLang="x-none" sz="2400" dirty="0">
                <a:solidFill>
                  <a:schemeClr val="accent2">
                    <a:lumMod val="50000"/>
                  </a:schemeClr>
                </a:solidFill>
              </a:rPr>
              <a:t>Feeling hopeless or negative</a:t>
            </a:r>
          </a:p>
          <a:p>
            <a:r>
              <a:rPr lang="en-US" altLang="x-none" sz="2400" dirty="0">
                <a:solidFill>
                  <a:schemeClr val="accent2">
                    <a:lumMod val="50000"/>
                  </a:schemeClr>
                </a:solidFill>
              </a:rPr>
              <a:t>Crying or feeling like crying</a:t>
            </a:r>
          </a:p>
          <a:p>
            <a:endParaRPr lang="en-US" altLang="x-none" sz="1400" dirty="0"/>
          </a:p>
          <a:p>
            <a:r>
              <a:rPr lang="en-US" altLang="x-none" sz="2400" dirty="0">
                <a:solidFill>
                  <a:schemeClr val="bg2">
                    <a:lumMod val="25000"/>
                  </a:schemeClr>
                </a:solidFill>
              </a:rPr>
              <a:t>Thinking about death or suicide</a:t>
            </a:r>
          </a:p>
          <a:p>
            <a:r>
              <a:rPr lang="en-US" altLang="x-none" sz="2400" dirty="0">
                <a:solidFill>
                  <a:schemeClr val="bg2">
                    <a:lumMod val="25000"/>
                  </a:schemeClr>
                </a:solidFill>
              </a:rPr>
              <a:t>Losing interest in things</a:t>
            </a:r>
          </a:p>
          <a:p>
            <a:r>
              <a:rPr lang="en-US" altLang="x-none" sz="2400" dirty="0">
                <a:solidFill>
                  <a:schemeClr val="bg2">
                    <a:lumMod val="25000"/>
                  </a:schemeClr>
                </a:solidFill>
              </a:rPr>
              <a:t>Trouble concentrating, thinking, remembering </a:t>
            </a:r>
          </a:p>
          <a:p>
            <a:pPr marL="0" indent="0">
              <a:buNone/>
            </a:pPr>
            <a:endParaRPr lang="en-US" altLang="x-none" sz="2400" dirty="0"/>
          </a:p>
          <a:p>
            <a:r>
              <a:rPr lang="en-US" altLang="x-none" sz="2400" dirty="0">
                <a:solidFill>
                  <a:schemeClr val="accent2">
                    <a:lumMod val="75000"/>
                  </a:schemeClr>
                </a:solidFill>
              </a:rPr>
              <a:t>Loss of appetite or eating too much</a:t>
            </a:r>
          </a:p>
          <a:p>
            <a:r>
              <a:rPr lang="en-US" altLang="x-none" sz="2400" dirty="0">
                <a:solidFill>
                  <a:schemeClr val="accent2">
                    <a:lumMod val="75000"/>
                  </a:schemeClr>
                </a:solidFill>
              </a:rPr>
              <a:t>Losing or gaining weight without trying</a:t>
            </a:r>
          </a:p>
          <a:p>
            <a:r>
              <a:rPr lang="en-US" altLang="x-none" sz="2400" dirty="0">
                <a:solidFill>
                  <a:schemeClr val="accent2">
                    <a:lumMod val="75000"/>
                  </a:schemeClr>
                </a:solidFill>
              </a:rPr>
              <a:t>Trouble sleeping or sleeping too much</a:t>
            </a:r>
          </a:p>
          <a:p>
            <a:r>
              <a:rPr lang="en-US" altLang="x-none" sz="2400" dirty="0">
                <a:solidFill>
                  <a:schemeClr val="accent2">
                    <a:lumMod val="75000"/>
                  </a:schemeClr>
                </a:solidFill>
              </a:rPr>
              <a:t>Loss of energy or feeling tired</a:t>
            </a:r>
          </a:p>
          <a:p>
            <a:r>
              <a:rPr lang="en-US" altLang="x-none" sz="2400" dirty="0">
                <a:solidFill>
                  <a:schemeClr val="accent2">
                    <a:lumMod val="75000"/>
                  </a:schemeClr>
                </a:solidFill>
              </a:rPr>
              <a:t>Headaches, body aches, pains</a:t>
            </a:r>
          </a:p>
          <a:p>
            <a:r>
              <a:rPr lang="en-US" altLang="x-none" sz="2400" dirty="0">
                <a:solidFill>
                  <a:schemeClr val="accent2">
                    <a:lumMod val="75000"/>
                  </a:schemeClr>
                </a:solidFill>
              </a:rPr>
              <a:t>Stomach and bowel problems</a:t>
            </a:r>
          </a:p>
          <a:p>
            <a:endParaRPr lang="en-US" sz="2400" dirty="0"/>
          </a:p>
        </p:txBody>
      </p:sp>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Symptoms of Depression</a:t>
              </a:r>
            </a:p>
          </p:txBody>
        </p:sp>
      </p:grpSp>
    </p:spTree>
    <p:extLst>
      <p:ext uri="{BB962C8B-B14F-4D97-AF65-F5344CB8AC3E}">
        <p14:creationId xmlns:p14="http://schemas.microsoft.com/office/powerpoint/2010/main" val="44248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Screening for Depression</a:t>
              </a:r>
            </a:p>
          </p:txBody>
        </p:sp>
      </p:grpSp>
      <p:pic>
        <p:nvPicPr>
          <p:cNvPr id="9" name="Picture 5">
            <a:extLst>
              <a:ext uri="{FF2B5EF4-FFF2-40B4-BE49-F238E27FC236}">
                <a16:creationId xmlns:a16="http://schemas.microsoft.com/office/drawing/2014/main" id="{80C83274-73C3-4E41-86F9-75090B054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44"/>
          <a:stretch/>
        </p:blipFill>
        <p:spPr bwMode="auto">
          <a:xfrm>
            <a:off x="854332" y="1034688"/>
            <a:ext cx="5773851" cy="564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8EF23E8C-CA1D-D344-820A-B542B0F0B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3667">
            <a:off x="4998244" y="3351778"/>
            <a:ext cx="3703224" cy="2686289"/>
          </a:xfrm>
          <a:prstGeom prst="rect">
            <a:avLst/>
          </a:prstGeom>
          <a:noFill/>
          <a:ln>
            <a:noFill/>
          </a:ln>
          <a:effectLst>
            <a:outerShdw blurRad="63500" sx="102000" sy="102000" algn="ctr"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53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Symptoms of Depression</a:t>
              </a:r>
            </a:p>
          </p:txBody>
        </p:sp>
      </p:grpSp>
      <p:graphicFrame>
        <p:nvGraphicFramePr>
          <p:cNvPr id="11" name="Content Placeholder 10">
            <a:extLst>
              <a:ext uri="{FF2B5EF4-FFF2-40B4-BE49-F238E27FC236}">
                <a16:creationId xmlns:a16="http://schemas.microsoft.com/office/drawing/2014/main" id="{5CEC515E-9E31-094A-A695-5CC70798674E}"/>
              </a:ext>
            </a:extLst>
          </p:cNvPr>
          <p:cNvGraphicFramePr>
            <a:graphicFrameLocks noGrp="1"/>
          </p:cNvGraphicFramePr>
          <p:nvPr>
            <p:ph idx="1"/>
            <p:extLst>
              <p:ext uri="{D42A27DB-BD31-4B8C-83A1-F6EECF244321}">
                <p14:modId xmlns:p14="http://schemas.microsoft.com/office/powerpoint/2010/main" val="2056798484"/>
              </p:ext>
            </p:extLst>
          </p:nvPr>
        </p:nvGraphicFramePr>
        <p:xfrm>
          <a:off x="628650" y="147963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9FC238B-473E-FD48-9ACC-E6FB5AA111EE}"/>
              </a:ext>
            </a:extLst>
          </p:cNvPr>
          <p:cNvSpPr txBox="1"/>
          <p:nvPr/>
        </p:nvSpPr>
        <p:spPr>
          <a:xfrm>
            <a:off x="2968619" y="5169326"/>
            <a:ext cx="3222229" cy="1384995"/>
          </a:xfrm>
          <a:prstGeom prst="rect">
            <a:avLst/>
          </a:prstGeom>
          <a:noFill/>
        </p:spPr>
        <p:txBody>
          <a:bodyPr wrap="none" rtlCol="0">
            <a:spAutoFit/>
          </a:bodyPr>
          <a:lstStyle/>
          <a:p>
            <a:pPr algn="ctr"/>
            <a:r>
              <a:rPr lang="en-US" sz="2800" b="1" dirty="0">
                <a:solidFill>
                  <a:schemeClr val="accent2">
                    <a:lumMod val="50000"/>
                  </a:schemeClr>
                </a:solidFill>
              </a:rPr>
              <a:t>Significant or Severe</a:t>
            </a:r>
            <a:br>
              <a:rPr lang="en-US" sz="2800" b="1" dirty="0">
                <a:solidFill>
                  <a:schemeClr val="accent2">
                    <a:lumMod val="50000"/>
                  </a:schemeClr>
                </a:solidFill>
              </a:rPr>
            </a:br>
            <a:r>
              <a:rPr lang="en-US" sz="2800" b="1" dirty="0">
                <a:solidFill>
                  <a:schemeClr val="accent2">
                    <a:lumMod val="50000"/>
                  </a:schemeClr>
                </a:solidFill>
              </a:rPr>
              <a:t>Change in Function </a:t>
            </a:r>
          </a:p>
          <a:p>
            <a:pPr algn="ctr"/>
            <a:r>
              <a:rPr lang="en-US" sz="2800" b="1" dirty="0">
                <a:solidFill>
                  <a:schemeClr val="accent2">
                    <a:lumMod val="50000"/>
                  </a:schemeClr>
                </a:solidFill>
              </a:rPr>
              <a:t>Or Behavior</a:t>
            </a:r>
          </a:p>
        </p:txBody>
      </p:sp>
    </p:spTree>
    <p:extLst>
      <p:ext uri="{BB962C8B-B14F-4D97-AF65-F5344CB8AC3E}">
        <p14:creationId xmlns:p14="http://schemas.microsoft.com/office/powerpoint/2010/main" val="257782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28B98C-E6DF-334B-821C-4D158970506F}"/>
              </a:ext>
            </a:extLst>
          </p:cNvPr>
          <p:cNvGrpSpPr/>
          <p:nvPr/>
        </p:nvGrpSpPr>
        <p:grpSpPr>
          <a:xfrm>
            <a:off x="1" y="350255"/>
            <a:ext cx="8880764" cy="6327636"/>
            <a:chOff x="0" y="350255"/>
            <a:chExt cx="8880764" cy="6327636"/>
          </a:xfrm>
        </p:grpSpPr>
        <p:sp>
          <p:nvSpPr>
            <p:cNvPr id="5" name="Rectangle 4">
              <a:extLst>
                <a:ext uri="{FF2B5EF4-FFF2-40B4-BE49-F238E27FC236}">
                  <a16:creationId xmlns:a16="http://schemas.microsoft.com/office/drawing/2014/main" id="{8F6FE2AD-F72F-4045-A150-D86FCB5C1FF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CA3FF8AC-5F50-6547-9BF2-4234895D83E5}"/>
                </a:ext>
              </a:extLst>
            </p:cNvPr>
            <p:cNvSpPr/>
            <p:nvPr/>
          </p:nvSpPr>
          <p:spPr>
            <a:xfrm>
              <a:off x="6095997"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7C7CE5-7117-DE46-A6BB-607EEC1B1F81}"/>
                </a:ext>
              </a:extLst>
            </p:cNvPr>
            <p:cNvSpPr txBox="1">
              <a:spLocks/>
            </p:cNvSpPr>
            <p:nvPr/>
          </p:nvSpPr>
          <p:spPr>
            <a:xfrm>
              <a:off x="0" y="350255"/>
              <a:ext cx="6534615"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It’s never “just depression”</a:t>
              </a:r>
            </a:p>
          </p:txBody>
        </p:sp>
      </p:grpSp>
      <p:graphicFrame>
        <p:nvGraphicFramePr>
          <p:cNvPr id="3" name="Content Placeholder 2">
            <a:extLst>
              <a:ext uri="{FF2B5EF4-FFF2-40B4-BE49-F238E27FC236}">
                <a16:creationId xmlns:a16="http://schemas.microsoft.com/office/drawing/2014/main" id="{BCE5B50F-A563-D44B-9F7C-FAA240272DD4}"/>
              </a:ext>
            </a:extLst>
          </p:cNvPr>
          <p:cNvGraphicFramePr>
            <a:graphicFrameLocks noGrp="1"/>
          </p:cNvGraphicFramePr>
          <p:nvPr>
            <p:ph idx="1"/>
            <p:extLst>
              <p:ext uri="{D42A27DB-BD31-4B8C-83A1-F6EECF244321}">
                <p14:modId xmlns:p14="http://schemas.microsoft.com/office/powerpoint/2010/main" val="21059268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72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7FF2F8-C349-6043-ABE8-F3C09CB49A75}"/>
              </a:ext>
            </a:extLst>
          </p:cNvPr>
          <p:cNvGrpSpPr/>
          <p:nvPr/>
        </p:nvGrpSpPr>
        <p:grpSpPr>
          <a:xfrm>
            <a:off x="1" y="207375"/>
            <a:ext cx="8880764" cy="6470516"/>
            <a:chOff x="0" y="207375"/>
            <a:chExt cx="8880764" cy="6470516"/>
          </a:xfrm>
        </p:grpSpPr>
        <p:sp>
          <p:nvSpPr>
            <p:cNvPr id="5" name="Rectangle 4">
              <a:extLst>
                <a:ext uri="{FF2B5EF4-FFF2-40B4-BE49-F238E27FC236}">
                  <a16:creationId xmlns:a16="http://schemas.microsoft.com/office/drawing/2014/main" id="{9C57223E-72C7-DD44-8AA3-54D28D4CDAC0}"/>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D355F936-C066-F84B-BE5B-29C4D7FB7B4C}"/>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16012CB-FA0F-794A-9D5C-FA7EE64580BD}"/>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How does stress impact depression?</a:t>
              </a:r>
            </a:p>
          </p:txBody>
        </p:sp>
      </p:grpSp>
      <p:sp>
        <p:nvSpPr>
          <p:cNvPr id="161795" name="Rectangle 3"/>
          <p:cNvSpPr>
            <a:spLocks noGrp="1" noChangeArrowheads="1"/>
          </p:cNvSpPr>
          <p:nvPr>
            <p:ph idx="1"/>
          </p:nvPr>
        </p:nvSpPr>
        <p:spPr bwMode="auto">
          <a:xfrm>
            <a:off x="585155" y="1369358"/>
            <a:ext cx="5510844" cy="507762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2500" lnSpcReduction="20000"/>
          </a:bodyPr>
          <a:lstStyle/>
          <a:p>
            <a:pPr marL="0" indent="0">
              <a:buNone/>
            </a:pPr>
            <a:r>
              <a:rPr lang="en-US" altLang="x-none" dirty="0"/>
              <a:t>Many social and interpersonal stressors can trigger or worsen depression:</a:t>
            </a:r>
          </a:p>
          <a:p>
            <a:pPr marL="685148" lvl="1" indent="-227960">
              <a:lnSpc>
                <a:spcPct val="110000"/>
              </a:lnSpc>
            </a:pPr>
            <a:r>
              <a:rPr lang="en-US" altLang="x-none" sz="2800" dirty="0"/>
              <a:t>Loss in the family</a:t>
            </a:r>
          </a:p>
          <a:p>
            <a:pPr marL="685148" lvl="1" indent="-227960">
              <a:lnSpc>
                <a:spcPct val="110000"/>
              </a:lnSpc>
            </a:pPr>
            <a:r>
              <a:rPr lang="en-US" altLang="x-none" sz="2800" dirty="0"/>
              <a:t>Serious arguments</a:t>
            </a:r>
          </a:p>
          <a:p>
            <a:pPr marL="685148" lvl="1" indent="-227960">
              <a:lnSpc>
                <a:spcPct val="110000"/>
              </a:lnSpc>
            </a:pPr>
            <a:r>
              <a:rPr lang="en-US" altLang="x-none" sz="2800" dirty="0"/>
              <a:t>Family or marital problems</a:t>
            </a:r>
          </a:p>
          <a:p>
            <a:pPr marL="685148" lvl="1" indent="-227960">
              <a:lnSpc>
                <a:spcPct val="110000"/>
              </a:lnSpc>
            </a:pPr>
            <a:r>
              <a:rPr lang="en-US" altLang="x-none" sz="2800" dirty="0"/>
              <a:t>Work problems or trouble finding work</a:t>
            </a:r>
          </a:p>
          <a:p>
            <a:pPr marL="685148" lvl="1" indent="-227960">
              <a:lnSpc>
                <a:spcPct val="110000"/>
              </a:lnSpc>
            </a:pPr>
            <a:r>
              <a:rPr lang="en-US" altLang="x-none" sz="2800" dirty="0"/>
              <a:t>Serious injury or illness (regarding self and/or family)</a:t>
            </a:r>
          </a:p>
          <a:p>
            <a:pPr marL="685148" lvl="1" indent="-227960">
              <a:lnSpc>
                <a:spcPct val="110000"/>
              </a:lnSpc>
            </a:pPr>
            <a:r>
              <a:rPr lang="en-US" altLang="x-none" sz="2800" dirty="0"/>
              <a:t>Financial problems</a:t>
            </a:r>
          </a:p>
          <a:p>
            <a:pPr marL="685148" lvl="1" indent="-227960">
              <a:lnSpc>
                <a:spcPct val="110000"/>
              </a:lnSpc>
            </a:pPr>
            <a:r>
              <a:rPr lang="en-US" altLang="x-none" sz="2800" dirty="0"/>
              <a:t>Discrimination</a:t>
            </a:r>
          </a:p>
          <a:p>
            <a:pPr marL="685148" lvl="1" indent="-227960">
              <a:lnSpc>
                <a:spcPct val="110000"/>
              </a:lnSpc>
            </a:pPr>
            <a:r>
              <a:rPr lang="en-US" altLang="x-none" sz="2800" dirty="0"/>
              <a:t>Housing problems</a:t>
            </a:r>
          </a:p>
        </p:txBody>
      </p:sp>
      <p:sp>
        <p:nvSpPr>
          <p:cNvPr id="9" name="Chord 8">
            <a:extLst>
              <a:ext uri="{FF2B5EF4-FFF2-40B4-BE49-F238E27FC236}">
                <a16:creationId xmlns:a16="http://schemas.microsoft.com/office/drawing/2014/main" id="{71EA1F33-5AD1-7C4D-B582-53DD3CBF0497}"/>
              </a:ext>
            </a:extLst>
          </p:cNvPr>
          <p:cNvSpPr>
            <a:spLocks noChangeAspect="1"/>
          </p:cNvSpPr>
          <p:nvPr/>
        </p:nvSpPr>
        <p:spPr>
          <a:xfrm>
            <a:off x="5488077" y="683559"/>
            <a:ext cx="3784744" cy="3703711"/>
          </a:xfrm>
          <a:prstGeom prst="chord">
            <a:avLst>
              <a:gd name="adj1" fmla="val 2268981"/>
              <a:gd name="adj2" fmla="val 19371395"/>
            </a:avLst>
          </a:prstGeom>
          <a:solidFill>
            <a:schemeClr val="accent5">
              <a:lumMod val="40000"/>
              <a:lumOff val="60000"/>
            </a:schemeClr>
          </a:solidFill>
          <a:ln>
            <a:noFill/>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0" tIns="0" rIns="0" bIns="0" rtlCol="0" anchor="ctr"/>
          <a:lstStyle/>
          <a:p>
            <a:pPr algn="ctr">
              <a:lnSpc>
                <a:spcPct val="90000"/>
              </a:lnSpc>
            </a:pPr>
            <a:r>
              <a:rPr lang="en-US" altLang="x-none" sz="2000" i="1" dirty="0">
                <a:solidFill>
                  <a:schemeClr val="tx2"/>
                </a:solidFill>
                <a:latin typeface="Georgia" panose="02040502050405020303" pitchFamily="18" charset="0"/>
              </a:rPr>
              <a:t>Problematic drinking; drug use; and </a:t>
            </a:r>
          </a:p>
          <a:p>
            <a:pPr algn="ctr">
              <a:lnSpc>
                <a:spcPct val="90000"/>
              </a:lnSpc>
            </a:pPr>
            <a:r>
              <a:rPr lang="en-US" altLang="x-none" sz="2000" i="1" dirty="0">
                <a:solidFill>
                  <a:schemeClr val="tx2"/>
                </a:solidFill>
                <a:latin typeface="Georgia" panose="02040502050405020303" pitchFamily="18" charset="0"/>
              </a:rPr>
              <a:t>medical illness such as chronic pain, endocrine disorders, neurologic disorders, and autoimmune disorders can also </a:t>
            </a:r>
            <a:r>
              <a:rPr lang="en-US" altLang="x-none" sz="2000" b="1" i="1" dirty="0">
                <a:solidFill>
                  <a:schemeClr val="tx2"/>
                </a:solidFill>
                <a:latin typeface="Georgia" panose="02040502050405020303" pitchFamily="18" charset="0"/>
              </a:rPr>
              <a:t>impact mood</a:t>
            </a:r>
          </a:p>
        </p:txBody>
      </p:sp>
      <p:sp>
        <p:nvSpPr>
          <p:cNvPr id="2" name="TextBox 1">
            <a:extLst>
              <a:ext uri="{FF2B5EF4-FFF2-40B4-BE49-F238E27FC236}">
                <a16:creationId xmlns:a16="http://schemas.microsoft.com/office/drawing/2014/main" id="{FD9B3D02-D84C-B14D-B8D7-499C074D09B2}"/>
              </a:ext>
            </a:extLst>
          </p:cNvPr>
          <p:cNvSpPr txBox="1"/>
          <p:nvPr/>
        </p:nvSpPr>
        <p:spPr>
          <a:xfrm>
            <a:off x="4836095" y="5229150"/>
            <a:ext cx="404467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latin typeface="Georgia" panose="02040502050405020303" pitchFamily="18" charset="0"/>
              </a:rPr>
              <a:t>Recovering from a natural disaster</a:t>
            </a:r>
          </a:p>
        </p:txBody>
      </p:sp>
    </p:spTree>
    <p:extLst>
      <p:ext uri="{BB962C8B-B14F-4D97-AF65-F5344CB8AC3E}">
        <p14:creationId xmlns:p14="http://schemas.microsoft.com/office/powerpoint/2010/main" val="19716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43030"/>
            <a:ext cx="7886700" cy="4833939"/>
          </a:xfrm>
        </p:spPr>
        <p:txBody>
          <a:bodyPr>
            <a:normAutofit/>
          </a:bodyPr>
          <a:lstStyle/>
          <a:p>
            <a:r>
              <a:rPr lang="en-US" dirty="0">
                <a:latin typeface="Georgia" panose="02040502050405020303" pitchFamily="18" charset="0"/>
              </a:rPr>
              <a:t>Social determinants are the </a:t>
            </a:r>
            <a:r>
              <a:rPr lang="en-US" b="1" dirty="0">
                <a:solidFill>
                  <a:srgbClr val="0070C0"/>
                </a:solidFill>
                <a:latin typeface="Georgia" panose="02040502050405020303" pitchFamily="18" charset="0"/>
              </a:rPr>
              <a:t>conditions</a:t>
            </a:r>
            <a:r>
              <a:rPr lang="en-US" dirty="0">
                <a:latin typeface="Georgia" panose="02040502050405020303" pitchFamily="18" charset="0"/>
              </a:rPr>
              <a:t> in which people live and grow. These can impact </a:t>
            </a:r>
            <a:r>
              <a:rPr lang="en-US" b="1" dirty="0">
                <a:solidFill>
                  <a:srgbClr val="0070C0"/>
                </a:solidFill>
                <a:latin typeface="Georgia" panose="02040502050405020303" pitchFamily="18" charset="0"/>
              </a:rPr>
              <a:t>mood and mental illness </a:t>
            </a:r>
            <a:endParaRPr lang="en-US" dirty="0">
              <a:latin typeface="Georgia" panose="02040502050405020303" pitchFamily="18" charset="0"/>
            </a:endParaRPr>
          </a:p>
          <a:p>
            <a:r>
              <a:rPr lang="en-US" dirty="0">
                <a:latin typeface="Georgia" panose="02040502050405020303" pitchFamily="18" charset="0"/>
              </a:rPr>
              <a:t>They include </a:t>
            </a:r>
            <a:r>
              <a:rPr lang="en-US" b="1" dirty="0">
                <a:solidFill>
                  <a:srgbClr val="0070C0"/>
                </a:solidFill>
                <a:latin typeface="Georgia" panose="02040502050405020303" pitchFamily="18" charset="0"/>
              </a:rPr>
              <a:t>physical</a:t>
            </a:r>
            <a:r>
              <a:rPr lang="en-US" dirty="0">
                <a:latin typeface="Georgia" panose="02040502050405020303" pitchFamily="18" charset="0"/>
              </a:rPr>
              <a:t> factors in the environment, like proximity to schools and employment, availability of affordable housing, proximity to violence, and availability of clean water and air</a:t>
            </a:r>
          </a:p>
          <a:p>
            <a:r>
              <a:rPr lang="en-US" dirty="0">
                <a:latin typeface="Georgia" panose="02040502050405020303" pitchFamily="18" charset="0"/>
              </a:rPr>
              <a:t>They also include </a:t>
            </a:r>
            <a:r>
              <a:rPr lang="en-US" b="1" dirty="0">
                <a:solidFill>
                  <a:srgbClr val="0070C0"/>
                </a:solidFill>
                <a:latin typeface="Georgia" panose="02040502050405020303" pitchFamily="18" charset="0"/>
              </a:rPr>
              <a:t>social</a:t>
            </a:r>
            <a:r>
              <a:rPr lang="en-US" dirty="0">
                <a:latin typeface="Georgia" panose="02040502050405020303" pitchFamily="18" charset="0"/>
              </a:rPr>
              <a:t> factors, such as discrimination and social support.</a:t>
            </a:r>
          </a:p>
        </p:txBody>
      </p:sp>
      <p:sp>
        <p:nvSpPr>
          <p:cNvPr id="4" name="TextBox 3"/>
          <p:cNvSpPr txBox="1"/>
          <p:nvPr/>
        </p:nvSpPr>
        <p:spPr>
          <a:xfrm>
            <a:off x="221680" y="6381546"/>
            <a:ext cx="8659091" cy="261610"/>
          </a:xfrm>
          <a:prstGeom prst="rect">
            <a:avLst/>
          </a:prstGeom>
          <a:noFill/>
        </p:spPr>
        <p:txBody>
          <a:bodyPr wrap="square" rtlCol="0">
            <a:spAutoFit/>
          </a:bodyPr>
          <a:lstStyle/>
          <a:p>
            <a:r>
              <a:rPr lang="en-US" sz="1100" dirty="0">
                <a:latin typeface="Georgia Regular" panose="02040502050405020303" pitchFamily="18" charset="0"/>
              </a:rPr>
              <a:t>“About social determinants of health.” World Health Organization. http://</a:t>
            </a:r>
            <a:r>
              <a:rPr lang="en-US" sz="1100" dirty="0" err="1">
                <a:latin typeface="Georgia Regular" panose="02040502050405020303" pitchFamily="18" charset="0"/>
              </a:rPr>
              <a:t>www.who.int</a:t>
            </a:r>
            <a:r>
              <a:rPr lang="en-US" sz="1100" dirty="0">
                <a:latin typeface="Georgia Regular" panose="02040502050405020303" pitchFamily="18" charset="0"/>
              </a:rPr>
              <a:t>/</a:t>
            </a:r>
            <a:r>
              <a:rPr lang="en-US" sz="1100" dirty="0" err="1">
                <a:latin typeface="Georgia Regular" panose="02040502050405020303" pitchFamily="18" charset="0"/>
              </a:rPr>
              <a:t>social_determinants</a:t>
            </a:r>
            <a:r>
              <a:rPr lang="en-US" sz="1100" dirty="0">
                <a:latin typeface="Georgia Regular" panose="02040502050405020303" pitchFamily="18" charset="0"/>
              </a:rPr>
              <a:t>/</a:t>
            </a:r>
            <a:r>
              <a:rPr lang="en-US" sz="1100" dirty="0" err="1">
                <a:latin typeface="Georgia Regular" panose="02040502050405020303" pitchFamily="18" charset="0"/>
              </a:rPr>
              <a:t>sdh_definition</a:t>
            </a:r>
            <a:r>
              <a:rPr lang="en-US" sz="1100" dirty="0">
                <a:latin typeface="Georgia Regular" panose="02040502050405020303" pitchFamily="18" charset="0"/>
              </a:rPr>
              <a:t>/</a:t>
            </a:r>
            <a:r>
              <a:rPr lang="en-US" sz="1100" dirty="0" err="1">
                <a:latin typeface="Georgia Regular" panose="02040502050405020303" pitchFamily="18" charset="0"/>
              </a:rPr>
              <a:t>en</a:t>
            </a:r>
            <a:r>
              <a:rPr lang="en-US" sz="1100" dirty="0">
                <a:latin typeface="Georgia Regular" panose="02040502050405020303" pitchFamily="18" charset="0"/>
              </a:rPr>
              <a:t>/</a:t>
            </a:r>
          </a:p>
        </p:txBody>
      </p:sp>
      <p:grpSp>
        <p:nvGrpSpPr>
          <p:cNvPr id="5" name="Group 4">
            <a:extLst>
              <a:ext uri="{FF2B5EF4-FFF2-40B4-BE49-F238E27FC236}">
                <a16:creationId xmlns:a16="http://schemas.microsoft.com/office/drawing/2014/main" id="{113CBDB9-6CE6-B44A-893B-7C86A6339782}"/>
              </a:ext>
            </a:extLst>
          </p:cNvPr>
          <p:cNvGrpSpPr/>
          <p:nvPr/>
        </p:nvGrpSpPr>
        <p:grpSpPr>
          <a:xfrm>
            <a:off x="1" y="207375"/>
            <a:ext cx="8880764" cy="6470516"/>
            <a:chOff x="0" y="207375"/>
            <a:chExt cx="8880764" cy="6470516"/>
          </a:xfrm>
        </p:grpSpPr>
        <p:sp>
          <p:nvSpPr>
            <p:cNvPr id="6" name="Rectangle 5">
              <a:extLst>
                <a:ext uri="{FF2B5EF4-FFF2-40B4-BE49-F238E27FC236}">
                  <a16:creationId xmlns:a16="http://schemas.microsoft.com/office/drawing/2014/main" id="{5FD2DE38-EF1B-A34C-83FC-7A53DD1504E3}"/>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elay 6">
              <a:extLst>
                <a:ext uri="{FF2B5EF4-FFF2-40B4-BE49-F238E27FC236}">
                  <a16:creationId xmlns:a16="http://schemas.microsoft.com/office/drawing/2014/main" id="{883A5FE4-3BD4-BD44-A173-8BCD7B5DB64B}"/>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44AC711-667C-D34B-9100-F9B450B3F609}"/>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Impact of Social Determinants on Mental Health</a:t>
              </a:r>
            </a:p>
          </p:txBody>
        </p:sp>
      </p:grpSp>
    </p:spTree>
    <p:extLst>
      <p:ext uri="{BB962C8B-B14F-4D97-AF65-F5344CB8AC3E}">
        <p14:creationId xmlns:p14="http://schemas.microsoft.com/office/powerpoint/2010/main" val="162920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duotone>
              <a:srgbClr val="ED7D31">
                <a:shade val="45000"/>
                <a:satMod val="135000"/>
              </a:srgbClr>
              <a:prstClr val="white"/>
            </a:duotone>
            <a:extLst>
              <a:ext uri="{28A0092B-C50C-407E-A947-70E740481C1C}">
                <a14:useLocalDpi xmlns:a14="http://schemas.microsoft.com/office/drawing/2010/main" val="0"/>
              </a:ext>
            </a:extLst>
          </a:blip>
          <a:srcRect l="21583" t="24727" r="37418" b="34990"/>
          <a:stretch/>
        </p:blipFill>
        <p:spPr>
          <a:xfrm>
            <a:off x="107369" y="1267041"/>
            <a:ext cx="8957968" cy="5500877"/>
          </a:xfrm>
        </p:spPr>
      </p:pic>
      <p:grpSp>
        <p:nvGrpSpPr>
          <p:cNvPr id="5" name="Group 4">
            <a:extLst>
              <a:ext uri="{FF2B5EF4-FFF2-40B4-BE49-F238E27FC236}">
                <a16:creationId xmlns:a16="http://schemas.microsoft.com/office/drawing/2014/main" id="{6B5EECA3-1387-2045-81DA-322E2CFC7B14}"/>
              </a:ext>
            </a:extLst>
          </p:cNvPr>
          <p:cNvGrpSpPr/>
          <p:nvPr/>
        </p:nvGrpSpPr>
        <p:grpSpPr>
          <a:xfrm>
            <a:off x="1" y="207375"/>
            <a:ext cx="8880764" cy="6470516"/>
            <a:chOff x="0" y="207375"/>
            <a:chExt cx="8880764" cy="6470516"/>
          </a:xfrm>
        </p:grpSpPr>
        <p:sp>
          <p:nvSpPr>
            <p:cNvPr id="6" name="Rectangle 5">
              <a:extLst>
                <a:ext uri="{FF2B5EF4-FFF2-40B4-BE49-F238E27FC236}">
                  <a16:creationId xmlns:a16="http://schemas.microsoft.com/office/drawing/2014/main" id="{24696DB0-6746-BA46-99A8-232AB974FA19}"/>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elay 6">
              <a:extLst>
                <a:ext uri="{FF2B5EF4-FFF2-40B4-BE49-F238E27FC236}">
                  <a16:creationId xmlns:a16="http://schemas.microsoft.com/office/drawing/2014/main" id="{647AE10E-8521-0945-9E03-EA8F0C5F219D}"/>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0B52327-864E-224F-B278-0C738F8685F7}"/>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Cycle of Depression</a:t>
              </a:r>
            </a:p>
          </p:txBody>
        </p:sp>
      </p:grpSp>
    </p:spTree>
    <p:extLst>
      <p:ext uri="{BB962C8B-B14F-4D97-AF65-F5344CB8AC3E}">
        <p14:creationId xmlns:p14="http://schemas.microsoft.com/office/powerpoint/2010/main" val="32108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bwMode="auto">
          <a:xfrm>
            <a:off x="436419" y="1568385"/>
            <a:ext cx="8229600" cy="435220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lnSpc>
                <a:spcPct val="90000"/>
              </a:lnSpc>
            </a:pPr>
            <a:r>
              <a:rPr lang="en-US" altLang="x-none" sz="3200" dirty="0"/>
              <a:t>Primary care doctors</a:t>
            </a:r>
          </a:p>
          <a:p>
            <a:pPr>
              <a:lnSpc>
                <a:spcPct val="90000"/>
              </a:lnSpc>
            </a:pPr>
            <a:r>
              <a:rPr lang="en-US" altLang="x-none" sz="3200" dirty="0"/>
              <a:t>Local mental health clinic</a:t>
            </a:r>
          </a:p>
          <a:p>
            <a:pPr>
              <a:lnSpc>
                <a:spcPct val="90000"/>
              </a:lnSpc>
            </a:pPr>
            <a:r>
              <a:rPr lang="en-US" altLang="x-none" sz="3200" dirty="0"/>
              <a:t>Case workers or outreach workers</a:t>
            </a:r>
          </a:p>
          <a:p>
            <a:pPr>
              <a:lnSpc>
                <a:spcPct val="90000"/>
              </a:lnSpc>
            </a:pPr>
            <a:r>
              <a:rPr lang="en-US" altLang="x-none" sz="3200" dirty="0"/>
              <a:t>A family member, friend, or spiritual advisor</a:t>
            </a:r>
          </a:p>
        </p:txBody>
      </p:sp>
      <p:grpSp>
        <p:nvGrpSpPr>
          <p:cNvPr id="4" name="Group 3">
            <a:extLst>
              <a:ext uri="{FF2B5EF4-FFF2-40B4-BE49-F238E27FC236}">
                <a16:creationId xmlns:a16="http://schemas.microsoft.com/office/drawing/2014/main" id="{DA18B938-A46E-F847-A4AF-7DC197D11E06}"/>
              </a:ext>
            </a:extLst>
          </p:cNvPr>
          <p:cNvGrpSpPr/>
          <p:nvPr/>
        </p:nvGrpSpPr>
        <p:grpSpPr>
          <a:xfrm>
            <a:off x="1" y="207375"/>
            <a:ext cx="8880764" cy="6470516"/>
            <a:chOff x="0" y="207375"/>
            <a:chExt cx="8880764" cy="6470516"/>
          </a:xfrm>
        </p:grpSpPr>
        <p:sp>
          <p:nvSpPr>
            <p:cNvPr id="5" name="Rectangle 4">
              <a:extLst>
                <a:ext uri="{FF2B5EF4-FFF2-40B4-BE49-F238E27FC236}">
                  <a16:creationId xmlns:a16="http://schemas.microsoft.com/office/drawing/2014/main" id="{1EAAD86E-EE8E-6C4C-95F7-BA74FE2E2596}"/>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5043BAD4-D130-4845-8643-4093FE0CD1C4}"/>
                </a:ext>
              </a:extLst>
            </p:cNvPr>
            <p:cNvSpPr/>
            <p:nvPr/>
          </p:nvSpPr>
          <p:spPr>
            <a:xfrm>
              <a:off x="6310314"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DC4F06-D8FA-D34A-A428-F27DA1BB59DF}"/>
                </a:ext>
              </a:extLst>
            </p:cNvPr>
            <p:cNvSpPr txBox="1">
              <a:spLocks/>
            </p:cNvSpPr>
            <p:nvPr/>
          </p:nvSpPr>
          <p:spPr>
            <a:xfrm>
              <a:off x="0" y="207375"/>
              <a:ext cx="6751924" cy="931069"/>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Who can help with depression?</a:t>
              </a:r>
            </a:p>
          </p:txBody>
        </p:sp>
      </p:grpSp>
      <p:pic>
        <p:nvPicPr>
          <p:cNvPr id="3" name="Graphic 2" descr="Heartbeat">
            <a:extLst>
              <a:ext uri="{FF2B5EF4-FFF2-40B4-BE49-F238E27FC236}">
                <a16:creationId xmlns:a16="http://schemas.microsoft.com/office/drawing/2014/main" id="{0C028887-CED8-7B43-AD46-852264DBAF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70" y="3948911"/>
            <a:ext cx="2557031" cy="2557031"/>
          </a:xfrm>
          <a:prstGeom prst="rect">
            <a:avLst/>
          </a:prstGeom>
        </p:spPr>
      </p:pic>
      <p:pic>
        <p:nvPicPr>
          <p:cNvPr id="9" name="Graphic 8" descr="Heartbeat">
            <a:extLst>
              <a:ext uri="{FF2B5EF4-FFF2-40B4-BE49-F238E27FC236}">
                <a16:creationId xmlns:a16="http://schemas.microsoft.com/office/drawing/2014/main" id="{200EBE6A-63A7-7B47-ADCC-C099DCEFC7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0492" y="3948911"/>
            <a:ext cx="2557031" cy="2557031"/>
          </a:xfrm>
          <a:prstGeom prst="rect">
            <a:avLst/>
          </a:prstGeom>
        </p:spPr>
      </p:pic>
      <p:pic>
        <p:nvPicPr>
          <p:cNvPr id="11" name="Graphic 10" descr="Brain">
            <a:extLst>
              <a:ext uri="{FF2B5EF4-FFF2-40B4-BE49-F238E27FC236}">
                <a16:creationId xmlns:a16="http://schemas.microsoft.com/office/drawing/2014/main" id="{E7BB072C-8405-6E44-A469-C7025DD8A5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7763" y="3948911"/>
            <a:ext cx="2557031" cy="2557031"/>
          </a:xfrm>
          <a:prstGeom prst="rect">
            <a:avLst/>
          </a:prstGeom>
        </p:spPr>
      </p:pic>
    </p:spTree>
    <p:extLst>
      <p:ext uri="{BB962C8B-B14F-4D97-AF65-F5344CB8AC3E}">
        <p14:creationId xmlns:p14="http://schemas.microsoft.com/office/powerpoint/2010/main" val="180505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A18B938-A46E-F847-A4AF-7DC197D11E06}"/>
              </a:ext>
            </a:extLst>
          </p:cNvPr>
          <p:cNvGrpSpPr/>
          <p:nvPr/>
        </p:nvGrpSpPr>
        <p:grpSpPr>
          <a:xfrm>
            <a:off x="1" y="207375"/>
            <a:ext cx="8880764" cy="6470516"/>
            <a:chOff x="0" y="207375"/>
            <a:chExt cx="8880764" cy="6470516"/>
          </a:xfrm>
        </p:grpSpPr>
        <p:sp>
          <p:nvSpPr>
            <p:cNvPr id="5" name="Rectangle 4">
              <a:extLst>
                <a:ext uri="{FF2B5EF4-FFF2-40B4-BE49-F238E27FC236}">
                  <a16:creationId xmlns:a16="http://schemas.microsoft.com/office/drawing/2014/main" id="{1EAAD86E-EE8E-6C4C-95F7-BA74FE2E2596}"/>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5043BAD4-D130-4845-8643-4093FE0CD1C4}"/>
                </a:ext>
              </a:extLst>
            </p:cNvPr>
            <p:cNvSpPr/>
            <p:nvPr/>
          </p:nvSpPr>
          <p:spPr>
            <a:xfrm>
              <a:off x="6310314"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DC4F06-D8FA-D34A-A428-F27DA1BB59DF}"/>
                </a:ext>
              </a:extLst>
            </p:cNvPr>
            <p:cNvSpPr txBox="1">
              <a:spLocks/>
            </p:cNvSpPr>
            <p:nvPr/>
          </p:nvSpPr>
          <p:spPr>
            <a:xfrm>
              <a:off x="0" y="207375"/>
              <a:ext cx="6751924" cy="931069"/>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Who can help with depression?</a:t>
              </a:r>
            </a:p>
          </p:txBody>
        </p:sp>
      </p:grpSp>
      <p:pic>
        <p:nvPicPr>
          <p:cNvPr id="9" name="Graphic 8" descr="Heartbeat">
            <a:extLst>
              <a:ext uri="{FF2B5EF4-FFF2-40B4-BE49-F238E27FC236}">
                <a16:creationId xmlns:a16="http://schemas.microsoft.com/office/drawing/2014/main" id="{200EBE6A-63A7-7B47-ADCC-C099DCEFC7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0492" y="3948911"/>
            <a:ext cx="2557031" cy="2557031"/>
          </a:xfrm>
          <a:prstGeom prst="rect">
            <a:avLst/>
          </a:prstGeom>
        </p:spPr>
      </p:pic>
      <p:pic>
        <p:nvPicPr>
          <p:cNvPr id="11" name="Graphic 10" descr="Brain">
            <a:extLst>
              <a:ext uri="{FF2B5EF4-FFF2-40B4-BE49-F238E27FC236}">
                <a16:creationId xmlns:a16="http://schemas.microsoft.com/office/drawing/2014/main" id="{E7BB072C-8405-6E44-A469-C7025DD8A5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7763" y="3948911"/>
            <a:ext cx="2557031" cy="2557031"/>
          </a:xfrm>
          <a:prstGeom prst="rect">
            <a:avLst/>
          </a:prstGeom>
        </p:spPr>
      </p:pic>
      <p:pic>
        <p:nvPicPr>
          <p:cNvPr id="12" name="Content Placeholder 3">
            <a:extLst>
              <a:ext uri="{FF2B5EF4-FFF2-40B4-BE49-F238E27FC236}">
                <a16:creationId xmlns:a16="http://schemas.microsoft.com/office/drawing/2014/main" id="{8918776B-E4E1-4946-B64C-EAF40BD7BE84}"/>
              </a:ext>
            </a:extLst>
          </p:cNvPr>
          <p:cNvPicPr>
            <a:picLocks noGrp="1" noChangeAspect="1"/>
          </p:cNvPicPr>
          <p:nvPr>
            <p:ph idx="1"/>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l="9999" t="12930" r="10924"/>
          <a:stretch/>
        </p:blipFill>
        <p:spPr>
          <a:xfrm>
            <a:off x="1156855" y="1146783"/>
            <a:ext cx="6640260" cy="5482666"/>
          </a:xfrm>
          <a:ln>
            <a:noFill/>
          </a:ln>
        </p:spPr>
      </p:pic>
    </p:spTree>
    <p:extLst>
      <p:ext uri="{BB962C8B-B14F-4D97-AF65-F5344CB8AC3E}">
        <p14:creationId xmlns:p14="http://schemas.microsoft.com/office/powerpoint/2010/main" val="148185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Users">
            <a:extLst>
              <a:ext uri="{FF2B5EF4-FFF2-40B4-BE49-F238E27FC236}">
                <a16:creationId xmlns:a16="http://schemas.microsoft.com/office/drawing/2014/main" id="{1E1481FA-0C11-AD42-9D95-72A2D3BC2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547" y="0"/>
            <a:ext cx="7057798" cy="7057798"/>
          </a:xfrm>
          <a:prstGeom prst="rect">
            <a:avLst/>
          </a:prstGeom>
        </p:spPr>
      </p:pic>
      <p:sp>
        <p:nvSpPr>
          <p:cNvPr id="3" name="Content Placeholder 2"/>
          <p:cNvSpPr>
            <a:spLocks noGrp="1"/>
          </p:cNvSpPr>
          <p:nvPr>
            <p:ph idx="1"/>
          </p:nvPr>
        </p:nvSpPr>
        <p:spPr>
          <a:xfrm>
            <a:off x="494847" y="1229193"/>
            <a:ext cx="8067262" cy="5302469"/>
          </a:xfrm>
        </p:spPr>
        <p:txBody>
          <a:bodyPr>
            <a:normAutofit/>
          </a:bodyPr>
          <a:lstStyle/>
          <a:p>
            <a:endParaRPr lang="en-US" sz="2000" dirty="0">
              <a:latin typeface="Georgia" panose="02040502050405020303" pitchFamily="18" charset="0"/>
            </a:endParaRPr>
          </a:p>
          <a:p>
            <a:pPr marL="0" indent="0">
              <a:buNone/>
            </a:pPr>
            <a:endParaRPr lang="en-US" sz="2000" dirty="0">
              <a:latin typeface="Georgia" panose="02040502050405020303" pitchFamily="18" charset="0"/>
            </a:endParaRPr>
          </a:p>
          <a:p>
            <a:r>
              <a:rPr lang="en-US" sz="3200" dirty="0">
                <a:solidFill>
                  <a:schemeClr val="accent5">
                    <a:lumMod val="75000"/>
                  </a:schemeClr>
                </a:solidFill>
                <a:latin typeface="Georgia" panose="02040502050405020303" pitchFamily="18" charset="0"/>
              </a:rPr>
              <a:t>Speaker: Wayne Bentham, MD</a:t>
            </a:r>
          </a:p>
          <a:p>
            <a:pPr marL="0" indent="0">
              <a:buNone/>
            </a:pPr>
            <a:endParaRPr lang="en-US" sz="3200" dirty="0">
              <a:solidFill>
                <a:schemeClr val="accent5">
                  <a:lumMod val="75000"/>
                </a:schemeClr>
              </a:solidFill>
              <a:latin typeface="Georgia" panose="02040502050405020303" pitchFamily="18" charset="0"/>
            </a:endParaRPr>
          </a:p>
          <a:p>
            <a:r>
              <a:rPr lang="en-US" sz="3200" dirty="0">
                <a:solidFill>
                  <a:schemeClr val="accent5">
                    <a:lumMod val="75000"/>
                  </a:schemeClr>
                </a:solidFill>
                <a:latin typeface="Georgia" panose="02040502050405020303" pitchFamily="18" charset="0"/>
              </a:rPr>
              <a:t>Review of Session 1:</a:t>
            </a:r>
          </a:p>
          <a:p>
            <a:pPr lvl="1"/>
            <a:r>
              <a:rPr lang="en-US" sz="2800" dirty="0">
                <a:solidFill>
                  <a:schemeClr val="accent5">
                    <a:lumMod val="75000"/>
                  </a:schemeClr>
                </a:solidFill>
                <a:latin typeface="Georgia" panose="02040502050405020303" pitchFamily="18" charset="0"/>
              </a:rPr>
              <a:t>The Collaborative Care Model</a:t>
            </a:r>
          </a:p>
          <a:p>
            <a:pPr lvl="1"/>
            <a:endParaRPr lang="en-US" sz="1600" dirty="0">
              <a:latin typeface="Georgia" panose="02040502050405020303" pitchFamily="18" charset="0"/>
            </a:endParaRPr>
          </a:p>
        </p:txBody>
      </p:sp>
      <p:sp>
        <p:nvSpPr>
          <p:cNvPr id="5" name="Delay 4">
            <a:extLst>
              <a:ext uri="{FF2B5EF4-FFF2-40B4-BE49-F238E27FC236}">
                <a16:creationId xmlns:a16="http://schemas.microsoft.com/office/drawing/2014/main" id="{7D39EBAD-5248-E645-9C58-7D6B1E4A35B7}"/>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2E1B5B-2C37-264B-96D2-FA9BF38D8AD5}"/>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50255"/>
            <a:ext cx="6534615" cy="684433"/>
          </a:xfrm>
          <a:solidFill>
            <a:schemeClr val="accent6"/>
          </a:solidFill>
        </p:spPr>
        <p:txBody>
          <a:bodyPr>
            <a:normAutofit/>
          </a:bodyPr>
          <a:lstStyle/>
          <a:p>
            <a:r>
              <a:rPr lang="en-US" sz="3200" b="1" dirty="0">
                <a:solidFill>
                  <a:schemeClr val="bg1"/>
                </a:solidFill>
                <a:latin typeface="Georgia" panose="02040502050405020303" pitchFamily="18" charset="0"/>
              </a:rPr>
              <a:t>Introduction</a:t>
            </a:r>
          </a:p>
        </p:txBody>
      </p:sp>
    </p:spTree>
    <p:extLst>
      <p:ext uri="{BB962C8B-B14F-4D97-AF65-F5344CB8AC3E}">
        <p14:creationId xmlns:p14="http://schemas.microsoft.com/office/powerpoint/2010/main" val="22188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bwMode="auto">
          <a:xfrm>
            <a:off x="436425" y="1394625"/>
            <a:ext cx="6964507"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lnSpc>
                <a:spcPct val="90000"/>
              </a:lnSpc>
            </a:pPr>
            <a:r>
              <a:rPr lang="en-US" altLang="x-none" b="1" dirty="0">
                <a:solidFill>
                  <a:srgbClr val="0070C0"/>
                </a:solidFill>
                <a:latin typeface="Georgia" panose="02040502050405020303" pitchFamily="18" charset="0"/>
              </a:rPr>
              <a:t>Talk</a:t>
            </a:r>
            <a:r>
              <a:rPr lang="en-US" altLang="x-none" dirty="0"/>
              <a:t> Therapy (psychotherapy or counseling)</a:t>
            </a:r>
          </a:p>
          <a:p>
            <a:pPr lvl="1">
              <a:lnSpc>
                <a:spcPct val="90000"/>
              </a:lnSpc>
            </a:pPr>
            <a:r>
              <a:rPr lang="en-US" altLang="x-none" sz="2800" dirty="0"/>
              <a:t>Requires a trained and licensed therapist</a:t>
            </a:r>
          </a:p>
          <a:p>
            <a:pPr lvl="1">
              <a:lnSpc>
                <a:spcPct val="90000"/>
              </a:lnSpc>
            </a:pPr>
            <a:r>
              <a:rPr lang="en-US" altLang="x-none" sz="2800" dirty="0"/>
              <a:t>Weekly sessions for 2-12 months </a:t>
            </a:r>
          </a:p>
          <a:p>
            <a:pPr>
              <a:lnSpc>
                <a:spcPct val="90000"/>
              </a:lnSpc>
            </a:pPr>
            <a:r>
              <a:rPr lang="en-US" altLang="x-none" b="1" dirty="0">
                <a:solidFill>
                  <a:srgbClr val="0070C0"/>
                </a:solidFill>
                <a:latin typeface="Georgia" panose="02040502050405020303" pitchFamily="18" charset="0"/>
              </a:rPr>
              <a:t>Medication</a:t>
            </a:r>
            <a:r>
              <a:rPr lang="en-US" altLang="x-none" dirty="0"/>
              <a:t> (antidepressants)</a:t>
            </a:r>
          </a:p>
          <a:p>
            <a:pPr lvl="1">
              <a:lnSpc>
                <a:spcPct val="90000"/>
              </a:lnSpc>
            </a:pPr>
            <a:r>
              <a:rPr lang="en-US" altLang="x-none" sz="2800" dirty="0"/>
              <a:t>Requires a physician or nurse practitioner</a:t>
            </a:r>
          </a:p>
          <a:p>
            <a:pPr lvl="1">
              <a:lnSpc>
                <a:spcPct val="90000"/>
              </a:lnSpc>
            </a:pPr>
            <a:r>
              <a:rPr lang="en-US" altLang="x-none" sz="2800" dirty="0"/>
              <a:t>Visits weekly or monthly  </a:t>
            </a:r>
          </a:p>
          <a:p>
            <a:pPr lvl="1">
              <a:lnSpc>
                <a:spcPct val="90000"/>
              </a:lnSpc>
            </a:pPr>
            <a:r>
              <a:rPr lang="en-US" altLang="x-none" sz="2800" dirty="0"/>
              <a:t>Medication daily for 6-12 months</a:t>
            </a:r>
          </a:p>
        </p:txBody>
      </p:sp>
      <p:grpSp>
        <p:nvGrpSpPr>
          <p:cNvPr id="4" name="Group 3">
            <a:extLst>
              <a:ext uri="{FF2B5EF4-FFF2-40B4-BE49-F238E27FC236}">
                <a16:creationId xmlns:a16="http://schemas.microsoft.com/office/drawing/2014/main" id="{DA8B7E40-D0DE-3243-9610-2486F0BDB3A8}"/>
              </a:ext>
            </a:extLst>
          </p:cNvPr>
          <p:cNvGrpSpPr/>
          <p:nvPr/>
        </p:nvGrpSpPr>
        <p:grpSpPr>
          <a:xfrm>
            <a:off x="1" y="207375"/>
            <a:ext cx="8880764" cy="6470516"/>
            <a:chOff x="0" y="207375"/>
            <a:chExt cx="8880764" cy="6470516"/>
          </a:xfrm>
        </p:grpSpPr>
        <p:sp>
          <p:nvSpPr>
            <p:cNvPr id="5" name="Rectangle 4">
              <a:extLst>
                <a:ext uri="{FF2B5EF4-FFF2-40B4-BE49-F238E27FC236}">
                  <a16:creationId xmlns:a16="http://schemas.microsoft.com/office/drawing/2014/main" id="{90D907CC-D547-164E-8EE0-B7907305DBAD}"/>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D11C82CE-93F6-9B44-80A2-DAC2FA373D6B}"/>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A0C5E54-AC8D-7F49-BABF-4C0A241F8B85}"/>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What are the clinical  treatment options?</a:t>
              </a:r>
            </a:p>
          </p:txBody>
        </p:sp>
      </p:grpSp>
      <p:pic>
        <p:nvPicPr>
          <p:cNvPr id="3" name="Graphic 2" descr="Medicine">
            <a:extLst>
              <a:ext uri="{FF2B5EF4-FFF2-40B4-BE49-F238E27FC236}">
                <a16:creationId xmlns:a16="http://schemas.microsoft.com/office/drawing/2014/main" id="{7FCF2CB4-85B0-9746-8FA4-94B5944518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03182" y="3656049"/>
            <a:ext cx="2643188" cy="2643188"/>
          </a:xfrm>
          <a:prstGeom prst="rect">
            <a:avLst/>
          </a:prstGeom>
        </p:spPr>
      </p:pic>
      <p:pic>
        <p:nvPicPr>
          <p:cNvPr id="9" name="Graphic 8" descr="Chat">
            <a:extLst>
              <a:ext uri="{FF2B5EF4-FFF2-40B4-BE49-F238E27FC236}">
                <a16:creationId xmlns:a16="http://schemas.microsoft.com/office/drawing/2014/main" id="{F55A2EA0-55E1-FD42-9456-800E1F6496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62151">
            <a:off x="6244509" y="1495901"/>
            <a:ext cx="2437533" cy="2437533"/>
          </a:xfrm>
          <a:prstGeom prst="rect">
            <a:avLst/>
          </a:prstGeom>
        </p:spPr>
      </p:pic>
    </p:spTree>
    <p:extLst>
      <p:ext uri="{BB962C8B-B14F-4D97-AF65-F5344CB8AC3E}">
        <p14:creationId xmlns:p14="http://schemas.microsoft.com/office/powerpoint/2010/main" val="7842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elay 6">
            <a:extLst>
              <a:ext uri="{FF2B5EF4-FFF2-40B4-BE49-F238E27FC236}">
                <a16:creationId xmlns:a16="http://schemas.microsoft.com/office/drawing/2014/main" id="{06C34011-3752-5043-84E1-0B750165C0A1}"/>
              </a:ext>
            </a:extLst>
          </p:cNvPr>
          <p:cNvSpPr/>
          <p:nvPr/>
        </p:nvSpPr>
        <p:spPr>
          <a:xfrm>
            <a:off x="5465616" y="2928935"/>
            <a:ext cx="2298993" cy="1743077"/>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922FA2-3F1F-844E-9B8A-81F4864B53D9}"/>
              </a:ext>
            </a:extLst>
          </p:cNvPr>
          <p:cNvSpPr/>
          <p:nvPr/>
        </p:nvSpPr>
        <p:spPr>
          <a:xfrm>
            <a:off x="400047" y="385763"/>
            <a:ext cx="8443915" cy="61579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28F6CCD-19E6-5F46-9911-D740196B6812}"/>
              </a:ext>
            </a:extLst>
          </p:cNvPr>
          <p:cNvSpPr txBox="1">
            <a:spLocks/>
          </p:cNvSpPr>
          <p:nvPr/>
        </p:nvSpPr>
        <p:spPr>
          <a:xfrm>
            <a:off x="0" y="2928936"/>
            <a:ext cx="6615113" cy="1743077"/>
          </a:xfrm>
          <a:prstGeom prst="rect">
            <a:avLst/>
          </a:prstGeom>
          <a:solidFill>
            <a:schemeClr val="accent2"/>
          </a:solidFill>
        </p:spPr>
        <p:txBody>
          <a:bodyPr vert="horz" lIns="91440" tIns="45720" rIns="91440" bIns="45720" rtlCol="0" anchor="ctr">
            <a:noAutofit/>
          </a:bodyPr>
          <a:lstStyle>
            <a:lvl1pPr algn="l" defTabSz="914377" rtl="0" eaLnBrk="1" latinLnBrk="0" hangingPunct="1">
              <a:lnSpc>
                <a:spcPct val="90000"/>
              </a:lnSpc>
              <a:spcBef>
                <a:spcPct val="0"/>
              </a:spcBef>
              <a:buNone/>
              <a:defRPr sz="6000" b="0" i="0" kern="1200">
                <a:solidFill>
                  <a:schemeClr val="tx1"/>
                </a:solidFill>
                <a:latin typeface="Georgia Regular" panose="02040502050405020303" pitchFamily="18" charset="0"/>
                <a:ea typeface="+mj-ea"/>
                <a:cs typeface="+mj-cs"/>
              </a:defRPr>
            </a:lvl1pPr>
          </a:lstStyle>
          <a:p>
            <a:pPr>
              <a:spcBef>
                <a:spcPts val="600"/>
              </a:spcBef>
            </a:pPr>
            <a:r>
              <a:rPr lang="en-US" sz="5400" b="1" dirty="0">
                <a:ln w="0"/>
                <a:solidFill>
                  <a:schemeClr val="bg1"/>
                </a:solidFill>
                <a:effectLst>
                  <a:outerShdw blurRad="38100" dist="19050" dir="2700000" algn="tl" rotWithShape="0">
                    <a:schemeClr val="dk1">
                      <a:alpha val="40000"/>
                    </a:schemeClr>
                  </a:outerShdw>
                </a:effectLst>
                <a:latin typeface="Avenir Next" panose="020B0503020202020204" pitchFamily="34" charset="0"/>
              </a:rPr>
              <a:t>	Problem Solving 	Therapy (PST)</a:t>
            </a:r>
          </a:p>
        </p:txBody>
      </p:sp>
    </p:spTree>
    <p:extLst>
      <p:ext uri="{BB962C8B-B14F-4D97-AF65-F5344CB8AC3E}">
        <p14:creationId xmlns:p14="http://schemas.microsoft.com/office/powerpoint/2010/main" val="208649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A128C49-9B00-074D-ACAC-9BBDE6214603}"/>
              </a:ext>
            </a:extLst>
          </p:cNvPr>
          <p:cNvGrpSpPr/>
          <p:nvPr/>
        </p:nvGrpSpPr>
        <p:grpSpPr>
          <a:xfrm>
            <a:off x="1" y="207375"/>
            <a:ext cx="8880764" cy="6470516"/>
            <a:chOff x="0" y="207375"/>
            <a:chExt cx="8880764" cy="6470516"/>
          </a:xfrm>
        </p:grpSpPr>
        <p:sp>
          <p:nvSpPr>
            <p:cNvPr id="5" name="Rectangle 4">
              <a:extLst>
                <a:ext uri="{FF2B5EF4-FFF2-40B4-BE49-F238E27FC236}">
                  <a16:creationId xmlns:a16="http://schemas.microsoft.com/office/drawing/2014/main" id="{B59A13BE-83BE-1046-80E3-CDB540EE8E8B}"/>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6E9E0E57-E1E4-AA46-B4A4-C9D4156720D3}"/>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DF2597B-BF85-FE47-A617-47698580A8F4}"/>
                </a:ext>
              </a:extLst>
            </p:cNvPr>
            <p:cNvSpPr txBox="1">
              <a:spLocks/>
            </p:cNvSpPr>
            <p:nvPr/>
          </p:nvSpPr>
          <p:spPr>
            <a:xfrm>
              <a:off x="0" y="207375"/>
              <a:ext cx="648652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Problem Solving Therapy (PST) </a:t>
              </a:r>
            </a:p>
          </p:txBody>
        </p:sp>
      </p:grpSp>
      <p:sp>
        <p:nvSpPr>
          <p:cNvPr id="3" name="Content Placeholder 2"/>
          <p:cNvSpPr>
            <a:spLocks noGrp="1"/>
          </p:cNvSpPr>
          <p:nvPr>
            <p:ph idx="1"/>
          </p:nvPr>
        </p:nvSpPr>
        <p:spPr>
          <a:xfrm>
            <a:off x="607869" y="1365852"/>
            <a:ext cx="7886700" cy="5003872"/>
          </a:xfrm>
        </p:spPr>
        <p:txBody>
          <a:bodyPr>
            <a:normAutofit fontScale="92500" lnSpcReduction="10000"/>
          </a:bodyPr>
          <a:lstStyle/>
          <a:p>
            <a:r>
              <a:rPr lang="en-US" dirty="0"/>
              <a:t>Everyone has problems. Having too many problems, or feeling stuck in a very difficult problem, can make people feel hopeless and helpless. This can lead to worsening depression.</a:t>
            </a:r>
          </a:p>
          <a:p>
            <a:r>
              <a:rPr lang="en-US" dirty="0"/>
              <a:t>The goal of problem-solving therapy is to </a:t>
            </a:r>
            <a:r>
              <a:rPr lang="en-US" b="1" dirty="0">
                <a:solidFill>
                  <a:schemeClr val="accent1"/>
                </a:solidFill>
                <a:latin typeface="Georgia" panose="02040502050405020303" pitchFamily="18" charset="0"/>
              </a:rPr>
              <a:t>break this cycle</a:t>
            </a:r>
            <a:r>
              <a:rPr lang="en-US" dirty="0">
                <a:solidFill>
                  <a:schemeClr val="accent4">
                    <a:lumMod val="75000"/>
                  </a:schemeClr>
                </a:solidFill>
              </a:rPr>
              <a:t> </a:t>
            </a:r>
            <a:r>
              <a:rPr lang="en-US" dirty="0"/>
              <a:t>by targeting one problem at a time. The more we do, the better we feel. </a:t>
            </a:r>
          </a:p>
          <a:p>
            <a:r>
              <a:rPr lang="en-US" dirty="0"/>
              <a:t>PST typically occurs with a therapist and lasts 4-12 sessions</a:t>
            </a:r>
          </a:p>
          <a:p>
            <a:pPr marL="841206" lvl="3">
              <a:spcBef>
                <a:spcPts val="1000"/>
              </a:spcBef>
            </a:pPr>
            <a:r>
              <a:rPr lang="en-US" sz="2000" dirty="0"/>
              <a:t>First, the therapist gets to know the patient, explains therapy, answers questions. </a:t>
            </a:r>
          </a:p>
          <a:p>
            <a:pPr marL="841206" lvl="3">
              <a:spcBef>
                <a:spcPts val="1000"/>
              </a:spcBef>
            </a:pPr>
            <a:r>
              <a:rPr lang="en-US" sz="2000" dirty="0"/>
              <a:t>Next, the patient and therapist set the agenda with </a:t>
            </a:r>
            <a:r>
              <a:rPr lang="en-US" sz="2000" b="1" dirty="0">
                <a:solidFill>
                  <a:schemeClr val="accent1"/>
                </a:solidFill>
                <a:latin typeface="Georgia" panose="02040502050405020303" pitchFamily="18" charset="0"/>
              </a:rPr>
              <a:t>achievable problems</a:t>
            </a:r>
            <a:r>
              <a:rPr lang="en-US" sz="2000" dirty="0"/>
              <a:t>.</a:t>
            </a:r>
          </a:p>
          <a:p>
            <a:pPr marL="841206" lvl="3">
              <a:spcBef>
                <a:spcPts val="1000"/>
              </a:spcBef>
            </a:pPr>
            <a:r>
              <a:rPr lang="en-US" sz="2000" dirty="0"/>
              <a:t>After this, the patient learns PST skills. </a:t>
            </a:r>
          </a:p>
        </p:txBody>
      </p:sp>
    </p:spTree>
    <p:extLst>
      <p:ext uri="{BB962C8B-B14F-4D97-AF65-F5344CB8AC3E}">
        <p14:creationId xmlns:p14="http://schemas.microsoft.com/office/powerpoint/2010/main" val="29929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21F258B-A0E0-ED40-9F78-C8D5304A15BB}"/>
              </a:ext>
            </a:extLst>
          </p:cNvPr>
          <p:cNvSpPr>
            <a:spLocks noGrp="1" noChangeArrowheads="1"/>
          </p:cNvSpPr>
          <p:nvPr>
            <p:ph type="body" idx="4294967295"/>
          </p:nvPr>
        </p:nvSpPr>
        <p:spPr>
          <a:xfrm>
            <a:off x="257175" y="969094"/>
            <a:ext cx="8763000" cy="988277"/>
          </a:xfrm>
        </p:spPr>
        <p:txBody>
          <a:bodyPr>
            <a:normAutofit/>
          </a:bodyPr>
          <a:lstStyle/>
          <a:p>
            <a:pPr>
              <a:lnSpc>
                <a:spcPct val="100000"/>
              </a:lnSpc>
              <a:spcBef>
                <a:spcPts val="0"/>
              </a:spcBef>
              <a:buNone/>
            </a:pPr>
            <a:r>
              <a:rPr lang="en-US" altLang="en-US" sz="2400" dirty="0"/>
              <a:t>Developed for </a:t>
            </a:r>
            <a:r>
              <a:rPr lang="en-US" altLang="en-US" sz="2400" b="1" dirty="0">
                <a:solidFill>
                  <a:srgbClr val="0070C0"/>
                </a:solidFill>
                <a:latin typeface="Georgia" panose="02040502050405020303" pitchFamily="18" charset="0"/>
              </a:rPr>
              <a:t>REACH NOLA</a:t>
            </a:r>
          </a:p>
          <a:p>
            <a:pPr>
              <a:lnSpc>
                <a:spcPct val="100000"/>
              </a:lnSpc>
              <a:spcBef>
                <a:spcPts val="0"/>
              </a:spcBef>
              <a:buNone/>
            </a:pPr>
            <a:r>
              <a:rPr lang="en-US" altLang="en-US" sz="2400" dirty="0"/>
              <a:t>Steven </a:t>
            </a:r>
            <a:r>
              <a:rPr lang="en-US" altLang="en-US" sz="2400" dirty="0" err="1"/>
              <a:t>Vannoy</a:t>
            </a:r>
            <a:r>
              <a:rPr lang="en-US" altLang="en-US" sz="2400" dirty="0"/>
              <a:t> | </a:t>
            </a:r>
            <a:r>
              <a:rPr lang="en-US" altLang="en-US" sz="2400" dirty="0" err="1"/>
              <a:t>Steven.Vannoy@umb.edu</a:t>
            </a:r>
            <a:endParaRPr lang="en-US" altLang="en-US" sz="2400" dirty="0"/>
          </a:p>
          <a:p>
            <a:pPr algn="ctr"/>
            <a:endParaRPr lang="en-US" altLang="en-US" sz="2400" dirty="0"/>
          </a:p>
          <a:p>
            <a:pPr algn="ctr"/>
            <a:endParaRPr lang="en-US" altLang="en-US" sz="2400" dirty="0"/>
          </a:p>
        </p:txBody>
      </p:sp>
      <p:grpSp>
        <p:nvGrpSpPr>
          <p:cNvPr id="4" name="Group 2">
            <a:extLst>
              <a:ext uri="{FF2B5EF4-FFF2-40B4-BE49-F238E27FC236}">
                <a16:creationId xmlns:a16="http://schemas.microsoft.com/office/drawing/2014/main" id="{2E4945CE-A611-964A-881E-3907B56A09F7}"/>
              </a:ext>
            </a:extLst>
          </p:cNvPr>
          <p:cNvGrpSpPr>
            <a:grpSpLocks/>
          </p:cNvGrpSpPr>
          <p:nvPr/>
        </p:nvGrpSpPr>
        <p:grpSpPr bwMode="auto">
          <a:xfrm>
            <a:off x="2528884" y="2737446"/>
            <a:ext cx="5562600" cy="3744483"/>
            <a:chOff x="108299250" y="106641900"/>
            <a:chExt cx="4556304" cy="4343400"/>
          </a:xfrm>
        </p:grpSpPr>
        <p:sp>
          <p:nvSpPr>
            <p:cNvPr id="5" name="AutoShape 3">
              <a:extLst>
                <a:ext uri="{FF2B5EF4-FFF2-40B4-BE49-F238E27FC236}">
                  <a16:creationId xmlns:a16="http://schemas.microsoft.com/office/drawing/2014/main" id="{3B68A491-5944-074A-8B68-CB0511E13999}"/>
                </a:ext>
              </a:extLst>
            </p:cNvPr>
            <p:cNvSpPr>
              <a:spLocks noChangeArrowheads="1"/>
            </p:cNvSpPr>
            <p:nvPr/>
          </p:nvSpPr>
          <p:spPr bwMode="auto">
            <a:xfrm>
              <a:off x="108356400" y="107099100"/>
              <a:ext cx="3600450" cy="1143000"/>
            </a:xfrm>
            <a:prstGeom prst="flowChartManualOperation">
              <a:avLst/>
            </a:prstGeom>
            <a:solidFill>
              <a:srgbClr val="FFFF66"/>
            </a:solidFill>
            <a:ln w="9525">
              <a:solidFill>
                <a:srgbClr val="000000"/>
              </a:solidFill>
              <a:miter lim="800000"/>
              <a:headEnd/>
              <a:tailEnd/>
            </a:ln>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Georgia Regular" panose="02040502050405020303" pitchFamily="18" charset="0"/>
                <a:ea typeface="ＭＳ Ｐゴシック" panose="020B0600070205080204" pitchFamily="34" charset="-128"/>
              </a:endParaRPr>
            </a:p>
          </p:txBody>
        </p:sp>
        <p:sp>
          <p:nvSpPr>
            <p:cNvPr id="6" name="AutoShape 4">
              <a:extLst>
                <a:ext uri="{FF2B5EF4-FFF2-40B4-BE49-F238E27FC236}">
                  <a16:creationId xmlns:a16="http://schemas.microsoft.com/office/drawing/2014/main" id="{FED80325-3C25-3B49-846D-20FA1A658089}"/>
                </a:ext>
              </a:extLst>
            </p:cNvPr>
            <p:cNvSpPr>
              <a:spLocks noChangeArrowheads="1"/>
            </p:cNvSpPr>
            <p:nvPr/>
          </p:nvSpPr>
          <p:spPr bwMode="auto">
            <a:xfrm rot="10800000">
              <a:off x="108356400" y="108242100"/>
              <a:ext cx="3600450" cy="571500"/>
            </a:xfrm>
            <a:prstGeom prst="flowChartManualOperation">
              <a:avLst/>
            </a:prstGeom>
            <a:solidFill>
              <a:srgbClr val="FFFF66"/>
            </a:solidFill>
            <a:ln w="9525">
              <a:solidFill>
                <a:srgbClr val="000000"/>
              </a:solidFill>
              <a:miter lim="800000"/>
              <a:headEnd/>
              <a:tailEnd/>
            </a:ln>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Georgia Regular" panose="02040502050405020303" pitchFamily="18" charset="0"/>
                <a:ea typeface="ＭＳ Ｐゴシック" panose="020B0600070205080204" pitchFamily="34" charset="-128"/>
              </a:endParaRPr>
            </a:p>
          </p:txBody>
        </p:sp>
        <p:sp>
          <p:nvSpPr>
            <p:cNvPr id="7" name="AutoShape 5">
              <a:extLst>
                <a:ext uri="{FF2B5EF4-FFF2-40B4-BE49-F238E27FC236}">
                  <a16:creationId xmlns:a16="http://schemas.microsoft.com/office/drawing/2014/main" id="{98C64709-09EC-1749-8E0B-F76B04E235E3}"/>
                </a:ext>
              </a:extLst>
            </p:cNvPr>
            <p:cNvSpPr>
              <a:spLocks noChangeArrowheads="1"/>
            </p:cNvSpPr>
            <p:nvPr/>
          </p:nvSpPr>
          <p:spPr bwMode="auto">
            <a:xfrm>
              <a:off x="108356400" y="108813600"/>
              <a:ext cx="3600450" cy="1600200"/>
            </a:xfrm>
            <a:prstGeom prst="flowChartManualOperation">
              <a:avLst/>
            </a:prstGeom>
            <a:solidFill>
              <a:srgbClr val="FFFF66"/>
            </a:solidFill>
            <a:ln w="9525">
              <a:solidFill>
                <a:srgbClr val="000000"/>
              </a:solidFill>
              <a:miter lim="800000"/>
              <a:headEnd/>
              <a:tailEnd/>
            </a:ln>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Georgia Regular" panose="02040502050405020303" pitchFamily="18" charset="0"/>
                <a:ea typeface="ＭＳ Ｐゴシック" panose="020B0600070205080204" pitchFamily="34" charset="-128"/>
              </a:endParaRPr>
            </a:p>
          </p:txBody>
        </p:sp>
        <p:sp>
          <p:nvSpPr>
            <p:cNvPr id="8" name="AutoShape 6">
              <a:extLst>
                <a:ext uri="{FF2B5EF4-FFF2-40B4-BE49-F238E27FC236}">
                  <a16:creationId xmlns:a16="http://schemas.microsoft.com/office/drawing/2014/main" id="{9B9A6E40-876C-6549-B1A2-EF82616B10F6}"/>
                </a:ext>
              </a:extLst>
            </p:cNvPr>
            <p:cNvSpPr>
              <a:spLocks noChangeArrowheads="1"/>
            </p:cNvSpPr>
            <p:nvPr/>
          </p:nvSpPr>
          <p:spPr bwMode="auto">
            <a:xfrm>
              <a:off x="108299250" y="106641900"/>
              <a:ext cx="3714750" cy="400050"/>
            </a:xfrm>
            <a:prstGeom prst="flowChartTerminator">
              <a:avLst/>
            </a:prstGeom>
            <a:solidFill>
              <a:srgbClr val="B4B4B4"/>
            </a:solidFill>
            <a:ln w="9525">
              <a:solidFill>
                <a:srgbClr val="000000"/>
              </a:solidFill>
              <a:miter lim="800000"/>
              <a:headEnd/>
              <a:tailEnd/>
            </a:ln>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Georgia Regular" panose="02040502050405020303" pitchFamily="18" charset="0"/>
                <a:ea typeface="ＭＳ Ｐゴシック" panose="020B0600070205080204" pitchFamily="34" charset="-128"/>
              </a:endParaRPr>
            </a:p>
          </p:txBody>
        </p:sp>
        <p:sp>
          <p:nvSpPr>
            <p:cNvPr id="9" name="Text Box 7">
              <a:extLst>
                <a:ext uri="{FF2B5EF4-FFF2-40B4-BE49-F238E27FC236}">
                  <a16:creationId xmlns:a16="http://schemas.microsoft.com/office/drawing/2014/main" id="{79A678EA-4630-C94D-81A1-A7B833F5C922}"/>
                </a:ext>
              </a:extLst>
            </p:cNvPr>
            <p:cNvSpPr txBox="1">
              <a:spLocks noChangeArrowheads="1"/>
            </p:cNvSpPr>
            <p:nvPr/>
          </p:nvSpPr>
          <p:spPr bwMode="auto">
            <a:xfrm>
              <a:off x="108585000" y="106655174"/>
              <a:ext cx="3143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UNIVERSE OF PROBLEMS</a:t>
              </a:r>
              <a:endParaRPr lang="en-US" altLang="en-US" dirty="0">
                <a:latin typeface="Georgia Regular" panose="02040502050405020303" pitchFamily="18" charset="0"/>
                <a:ea typeface="ＭＳ Ｐゴシック" panose="020B0600070205080204" pitchFamily="34" charset="-128"/>
              </a:endParaRPr>
            </a:p>
          </p:txBody>
        </p:sp>
        <p:sp>
          <p:nvSpPr>
            <p:cNvPr id="10" name="Text Box 8">
              <a:extLst>
                <a:ext uri="{FF2B5EF4-FFF2-40B4-BE49-F238E27FC236}">
                  <a16:creationId xmlns:a16="http://schemas.microsoft.com/office/drawing/2014/main" id="{4416D90B-0348-6740-8C89-93AA48EB3DCC}"/>
                </a:ext>
              </a:extLst>
            </p:cNvPr>
            <p:cNvSpPr txBox="1">
              <a:spLocks noChangeArrowheads="1"/>
            </p:cNvSpPr>
            <p:nvPr/>
          </p:nvSpPr>
          <p:spPr bwMode="auto">
            <a:xfrm>
              <a:off x="108413550" y="107270550"/>
              <a:ext cx="3486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Problem Definition</a:t>
              </a:r>
              <a:endParaRPr lang="en-US" altLang="en-US" dirty="0">
                <a:latin typeface="Georgia Regular" panose="02040502050405020303" pitchFamily="18" charset="0"/>
                <a:ea typeface="ＭＳ Ｐゴシック" panose="020B0600070205080204" pitchFamily="34" charset="-128"/>
              </a:endParaRPr>
            </a:p>
          </p:txBody>
        </p:sp>
        <p:sp>
          <p:nvSpPr>
            <p:cNvPr id="11" name="Text Box 9">
              <a:extLst>
                <a:ext uri="{FF2B5EF4-FFF2-40B4-BE49-F238E27FC236}">
                  <a16:creationId xmlns:a16="http://schemas.microsoft.com/office/drawing/2014/main" id="{41D97E12-82E4-5E4F-9519-F22E55DB0217}"/>
                </a:ext>
              </a:extLst>
            </p:cNvPr>
            <p:cNvSpPr txBox="1">
              <a:spLocks noChangeArrowheads="1"/>
            </p:cNvSpPr>
            <p:nvPr/>
          </p:nvSpPr>
          <p:spPr bwMode="auto">
            <a:xfrm>
              <a:off x="108585000" y="107784900"/>
              <a:ext cx="3143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Goal</a:t>
              </a:r>
              <a:endParaRPr lang="en-US" altLang="en-US" dirty="0">
                <a:latin typeface="Georgia Regular" panose="02040502050405020303" pitchFamily="18" charset="0"/>
                <a:ea typeface="ＭＳ Ｐゴシック" panose="020B0600070205080204" pitchFamily="34" charset="-128"/>
              </a:endParaRPr>
            </a:p>
          </p:txBody>
        </p:sp>
        <p:sp>
          <p:nvSpPr>
            <p:cNvPr id="12" name="Text Box 10">
              <a:extLst>
                <a:ext uri="{FF2B5EF4-FFF2-40B4-BE49-F238E27FC236}">
                  <a16:creationId xmlns:a16="http://schemas.microsoft.com/office/drawing/2014/main" id="{DB4F62FD-0284-4F4D-BEED-5588649489B0}"/>
                </a:ext>
              </a:extLst>
            </p:cNvPr>
            <p:cNvSpPr txBox="1">
              <a:spLocks noChangeArrowheads="1"/>
            </p:cNvSpPr>
            <p:nvPr/>
          </p:nvSpPr>
          <p:spPr bwMode="auto">
            <a:xfrm>
              <a:off x="108756450" y="108356400"/>
              <a:ext cx="28003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Brainstorming</a:t>
              </a:r>
              <a:endParaRPr lang="en-US" altLang="en-US" dirty="0">
                <a:latin typeface="Georgia Regular" panose="02040502050405020303" pitchFamily="18" charset="0"/>
                <a:ea typeface="ＭＳ Ｐゴシック" panose="020B0600070205080204" pitchFamily="34" charset="-128"/>
              </a:endParaRPr>
            </a:p>
          </p:txBody>
        </p:sp>
        <p:sp>
          <p:nvSpPr>
            <p:cNvPr id="13" name="Text Box 11">
              <a:extLst>
                <a:ext uri="{FF2B5EF4-FFF2-40B4-BE49-F238E27FC236}">
                  <a16:creationId xmlns:a16="http://schemas.microsoft.com/office/drawing/2014/main" id="{A00EBB1A-9EE6-0C41-B2F7-22E149E454AF}"/>
                </a:ext>
              </a:extLst>
            </p:cNvPr>
            <p:cNvSpPr txBox="1">
              <a:spLocks noChangeArrowheads="1"/>
            </p:cNvSpPr>
            <p:nvPr/>
          </p:nvSpPr>
          <p:spPr bwMode="auto">
            <a:xfrm>
              <a:off x="108413550" y="108927900"/>
              <a:ext cx="3486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Pros and Cons</a:t>
              </a:r>
              <a:endParaRPr lang="en-US" altLang="en-US" dirty="0">
                <a:latin typeface="Georgia Regular" panose="02040502050405020303" pitchFamily="18" charset="0"/>
                <a:ea typeface="ＭＳ Ｐゴシック" panose="020B0600070205080204" pitchFamily="34" charset="-128"/>
              </a:endParaRPr>
            </a:p>
          </p:txBody>
        </p:sp>
        <p:sp>
          <p:nvSpPr>
            <p:cNvPr id="14" name="Text Box 12">
              <a:extLst>
                <a:ext uri="{FF2B5EF4-FFF2-40B4-BE49-F238E27FC236}">
                  <a16:creationId xmlns:a16="http://schemas.microsoft.com/office/drawing/2014/main" id="{97BBD161-C0F9-CD44-B8A8-BC71DE84D659}"/>
                </a:ext>
              </a:extLst>
            </p:cNvPr>
            <p:cNvSpPr txBox="1">
              <a:spLocks noChangeArrowheads="1"/>
            </p:cNvSpPr>
            <p:nvPr/>
          </p:nvSpPr>
          <p:spPr bwMode="auto">
            <a:xfrm>
              <a:off x="108413550" y="109442250"/>
              <a:ext cx="3486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Choosing a Solution</a:t>
              </a:r>
              <a:endParaRPr lang="en-US" altLang="en-US" dirty="0">
                <a:latin typeface="Georgia Regular" panose="02040502050405020303" pitchFamily="18" charset="0"/>
                <a:ea typeface="ＭＳ Ｐゴシック" panose="020B0600070205080204" pitchFamily="34" charset="-128"/>
              </a:endParaRPr>
            </a:p>
          </p:txBody>
        </p:sp>
        <p:sp>
          <p:nvSpPr>
            <p:cNvPr id="15" name="Text Box 13">
              <a:extLst>
                <a:ext uri="{FF2B5EF4-FFF2-40B4-BE49-F238E27FC236}">
                  <a16:creationId xmlns:a16="http://schemas.microsoft.com/office/drawing/2014/main" id="{74613D65-D37E-A246-BF6D-D967247B06C5}"/>
                </a:ext>
              </a:extLst>
            </p:cNvPr>
            <p:cNvSpPr txBox="1">
              <a:spLocks noChangeArrowheads="1"/>
            </p:cNvSpPr>
            <p:nvPr/>
          </p:nvSpPr>
          <p:spPr bwMode="auto">
            <a:xfrm>
              <a:off x="108413550" y="109956600"/>
              <a:ext cx="3486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rgbClr val="6633CC"/>
                  </a:solidFill>
                  <a:latin typeface="Lucida Sans" panose="020B0602030504020204" pitchFamily="34" charset="77"/>
                  <a:ea typeface="ＭＳ Ｐゴシック" panose="020B0600070205080204" pitchFamily="34" charset="-128"/>
                </a:rPr>
                <a:t>Action Plan</a:t>
              </a:r>
              <a:endParaRPr lang="en-US" altLang="en-US" dirty="0">
                <a:latin typeface="Georgia Regular" panose="02040502050405020303" pitchFamily="18" charset="0"/>
                <a:ea typeface="ＭＳ Ｐゴシック" panose="020B0600070205080204" pitchFamily="34" charset="-128"/>
              </a:endParaRPr>
            </a:p>
          </p:txBody>
        </p:sp>
        <p:sp>
          <p:nvSpPr>
            <p:cNvPr id="16" name="AutoShape 14">
              <a:extLst>
                <a:ext uri="{FF2B5EF4-FFF2-40B4-BE49-F238E27FC236}">
                  <a16:creationId xmlns:a16="http://schemas.microsoft.com/office/drawing/2014/main" id="{0C8DCD16-BADD-9D47-9178-1BF2D694D075}"/>
                </a:ext>
              </a:extLst>
            </p:cNvPr>
            <p:cNvSpPr>
              <a:spLocks noChangeArrowheads="1"/>
            </p:cNvSpPr>
            <p:nvPr/>
          </p:nvSpPr>
          <p:spPr bwMode="auto">
            <a:xfrm>
              <a:off x="109099350" y="110413800"/>
              <a:ext cx="2114550" cy="571500"/>
            </a:xfrm>
            <a:prstGeom prst="flowChartPredefinedProcess">
              <a:avLst/>
            </a:prstGeom>
            <a:solidFill>
              <a:srgbClr val="FFCC00">
                <a:alpha val="85881"/>
              </a:srgbClr>
            </a:solidFill>
            <a:ln w="9525">
              <a:solidFill>
                <a:srgbClr val="000000"/>
              </a:solidFill>
              <a:miter lim="800000"/>
              <a:headEnd/>
              <a:tailEnd/>
            </a:ln>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latin typeface="Georgia Regular" panose="02040502050405020303" pitchFamily="18" charset="0"/>
                <a:ea typeface="ＭＳ Ｐゴシック" panose="020B0600070205080204" pitchFamily="34" charset="-128"/>
              </a:endParaRPr>
            </a:p>
          </p:txBody>
        </p:sp>
        <p:sp>
          <p:nvSpPr>
            <p:cNvPr id="17" name="Text Box 15">
              <a:extLst>
                <a:ext uri="{FF2B5EF4-FFF2-40B4-BE49-F238E27FC236}">
                  <a16:creationId xmlns:a16="http://schemas.microsoft.com/office/drawing/2014/main" id="{F22A47B1-9B3E-E34D-A0D8-2AC1AD3BF58E}"/>
                </a:ext>
              </a:extLst>
            </p:cNvPr>
            <p:cNvSpPr txBox="1">
              <a:spLocks noChangeArrowheads="1"/>
            </p:cNvSpPr>
            <p:nvPr/>
          </p:nvSpPr>
          <p:spPr bwMode="auto">
            <a:xfrm>
              <a:off x="109327950" y="110413800"/>
              <a:ext cx="1657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dirty="0">
                  <a:solidFill>
                    <a:srgbClr val="6633CC"/>
                  </a:solidFill>
                  <a:latin typeface="Lucida Sans" panose="020B0602030504020204" pitchFamily="34" charset="77"/>
                  <a:ea typeface="ＭＳ Ｐゴシック" panose="020B0600070205080204" pitchFamily="34" charset="-128"/>
                </a:rPr>
                <a:t>Outcome </a:t>
              </a:r>
            </a:p>
            <a:p>
              <a:pPr algn="ctr"/>
              <a:r>
                <a:rPr lang="en-US" altLang="en-US" sz="1600" dirty="0">
                  <a:solidFill>
                    <a:srgbClr val="6633CC"/>
                  </a:solidFill>
                  <a:latin typeface="Lucida Sans" panose="020B0602030504020204" pitchFamily="34" charset="77"/>
                  <a:ea typeface="ＭＳ Ｐゴシック" panose="020B0600070205080204" pitchFamily="34" charset="-128"/>
                </a:rPr>
                <a:t>Evaluation</a:t>
              </a:r>
              <a:endParaRPr lang="en-US" altLang="en-US" dirty="0">
                <a:latin typeface="Georgia Regular" panose="02040502050405020303" pitchFamily="18" charset="0"/>
                <a:ea typeface="ＭＳ Ｐゴシック" panose="020B0600070205080204" pitchFamily="34" charset="-128"/>
              </a:endParaRPr>
            </a:p>
          </p:txBody>
        </p:sp>
        <p:sp>
          <p:nvSpPr>
            <p:cNvPr id="18" name="Line 16">
              <a:extLst>
                <a:ext uri="{FF2B5EF4-FFF2-40B4-BE49-F238E27FC236}">
                  <a16:creationId xmlns:a16="http://schemas.microsoft.com/office/drawing/2014/main" id="{06D38D4E-090D-DB48-A599-F0AEF192DC7A}"/>
                </a:ext>
              </a:extLst>
            </p:cNvPr>
            <p:cNvSpPr>
              <a:spLocks noChangeShapeType="1"/>
            </p:cNvSpPr>
            <p:nvPr/>
          </p:nvSpPr>
          <p:spPr bwMode="auto">
            <a:xfrm>
              <a:off x="108813600" y="109842300"/>
              <a:ext cx="26791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dirty="0">
                <a:latin typeface="Georgia Regular" panose="02040502050405020303" pitchFamily="18" charset="0"/>
              </a:endParaRPr>
            </a:p>
          </p:txBody>
        </p:sp>
        <p:sp>
          <p:nvSpPr>
            <p:cNvPr id="19" name="Line 17">
              <a:extLst>
                <a:ext uri="{FF2B5EF4-FFF2-40B4-BE49-F238E27FC236}">
                  <a16:creationId xmlns:a16="http://schemas.microsoft.com/office/drawing/2014/main" id="{BA4774B3-2244-8B49-A285-3708F687B758}"/>
                </a:ext>
              </a:extLst>
            </p:cNvPr>
            <p:cNvSpPr>
              <a:spLocks noChangeShapeType="1"/>
            </p:cNvSpPr>
            <p:nvPr/>
          </p:nvSpPr>
          <p:spPr bwMode="auto">
            <a:xfrm>
              <a:off x="108585000" y="109327950"/>
              <a:ext cx="3143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dirty="0">
                <a:latin typeface="Georgia Regular" panose="02040502050405020303" pitchFamily="18" charset="0"/>
              </a:endParaRPr>
            </a:p>
          </p:txBody>
        </p:sp>
        <p:sp>
          <p:nvSpPr>
            <p:cNvPr id="20" name="Line 18">
              <a:extLst>
                <a:ext uri="{FF2B5EF4-FFF2-40B4-BE49-F238E27FC236}">
                  <a16:creationId xmlns:a16="http://schemas.microsoft.com/office/drawing/2014/main" id="{47ADDC66-1C61-B54F-AD22-969FBECEEFC7}"/>
                </a:ext>
              </a:extLst>
            </p:cNvPr>
            <p:cNvSpPr>
              <a:spLocks noChangeShapeType="1"/>
            </p:cNvSpPr>
            <p:nvPr/>
          </p:nvSpPr>
          <p:spPr bwMode="auto">
            <a:xfrm>
              <a:off x="108756450" y="107727750"/>
              <a:ext cx="2800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dirty="0">
                <a:latin typeface="Georgia Regular" panose="02040502050405020303" pitchFamily="18" charset="0"/>
              </a:endParaRPr>
            </a:p>
          </p:txBody>
        </p:sp>
        <p:sp>
          <p:nvSpPr>
            <p:cNvPr id="21" name="Freeform 19">
              <a:extLst>
                <a:ext uri="{FF2B5EF4-FFF2-40B4-BE49-F238E27FC236}">
                  <a16:creationId xmlns:a16="http://schemas.microsoft.com/office/drawing/2014/main" id="{8AD4AB3C-87FA-9047-A481-D39A43B4CBE4}"/>
                </a:ext>
              </a:extLst>
            </p:cNvPr>
            <p:cNvSpPr>
              <a:spLocks/>
            </p:cNvSpPr>
            <p:nvPr/>
          </p:nvSpPr>
          <p:spPr bwMode="auto">
            <a:xfrm>
              <a:off x="111698468" y="106870500"/>
              <a:ext cx="1157086" cy="3952204"/>
            </a:xfrm>
            <a:custGeom>
              <a:avLst/>
              <a:gdLst>
                <a:gd name="T0" fmla="*/ 0 w 1157086"/>
                <a:gd name="T1" fmla="*/ 3952204 h 3952204"/>
                <a:gd name="T2" fmla="*/ 798490 w 1157086"/>
                <a:gd name="T3" fmla="*/ 3385534 h 3952204"/>
                <a:gd name="T4" fmla="*/ 1087057 w 1157086"/>
                <a:gd name="T5" fmla="*/ 1905000 h 3952204"/>
                <a:gd name="T6" fmla="*/ 429833 w 1157086"/>
                <a:gd name="T7" fmla="*/ 0 h 3952204"/>
                <a:gd name="T8" fmla="*/ 0 60000 65536"/>
                <a:gd name="T9" fmla="*/ 0 60000 65536"/>
                <a:gd name="T10" fmla="*/ 0 60000 65536"/>
                <a:gd name="T11" fmla="*/ 0 60000 65536"/>
                <a:gd name="T12" fmla="*/ 0 w 1157086"/>
                <a:gd name="T13" fmla="*/ 0 h 3952204"/>
                <a:gd name="T14" fmla="*/ 1157086 w 1157086"/>
                <a:gd name="T15" fmla="*/ 3952204 h 3952204"/>
              </a:gdLst>
              <a:ahLst/>
              <a:cxnLst>
                <a:cxn ang="T8">
                  <a:pos x="T0" y="T1"/>
                </a:cxn>
                <a:cxn ang="T9">
                  <a:pos x="T2" y="T3"/>
                </a:cxn>
                <a:cxn ang="T10">
                  <a:pos x="T4" y="T5"/>
                </a:cxn>
                <a:cxn ang="T11">
                  <a:pos x="T6" y="T7"/>
                </a:cxn>
              </a:cxnLst>
              <a:rect l="T12" t="T13" r="T14" b="T15"/>
              <a:pathLst>
                <a:path w="1157086" h="3952204">
                  <a:moveTo>
                    <a:pt x="0" y="3952204"/>
                  </a:moveTo>
                  <a:cubicBezTo>
                    <a:pt x="133082" y="3857759"/>
                    <a:pt x="617314" y="3726735"/>
                    <a:pt x="798490" y="3385534"/>
                  </a:cubicBezTo>
                  <a:cubicBezTo>
                    <a:pt x="979666" y="3044333"/>
                    <a:pt x="1157086" y="2563701"/>
                    <a:pt x="1087057" y="1905000"/>
                  </a:cubicBezTo>
                  <a:lnTo>
                    <a:pt x="429833" y="0"/>
                  </a:lnTo>
                </a:path>
              </a:pathLst>
            </a:custGeom>
            <a:noFill/>
            <a:ln w="6350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en-US" dirty="0">
                <a:latin typeface="Georgia Regular" panose="02040502050405020303" pitchFamily="18" charset="0"/>
              </a:endParaRPr>
            </a:p>
          </p:txBody>
        </p:sp>
      </p:grpSp>
      <p:grpSp>
        <p:nvGrpSpPr>
          <p:cNvPr id="40" name="Group 39">
            <a:extLst>
              <a:ext uri="{FF2B5EF4-FFF2-40B4-BE49-F238E27FC236}">
                <a16:creationId xmlns:a16="http://schemas.microsoft.com/office/drawing/2014/main" id="{162F2E90-7B14-9141-85A5-47C93793AC06}"/>
              </a:ext>
            </a:extLst>
          </p:cNvPr>
          <p:cNvGrpSpPr/>
          <p:nvPr/>
        </p:nvGrpSpPr>
        <p:grpSpPr>
          <a:xfrm>
            <a:off x="1" y="335974"/>
            <a:ext cx="8880764" cy="6341923"/>
            <a:chOff x="0" y="335968"/>
            <a:chExt cx="8880764" cy="6341923"/>
          </a:xfrm>
        </p:grpSpPr>
        <p:sp>
          <p:nvSpPr>
            <p:cNvPr id="41" name="Rectangle 40">
              <a:extLst>
                <a:ext uri="{FF2B5EF4-FFF2-40B4-BE49-F238E27FC236}">
                  <a16:creationId xmlns:a16="http://schemas.microsoft.com/office/drawing/2014/main" id="{884941C8-8FC8-954F-8961-8070D3F6505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elay 41">
              <a:extLst>
                <a:ext uri="{FF2B5EF4-FFF2-40B4-BE49-F238E27FC236}">
                  <a16:creationId xmlns:a16="http://schemas.microsoft.com/office/drawing/2014/main" id="{1B7DD654-F416-C746-ABFA-167FE868F7DA}"/>
                </a:ext>
              </a:extLst>
            </p:cNvPr>
            <p:cNvSpPr/>
            <p:nvPr/>
          </p:nvSpPr>
          <p:spPr>
            <a:xfrm>
              <a:off x="6095997" y="335968"/>
              <a:ext cx="789712" cy="59554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CC5D49E2-6413-A544-B1DF-E1CC1D98F77D}"/>
                </a:ext>
              </a:extLst>
            </p:cNvPr>
            <p:cNvSpPr txBox="1">
              <a:spLocks/>
            </p:cNvSpPr>
            <p:nvPr/>
          </p:nvSpPr>
          <p:spPr>
            <a:xfrm>
              <a:off x="0" y="335968"/>
              <a:ext cx="6534615" cy="59554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Better Problem Solving</a:t>
              </a:r>
            </a:p>
          </p:txBody>
        </p:sp>
      </p:grpSp>
      <p:sp>
        <p:nvSpPr>
          <p:cNvPr id="44" name="Rectangle 20">
            <a:extLst>
              <a:ext uri="{FF2B5EF4-FFF2-40B4-BE49-F238E27FC236}">
                <a16:creationId xmlns:a16="http://schemas.microsoft.com/office/drawing/2014/main" id="{7E32D411-9803-3047-A8D0-63642BC92DA8}"/>
              </a:ext>
            </a:extLst>
          </p:cNvPr>
          <p:cNvSpPr txBox="1">
            <a:spLocks noChangeArrowheads="1"/>
          </p:cNvSpPr>
          <p:nvPr/>
        </p:nvSpPr>
        <p:spPr>
          <a:xfrm>
            <a:off x="221678" y="2105180"/>
            <a:ext cx="8659091" cy="394157"/>
          </a:xfrm>
          <a:prstGeom prst="rect">
            <a:avLst/>
          </a:prstGeom>
          <a:solidFill>
            <a:schemeClr val="accent2"/>
          </a:solidFill>
        </p:spPr>
        <p:txBody>
          <a:bodyPr vert="horz" lIns="91440" tIns="45720" rIns="91440" bIns="45720" rtlCol="0" anchor="b" anchorCtr="0">
            <a:normAutofit fontScale="25000" lnSpcReduction="20000"/>
          </a:bodyPr>
          <a:lstStyle>
            <a:lvl1pPr algn="l" defTabSz="914377" rtl="0" eaLnBrk="1" latinLnBrk="0" hangingPunct="1">
              <a:lnSpc>
                <a:spcPct val="90000"/>
              </a:lnSpc>
              <a:spcBef>
                <a:spcPct val="0"/>
              </a:spcBef>
              <a:buNone/>
              <a:defRPr sz="4400" b="0" i="0" kern="1200">
                <a:solidFill>
                  <a:schemeClr val="tx1"/>
                </a:solidFill>
                <a:latin typeface="Georgia Regular" panose="02040502050405020303" pitchFamily="18" charset="0"/>
                <a:ea typeface="+mj-ea"/>
                <a:cs typeface="+mj-cs"/>
              </a:defRPr>
            </a:lvl1pPr>
          </a:lstStyle>
          <a:p>
            <a:pPr algn="ctr"/>
            <a:endParaRPr lang="en-US" altLang="en-US" sz="3200" b="1" dirty="0">
              <a:solidFill>
                <a:schemeClr val="bg1"/>
              </a:solidFill>
              <a:latin typeface="Georgia" panose="02040502050405020303" pitchFamily="18" charset="0"/>
            </a:endParaRPr>
          </a:p>
          <a:p>
            <a:pPr algn="ctr"/>
            <a:r>
              <a:rPr lang="en-US" altLang="en-US" sz="9600" b="1" dirty="0">
                <a:solidFill>
                  <a:schemeClr val="bg1"/>
                </a:solidFill>
                <a:latin typeface="Georgia" panose="02040502050405020303" pitchFamily="18" charset="0"/>
              </a:rPr>
              <a:t>Problem Solving Process</a:t>
            </a:r>
          </a:p>
        </p:txBody>
      </p:sp>
    </p:spTree>
    <p:extLst>
      <p:ext uri="{BB962C8B-B14F-4D97-AF65-F5344CB8AC3E}">
        <p14:creationId xmlns:p14="http://schemas.microsoft.com/office/powerpoint/2010/main" val="265054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9F7F21-C053-7C41-92D7-9654393FF4D7}"/>
              </a:ext>
            </a:extLst>
          </p:cNvPr>
          <p:cNvGraphicFramePr/>
          <p:nvPr>
            <p:extLst>
              <p:ext uri="{D42A27DB-BD31-4B8C-83A1-F6EECF244321}">
                <p14:modId xmlns:p14="http://schemas.microsoft.com/office/powerpoint/2010/main" val="1048620278"/>
              </p:ext>
            </p:extLst>
          </p:nvPr>
        </p:nvGraphicFramePr>
        <p:xfrm>
          <a:off x="2349213" y="1568379"/>
          <a:ext cx="5880388"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714297A2-ABBA-A246-A35E-B25E84022C75}"/>
              </a:ext>
            </a:extLst>
          </p:cNvPr>
          <p:cNvGrpSpPr/>
          <p:nvPr/>
        </p:nvGrpSpPr>
        <p:grpSpPr>
          <a:xfrm>
            <a:off x="1" y="207375"/>
            <a:ext cx="8880764" cy="6470516"/>
            <a:chOff x="0" y="207375"/>
            <a:chExt cx="8880764" cy="6470516"/>
          </a:xfrm>
        </p:grpSpPr>
        <p:sp>
          <p:nvSpPr>
            <p:cNvPr id="7" name="Rectangle 6">
              <a:extLst>
                <a:ext uri="{FF2B5EF4-FFF2-40B4-BE49-F238E27FC236}">
                  <a16:creationId xmlns:a16="http://schemas.microsoft.com/office/drawing/2014/main" id="{6C8CB463-DEF6-4846-82F6-8452D6DB0965}"/>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7">
              <a:extLst>
                <a:ext uri="{FF2B5EF4-FFF2-40B4-BE49-F238E27FC236}">
                  <a16:creationId xmlns:a16="http://schemas.microsoft.com/office/drawing/2014/main" id="{D7E405AB-7097-A648-8F59-8EA30273019B}"/>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BA1B1C7-3BE5-A544-A6FF-F6162DBF9B4A}"/>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Seven Steps of PST for Primacy Care</a:t>
              </a:r>
            </a:p>
          </p:txBody>
        </p:sp>
      </p:grpSp>
      <p:pic>
        <p:nvPicPr>
          <p:cNvPr id="10" name="Graphic 9" descr="Thought bubble">
            <a:extLst>
              <a:ext uri="{FF2B5EF4-FFF2-40B4-BE49-F238E27FC236}">
                <a16:creationId xmlns:a16="http://schemas.microsoft.com/office/drawing/2014/main" id="{AE18D967-5E27-694B-BDBD-9DB6013B5F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34317" y="1848960"/>
            <a:ext cx="309037" cy="309037"/>
          </a:xfrm>
          <a:prstGeom prst="rect">
            <a:avLst/>
          </a:prstGeom>
        </p:spPr>
      </p:pic>
      <p:pic>
        <p:nvPicPr>
          <p:cNvPr id="12" name="Graphic 11" descr="Bullseye">
            <a:extLst>
              <a:ext uri="{FF2B5EF4-FFF2-40B4-BE49-F238E27FC236}">
                <a16:creationId xmlns:a16="http://schemas.microsoft.com/office/drawing/2014/main" id="{3ECFEF21-6B25-B744-AF06-937993B8EC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18310" y="2482613"/>
            <a:ext cx="278700" cy="278700"/>
          </a:xfrm>
          <a:prstGeom prst="rect">
            <a:avLst/>
          </a:prstGeom>
        </p:spPr>
      </p:pic>
      <p:pic>
        <p:nvPicPr>
          <p:cNvPr id="14" name="Graphic 13" descr="Lightbulb">
            <a:extLst>
              <a:ext uri="{FF2B5EF4-FFF2-40B4-BE49-F238E27FC236}">
                <a16:creationId xmlns:a16="http://schemas.microsoft.com/office/drawing/2014/main" id="{487419A5-4259-C440-9CAB-829AEEFFF9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5217" y="3132079"/>
            <a:ext cx="278700" cy="278700"/>
          </a:xfrm>
          <a:prstGeom prst="rect">
            <a:avLst/>
          </a:prstGeom>
        </p:spPr>
      </p:pic>
      <p:pic>
        <p:nvPicPr>
          <p:cNvPr id="16" name="Graphic 15" descr="Magnifying glass">
            <a:extLst>
              <a:ext uri="{FF2B5EF4-FFF2-40B4-BE49-F238E27FC236}">
                <a16:creationId xmlns:a16="http://schemas.microsoft.com/office/drawing/2014/main" id="{49B4EABD-36F9-BE4C-8771-3AEEB5C7CC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97903" y="3738195"/>
            <a:ext cx="278700" cy="278700"/>
          </a:xfrm>
          <a:prstGeom prst="rect">
            <a:avLst/>
          </a:prstGeom>
        </p:spPr>
      </p:pic>
      <p:pic>
        <p:nvPicPr>
          <p:cNvPr id="18" name="Graphic 17" descr="Run">
            <a:extLst>
              <a:ext uri="{FF2B5EF4-FFF2-40B4-BE49-F238E27FC236}">
                <a16:creationId xmlns:a16="http://schemas.microsoft.com/office/drawing/2014/main" id="{575F3740-20EB-1D43-AF9C-E4A8EBB48F6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14671" y="5032659"/>
            <a:ext cx="278700" cy="278700"/>
          </a:xfrm>
          <a:prstGeom prst="rect">
            <a:avLst/>
          </a:prstGeom>
        </p:spPr>
      </p:pic>
      <p:pic>
        <p:nvPicPr>
          <p:cNvPr id="20" name="Graphic 19" descr="Checklist">
            <a:extLst>
              <a:ext uri="{FF2B5EF4-FFF2-40B4-BE49-F238E27FC236}">
                <a16:creationId xmlns:a16="http://schemas.microsoft.com/office/drawing/2014/main" id="{492C3790-B64D-9E44-B3E5-BD5B620F69D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36071" y="5647367"/>
            <a:ext cx="278700" cy="278700"/>
          </a:xfrm>
          <a:prstGeom prst="rect">
            <a:avLst/>
          </a:prstGeom>
        </p:spPr>
      </p:pic>
      <p:pic>
        <p:nvPicPr>
          <p:cNvPr id="22" name="Graphic 21" descr="Checkmark">
            <a:extLst>
              <a:ext uri="{FF2B5EF4-FFF2-40B4-BE49-F238E27FC236}">
                <a16:creationId xmlns:a16="http://schemas.microsoft.com/office/drawing/2014/main" id="{FFF14C1D-AA2F-AF40-BEB7-6AF27A8308F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27958" y="4374534"/>
            <a:ext cx="278700" cy="278700"/>
          </a:xfrm>
          <a:prstGeom prst="rect">
            <a:avLst/>
          </a:prstGeom>
        </p:spPr>
      </p:pic>
      <p:sp>
        <p:nvSpPr>
          <p:cNvPr id="31" name="Arrow: Curved Down 30">
            <a:extLst>
              <a:ext uri="{FF2B5EF4-FFF2-40B4-BE49-F238E27FC236}">
                <a16:creationId xmlns:a16="http://schemas.microsoft.com/office/drawing/2014/main" id="{8244C8E8-A07A-45C2-8130-A76FE6407272}"/>
              </a:ext>
            </a:extLst>
          </p:cNvPr>
          <p:cNvSpPr/>
          <p:nvPr/>
        </p:nvSpPr>
        <p:spPr>
          <a:xfrm rot="-5400000">
            <a:off x="-654618" y="2856368"/>
            <a:ext cx="4040033" cy="1910723"/>
          </a:xfrm>
          <a:prstGeom prst="curved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402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6F2F3-1CD1-9045-9D82-568EC305CAE4}"/>
              </a:ext>
            </a:extLst>
          </p:cNvPr>
          <p:cNvSpPr txBox="1"/>
          <p:nvPr/>
        </p:nvSpPr>
        <p:spPr>
          <a:xfrm>
            <a:off x="5206312" y="-1709533"/>
            <a:ext cx="3446318" cy="9325630"/>
          </a:xfrm>
          <a:prstGeom prst="rect">
            <a:avLst/>
          </a:prstGeom>
          <a:noFill/>
        </p:spPr>
        <p:txBody>
          <a:bodyPr wrap="square" rtlCol="0">
            <a:spAutoFit/>
          </a:bodyPr>
          <a:lstStyle/>
          <a:p>
            <a:r>
              <a:rPr lang="en-US" sz="59999" b="1" dirty="0">
                <a:solidFill>
                  <a:srgbClr val="70AD47">
                    <a:alpha val="28000"/>
                  </a:srgbClr>
                </a:solidFill>
                <a:latin typeface="Georgia" panose="02040502050405020303" pitchFamily="18" charset="0"/>
              </a:rPr>
              <a:t>1</a:t>
            </a:r>
          </a:p>
        </p:txBody>
      </p:sp>
      <p:sp>
        <p:nvSpPr>
          <p:cNvPr id="145411" name="Rectangle 3">
            <a:extLst>
              <a:ext uri="{FF2B5EF4-FFF2-40B4-BE49-F238E27FC236}">
                <a16:creationId xmlns:a16="http://schemas.microsoft.com/office/drawing/2014/main" id="{09CD65AC-AB03-5443-8E79-6A6C38713486}"/>
              </a:ext>
            </a:extLst>
          </p:cNvPr>
          <p:cNvSpPr>
            <a:spLocks noGrp="1" noChangeArrowheads="1"/>
          </p:cNvSpPr>
          <p:nvPr>
            <p:ph type="body" sz="half" idx="4294967295"/>
          </p:nvPr>
        </p:nvSpPr>
        <p:spPr>
          <a:xfrm>
            <a:off x="642939" y="1285875"/>
            <a:ext cx="8086724" cy="5392016"/>
          </a:xfrm>
          <a:noFill/>
        </p:spPr>
        <p:txBody>
          <a:bodyPr vert="horz" lIns="92075" tIns="46039" rIns="92075" bIns="46039" rtlCol="0">
            <a:normAutofit/>
          </a:bodyPr>
          <a:lstStyle/>
          <a:p>
            <a:pPr marL="514338" indent="-514338">
              <a:lnSpc>
                <a:spcPct val="80000"/>
              </a:lnSpc>
              <a:buFont typeface="+mj-lt"/>
              <a:buAutoNum type="arabicPeriod"/>
            </a:pPr>
            <a:r>
              <a:rPr lang="en-US" altLang="en-US" dirty="0"/>
              <a:t>Explore and Clarify:</a:t>
            </a:r>
          </a:p>
          <a:p>
            <a:pPr lvl="1">
              <a:lnSpc>
                <a:spcPct val="80000"/>
              </a:lnSpc>
            </a:pPr>
            <a:r>
              <a:rPr lang="en-US" altLang="en-US" dirty="0"/>
              <a:t>Who, What, Where, When, Why?</a:t>
            </a:r>
          </a:p>
          <a:p>
            <a:pPr lvl="1">
              <a:lnSpc>
                <a:spcPct val="80000"/>
              </a:lnSpc>
            </a:pPr>
            <a:r>
              <a:rPr lang="en-US" altLang="en-US" dirty="0"/>
              <a:t>“What have you already tried?”</a:t>
            </a:r>
          </a:p>
          <a:p>
            <a:pPr marL="514338" indent="-514338">
              <a:lnSpc>
                <a:spcPct val="80000"/>
              </a:lnSpc>
              <a:buFont typeface="+mj-lt"/>
              <a:buAutoNum type="arabicPeriod"/>
            </a:pPr>
            <a:r>
              <a:rPr lang="en-US" altLang="en-US" dirty="0"/>
              <a:t>Break down Complex Problems into </a:t>
            </a:r>
            <a:r>
              <a:rPr lang="en-US" altLang="en-US" b="1" dirty="0">
                <a:solidFill>
                  <a:schemeClr val="accent1">
                    <a:lumMod val="75000"/>
                  </a:schemeClr>
                </a:solidFill>
                <a:latin typeface="Georgia" panose="02040502050405020303" pitchFamily="18" charset="0"/>
              </a:rPr>
              <a:t>Objective &amp; Possible</a:t>
            </a:r>
          </a:p>
          <a:p>
            <a:pPr lvl="1">
              <a:lnSpc>
                <a:spcPct val="80000"/>
              </a:lnSpc>
            </a:pPr>
            <a:r>
              <a:rPr lang="en-US" altLang="en-US" dirty="0"/>
              <a:t>Must be objective: observable and measurable:</a:t>
            </a:r>
          </a:p>
          <a:p>
            <a:pPr lvl="2">
              <a:lnSpc>
                <a:spcPct val="80000"/>
              </a:lnSpc>
              <a:buFont typeface="System Font Regular"/>
              <a:buChar char="-"/>
            </a:pPr>
            <a:r>
              <a:rPr lang="en-US" altLang="en-US" dirty="0"/>
              <a:t>“Low self-esteem” is </a:t>
            </a:r>
            <a:r>
              <a:rPr lang="en-US" altLang="en-US" i="1" dirty="0"/>
              <a:t>not </a:t>
            </a:r>
            <a:r>
              <a:rPr lang="en-US" altLang="en-US" dirty="0"/>
              <a:t>objective.</a:t>
            </a:r>
          </a:p>
          <a:p>
            <a:pPr lvl="2">
              <a:lnSpc>
                <a:spcPct val="80000"/>
              </a:lnSpc>
              <a:buFont typeface="System Font Regular"/>
              <a:buChar char="-"/>
            </a:pPr>
            <a:r>
              <a:rPr lang="en-US" altLang="en-US" dirty="0"/>
              <a:t>Ask self: “Can I picture this?”	</a:t>
            </a:r>
          </a:p>
          <a:p>
            <a:pPr lvl="2">
              <a:lnSpc>
                <a:spcPct val="80000"/>
              </a:lnSpc>
              <a:buFont typeface="System Font Regular"/>
              <a:buChar char="-"/>
            </a:pPr>
            <a:r>
              <a:rPr lang="en-US" altLang="en-US" dirty="0"/>
              <a:t>Think  “Function”</a:t>
            </a:r>
          </a:p>
          <a:p>
            <a:pPr lvl="2">
              <a:lnSpc>
                <a:spcPct val="80000"/>
              </a:lnSpc>
              <a:buFont typeface="System Font Regular"/>
              <a:buChar char="-"/>
            </a:pPr>
            <a:r>
              <a:rPr lang="en-US" altLang="en-US" dirty="0"/>
              <a:t>“I stay home alone” </a:t>
            </a:r>
            <a:r>
              <a:rPr lang="en-US" altLang="en-US" i="1" dirty="0"/>
              <a:t>is </a:t>
            </a:r>
            <a:r>
              <a:rPr lang="en-US" altLang="en-US" dirty="0"/>
              <a:t>objective.</a:t>
            </a:r>
          </a:p>
          <a:p>
            <a:pPr lvl="1">
              <a:lnSpc>
                <a:spcPct val="80000"/>
              </a:lnSpc>
            </a:pPr>
            <a:r>
              <a:rPr lang="en-US" altLang="en-US" dirty="0"/>
              <a:t>Must be possible:</a:t>
            </a:r>
          </a:p>
          <a:p>
            <a:pPr lvl="2">
              <a:lnSpc>
                <a:spcPct val="80000"/>
              </a:lnSpc>
              <a:buFont typeface="System Font Regular"/>
              <a:buChar char="-"/>
            </a:pPr>
            <a:r>
              <a:rPr lang="en-US" altLang="en-US" dirty="0"/>
              <a:t>Patient must have some degree of control</a:t>
            </a:r>
          </a:p>
          <a:p>
            <a:pPr lvl="2">
              <a:lnSpc>
                <a:spcPct val="80000"/>
              </a:lnSpc>
              <a:buFont typeface="System Font Regular"/>
              <a:buChar char="-"/>
            </a:pPr>
            <a:r>
              <a:rPr lang="en-US" altLang="en-US" dirty="0"/>
              <a:t>Life problems are potentially controllable</a:t>
            </a:r>
          </a:p>
          <a:p>
            <a:pPr lvl="2">
              <a:lnSpc>
                <a:spcPct val="80000"/>
              </a:lnSpc>
              <a:buFont typeface="System Font Regular"/>
              <a:buChar char="-"/>
            </a:pPr>
            <a:r>
              <a:rPr lang="en-US" altLang="en-US" dirty="0"/>
              <a:t>Symptoms are not directly controllable</a:t>
            </a:r>
          </a:p>
        </p:txBody>
      </p:sp>
      <p:grpSp>
        <p:nvGrpSpPr>
          <p:cNvPr id="4" name="Group 3">
            <a:extLst>
              <a:ext uri="{FF2B5EF4-FFF2-40B4-BE49-F238E27FC236}">
                <a16:creationId xmlns:a16="http://schemas.microsoft.com/office/drawing/2014/main" id="{C6A0AF24-87B3-5D43-9609-FC776FAE7F7C}"/>
              </a:ext>
            </a:extLst>
          </p:cNvPr>
          <p:cNvGrpSpPr/>
          <p:nvPr/>
        </p:nvGrpSpPr>
        <p:grpSpPr>
          <a:xfrm>
            <a:off x="1" y="385766"/>
            <a:ext cx="8880764" cy="6292131"/>
            <a:chOff x="0" y="385760"/>
            <a:chExt cx="8880764" cy="6292131"/>
          </a:xfrm>
        </p:grpSpPr>
        <p:sp>
          <p:nvSpPr>
            <p:cNvPr id="5" name="Rectangle 4">
              <a:extLst>
                <a:ext uri="{FF2B5EF4-FFF2-40B4-BE49-F238E27FC236}">
                  <a16:creationId xmlns:a16="http://schemas.microsoft.com/office/drawing/2014/main" id="{06581AD0-C282-5743-98CA-DBF2204F73A3}"/>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EB817CCF-3E34-2943-90D4-E8D039A0965C}"/>
                </a:ext>
              </a:extLst>
            </p:cNvPr>
            <p:cNvSpPr/>
            <p:nvPr/>
          </p:nvSpPr>
          <p:spPr>
            <a:xfrm>
              <a:off x="6534615" y="385760"/>
              <a:ext cx="789712" cy="542926"/>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61436F0-3D64-384D-8404-6CA44290B4CC}"/>
                </a:ext>
              </a:extLst>
            </p:cNvPr>
            <p:cNvSpPr txBox="1">
              <a:spLocks/>
            </p:cNvSpPr>
            <p:nvPr/>
          </p:nvSpPr>
          <p:spPr>
            <a:xfrm>
              <a:off x="0" y="385761"/>
              <a:ext cx="6686550" cy="542926"/>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Clarify &amp; Define the Problem</a:t>
              </a:r>
            </a:p>
          </p:txBody>
        </p:sp>
      </p:grpSp>
    </p:spTree>
    <p:extLst>
      <p:ext uri="{BB962C8B-B14F-4D97-AF65-F5344CB8AC3E}">
        <p14:creationId xmlns:p14="http://schemas.microsoft.com/office/powerpoint/2010/main" val="163549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590544-8F5D-0A4E-9818-DD9D12FC55B0}"/>
              </a:ext>
            </a:extLst>
          </p:cNvPr>
          <p:cNvSpPr txBox="1"/>
          <p:nvPr/>
        </p:nvSpPr>
        <p:spPr>
          <a:xfrm>
            <a:off x="4161993" y="-1789046"/>
            <a:ext cx="3446318" cy="9325630"/>
          </a:xfrm>
          <a:prstGeom prst="rect">
            <a:avLst/>
          </a:prstGeom>
          <a:noFill/>
        </p:spPr>
        <p:txBody>
          <a:bodyPr wrap="square" rtlCol="0">
            <a:spAutoFit/>
          </a:bodyPr>
          <a:lstStyle/>
          <a:p>
            <a:r>
              <a:rPr lang="en-US" sz="59999" b="1" dirty="0">
                <a:solidFill>
                  <a:srgbClr val="70AD47">
                    <a:alpha val="28000"/>
                  </a:srgbClr>
                </a:solidFill>
                <a:latin typeface="Georgia" panose="02040502050405020303" pitchFamily="18" charset="0"/>
              </a:rPr>
              <a:t>2</a:t>
            </a:r>
          </a:p>
        </p:txBody>
      </p:sp>
      <p:sp>
        <p:nvSpPr>
          <p:cNvPr id="146435" name="Rectangle 3">
            <a:extLst>
              <a:ext uri="{FF2B5EF4-FFF2-40B4-BE49-F238E27FC236}">
                <a16:creationId xmlns:a16="http://schemas.microsoft.com/office/drawing/2014/main" id="{D5B9F194-EA79-8C42-A564-5E7AF1FBF81F}"/>
              </a:ext>
            </a:extLst>
          </p:cNvPr>
          <p:cNvSpPr>
            <a:spLocks noGrp="1" noChangeArrowheads="1"/>
          </p:cNvSpPr>
          <p:nvPr>
            <p:ph type="body" sz="half" idx="4294967295"/>
          </p:nvPr>
        </p:nvSpPr>
        <p:spPr>
          <a:xfrm>
            <a:off x="533406" y="1371600"/>
            <a:ext cx="8044873" cy="5181600"/>
          </a:xfrm>
          <a:noFill/>
        </p:spPr>
        <p:txBody>
          <a:bodyPr vert="horz" lIns="92075" tIns="46039" rIns="92075" bIns="46039" rtlCol="0">
            <a:normAutofit/>
          </a:bodyPr>
          <a:lstStyle/>
          <a:p>
            <a:pPr marL="514338" indent="-514338">
              <a:lnSpc>
                <a:spcPct val="80000"/>
              </a:lnSpc>
              <a:buFont typeface="+mj-lt"/>
              <a:buAutoNum type="arabicPeriod"/>
            </a:pPr>
            <a:r>
              <a:rPr lang="en-US" altLang="en-US" dirty="0">
                <a:latin typeface="Georgia" panose="02040502050405020303" pitchFamily="18" charset="0"/>
              </a:rPr>
              <a:t>Follows directly from the </a:t>
            </a:r>
            <a:r>
              <a:rPr lang="en-US" altLang="en-US" i="1" dirty="0">
                <a:latin typeface="Georgia" panose="02040502050405020303" pitchFamily="18" charset="0"/>
              </a:rPr>
              <a:t>Problem</a:t>
            </a:r>
            <a:r>
              <a:rPr lang="en-US" altLang="en-US" dirty="0">
                <a:latin typeface="Georgia" panose="02040502050405020303" pitchFamily="18" charset="0"/>
              </a:rPr>
              <a:t> definition</a:t>
            </a:r>
          </a:p>
          <a:p>
            <a:pPr lvl="1">
              <a:lnSpc>
                <a:spcPct val="80000"/>
              </a:lnSpc>
            </a:pPr>
            <a:r>
              <a:rPr lang="en-US" altLang="en-US" dirty="0">
                <a:latin typeface="Georgia" panose="02040502050405020303" pitchFamily="18" charset="0"/>
              </a:rPr>
              <a:t>“What do you want to change about ____?”</a:t>
            </a:r>
          </a:p>
          <a:p>
            <a:pPr lvl="1">
              <a:lnSpc>
                <a:spcPct val="80000"/>
              </a:lnSpc>
            </a:pPr>
            <a:r>
              <a:rPr lang="en-US" altLang="en-US" dirty="0">
                <a:latin typeface="Georgia" panose="02040502050405020303" pitchFamily="18" charset="0"/>
              </a:rPr>
              <a:t>“How would things be different?”</a:t>
            </a:r>
          </a:p>
          <a:p>
            <a:pPr marL="514338" indent="-514338">
              <a:lnSpc>
                <a:spcPct val="80000"/>
              </a:lnSpc>
              <a:buFont typeface="+mj-lt"/>
              <a:buAutoNum type="arabicPeriod"/>
            </a:pPr>
            <a:r>
              <a:rPr lang="en-US" altLang="en-US" dirty="0">
                <a:latin typeface="Georgia" panose="02040502050405020303" pitchFamily="18" charset="0"/>
              </a:rPr>
              <a:t>Goal must be objective (i.e., measurable).</a:t>
            </a:r>
          </a:p>
          <a:p>
            <a:pPr lvl="1">
              <a:lnSpc>
                <a:spcPct val="80000"/>
              </a:lnSpc>
            </a:pPr>
            <a:r>
              <a:rPr lang="en-US" altLang="en-US" dirty="0">
                <a:latin typeface="Georgia" panose="02040502050405020303" pitchFamily="18" charset="0"/>
              </a:rPr>
              <a:t>Either it happened or it didn’t happen.</a:t>
            </a:r>
          </a:p>
          <a:p>
            <a:pPr lvl="2">
              <a:lnSpc>
                <a:spcPct val="80000"/>
              </a:lnSpc>
              <a:buFont typeface="System Font Regular"/>
              <a:buChar char="-"/>
            </a:pPr>
            <a:r>
              <a:rPr lang="en-US" altLang="en-US" dirty="0">
                <a:latin typeface="Georgia" panose="02040502050405020303" pitchFamily="18" charset="0"/>
              </a:rPr>
              <a:t>Improved self-esteem is </a:t>
            </a:r>
            <a:r>
              <a:rPr lang="en-US" altLang="en-US" i="1" dirty="0">
                <a:latin typeface="Georgia" panose="02040502050405020303" pitchFamily="18" charset="0"/>
              </a:rPr>
              <a:t>not </a:t>
            </a:r>
            <a:r>
              <a:rPr lang="en-US" altLang="en-US" dirty="0">
                <a:latin typeface="Georgia" panose="02040502050405020303" pitchFamily="18" charset="0"/>
              </a:rPr>
              <a:t>objective.</a:t>
            </a:r>
          </a:p>
          <a:p>
            <a:pPr lvl="2">
              <a:lnSpc>
                <a:spcPct val="80000"/>
              </a:lnSpc>
              <a:buFont typeface="System Font Regular"/>
              <a:buChar char="-"/>
            </a:pPr>
            <a:r>
              <a:rPr lang="en-US" altLang="en-US" dirty="0">
                <a:latin typeface="Georgia" panose="02040502050405020303" pitchFamily="18" charset="0"/>
              </a:rPr>
              <a:t>Going out with friends </a:t>
            </a:r>
            <a:r>
              <a:rPr lang="en-US" altLang="en-US" i="1" dirty="0">
                <a:latin typeface="Georgia" panose="02040502050405020303" pitchFamily="18" charset="0"/>
              </a:rPr>
              <a:t>is </a:t>
            </a:r>
            <a:r>
              <a:rPr lang="en-US" altLang="en-US" dirty="0">
                <a:latin typeface="Georgia" panose="02040502050405020303" pitchFamily="18" charset="0"/>
              </a:rPr>
              <a:t>objective.</a:t>
            </a:r>
          </a:p>
          <a:p>
            <a:pPr marL="514338" indent="-514338">
              <a:lnSpc>
                <a:spcPct val="80000"/>
              </a:lnSpc>
              <a:buFont typeface="+mj-lt"/>
              <a:buAutoNum type="arabicPeriod"/>
            </a:pPr>
            <a:r>
              <a:rPr lang="en-US" altLang="en-US" dirty="0">
                <a:latin typeface="Georgia" panose="02040502050405020303" pitchFamily="18" charset="0"/>
              </a:rPr>
              <a:t>Must be stated in </a:t>
            </a:r>
            <a:r>
              <a:rPr lang="en-US" altLang="en-US" b="1" dirty="0">
                <a:solidFill>
                  <a:srgbClr val="0070C0"/>
                </a:solidFill>
                <a:latin typeface="Georgia" panose="02040502050405020303" pitchFamily="18" charset="0"/>
              </a:rPr>
              <a:t>behavioral</a:t>
            </a:r>
            <a:r>
              <a:rPr lang="en-US" altLang="en-US" dirty="0">
                <a:latin typeface="Georgia" panose="02040502050405020303" pitchFamily="18" charset="0"/>
              </a:rPr>
              <a:t> terms.</a:t>
            </a:r>
          </a:p>
          <a:p>
            <a:pPr lvl="1">
              <a:lnSpc>
                <a:spcPct val="80000"/>
              </a:lnSpc>
            </a:pPr>
            <a:r>
              <a:rPr lang="en-US" altLang="en-US" dirty="0">
                <a:latin typeface="Georgia" panose="02040502050405020303" pitchFamily="18" charset="0"/>
              </a:rPr>
              <a:t>“Weight loss” </a:t>
            </a:r>
            <a:r>
              <a:rPr lang="en-US" altLang="en-US" i="1" dirty="0">
                <a:latin typeface="Georgia" panose="02040502050405020303" pitchFamily="18" charset="0"/>
              </a:rPr>
              <a:t>is</a:t>
            </a:r>
            <a:r>
              <a:rPr lang="en-US" altLang="en-US" dirty="0">
                <a:latin typeface="Georgia" panose="02040502050405020303" pitchFamily="18" charset="0"/>
              </a:rPr>
              <a:t> objective, but it is </a:t>
            </a:r>
            <a:r>
              <a:rPr lang="en-US" altLang="en-US" i="1" dirty="0">
                <a:latin typeface="Georgia" panose="02040502050405020303" pitchFamily="18" charset="0"/>
              </a:rPr>
              <a:t>not </a:t>
            </a:r>
            <a:r>
              <a:rPr lang="en-US" altLang="en-US" dirty="0">
                <a:latin typeface="Georgia" panose="02040502050405020303" pitchFamily="18" charset="0"/>
              </a:rPr>
              <a:t>behavioral.</a:t>
            </a:r>
          </a:p>
          <a:p>
            <a:pPr lvl="1">
              <a:lnSpc>
                <a:spcPct val="80000"/>
              </a:lnSpc>
            </a:pPr>
            <a:r>
              <a:rPr lang="en-US" altLang="en-US" dirty="0">
                <a:latin typeface="Georgia" panose="02040502050405020303" pitchFamily="18" charset="0"/>
              </a:rPr>
              <a:t>Changing eating habits is both objective </a:t>
            </a:r>
            <a:r>
              <a:rPr lang="en-US" altLang="en-US" i="1" dirty="0">
                <a:latin typeface="Georgia" panose="02040502050405020303" pitchFamily="18" charset="0"/>
              </a:rPr>
              <a:t>and </a:t>
            </a:r>
            <a:r>
              <a:rPr lang="en-US" altLang="en-US" dirty="0">
                <a:latin typeface="Georgia" panose="02040502050405020303" pitchFamily="18" charset="0"/>
              </a:rPr>
              <a:t>behavioral.</a:t>
            </a:r>
          </a:p>
          <a:p>
            <a:pPr marL="514338" indent="-514338">
              <a:lnSpc>
                <a:spcPct val="80000"/>
              </a:lnSpc>
              <a:buFont typeface="+mj-lt"/>
              <a:buAutoNum type="arabicPeriod"/>
            </a:pPr>
            <a:r>
              <a:rPr lang="en-US" altLang="en-US" dirty="0">
                <a:latin typeface="Georgia" panose="02040502050405020303" pitchFamily="18" charset="0"/>
              </a:rPr>
              <a:t>Goal must be Achievable (i.e., by next visit)</a:t>
            </a:r>
          </a:p>
        </p:txBody>
      </p:sp>
      <p:grpSp>
        <p:nvGrpSpPr>
          <p:cNvPr id="4" name="Group 3">
            <a:extLst>
              <a:ext uri="{FF2B5EF4-FFF2-40B4-BE49-F238E27FC236}">
                <a16:creationId xmlns:a16="http://schemas.microsoft.com/office/drawing/2014/main" id="{8BA74061-A183-5446-86B1-9A2F4845C868}"/>
              </a:ext>
            </a:extLst>
          </p:cNvPr>
          <p:cNvGrpSpPr/>
          <p:nvPr/>
        </p:nvGrpSpPr>
        <p:grpSpPr>
          <a:xfrm>
            <a:off x="5" y="400053"/>
            <a:ext cx="8880765" cy="6277845"/>
            <a:chOff x="-1" y="400046"/>
            <a:chExt cx="8880765" cy="6277845"/>
          </a:xfrm>
        </p:grpSpPr>
        <p:sp>
          <p:nvSpPr>
            <p:cNvPr id="5" name="Rectangle 4">
              <a:extLst>
                <a:ext uri="{FF2B5EF4-FFF2-40B4-BE49-F238E27FC236}">
                  <a16:creationId xmlns:a16="http://schemas.microsoft.com/office/drawing/2014/main" id="{3831FD98-CC7D-A14B-9D64-D7ED1186B8FB}"/>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E8B243F2-A363-E847-ADF4-B295989D7F58}"/>
                </a:ext>
              </a:extLst>
            </p:cNvPr>
            <p:cNvSpPr/>
            <p:nvPr/>
          </p:nvSpPr>
          <p:spPr>
            <a:xfrm>
              <a:off x="7608311" y="403947"/>
              <a:ext cx="789712" cy="514350"/>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1E8D22C-D6B1-124C-A63F-613D78DC513C}"/>
                </a:ext>
              </a:extLst>
            </p:cNvPr>
            <p:cNvSpPr txBox="1">
              <a:spLocks/>
            </p:cNvSpPr>
            <p:nvPr/>
          </p:nvSpPr>
          <p:spPr>
            <a:xfrm>
              <a:off x="-1" y="400046"/>
              <a:ext cx="7843839" cy="514350"/>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Set Realistic and Achievable Goals</a:t>
              </a:r>
            </a:p>
          </p:txBody>
        </p:sp>
      </p:grpSp>
    </p:spTree>
    <p:extLst>
      <p:ext uri="{BB962C8B-B14F-4D97-AF65-F5344CB8AC3E}">
        <p14:creationId xmlns:p14="http://schemas.microsoft.com/office/powerpoint/2010/main" val="104055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9DDEA4-362C-BB4F-87C5-408FE5607BFD}"/>
              </a:ext>
            </a:extLst>
          </p:cNvPr>
          <p:cNvSpPr txBox="1"/>
          <p:nvPr/>
        </p:nvSpPr>
        <p:spPr>
          <a:xfrm>
            <a:off x="4995620" y="-1402080"/>
            <a:ext cx="3446318" cy="7786747"/>
          </a:xfrm>
          <a:prstGeom prst="rect">
            <a:avLst/>
          </a:prstGeom>
          <a:noFill/>
        </p:spPr>
        <p:txBody>
          <a:bodyPr wrap="square" rtlCol="0">
            <a:spAutoFit/>
          </a:bodyPr>
          <a:lstStyle/>
          <a:p>
            <a:r>
              <a:rPr lang="en-US" sz="49999" b="1" dirty="0">
                <a:solidFill>
                  <a:srgbClr val="70AD47">
                    <a:alpha val="28000"/>
                  </a:srgbClr>
                </a:solidFill>
                <a:latin typeface="Georgia" panose="02040502050405020303" pitchFamily="18" charset="0"/>
              </a:rPr>
              <a:t>3</a:t>
            </a:r>
          </a:p>
        </p:txBody>
      </p:sp>
      <p:sp>
        <p:nvSpPr>
          <p:cNvPr id="147459" name="Rectangle 3">
            <a:extLst>
              <a:ext uri="{FF2B5EF4-FFF2-40B4-BE49-F238E27FC236}">
                <a16:creationId xmlns:a16="http://schemas.microsoft.com/office/drawing/2014/main" id="{6213DA51-EA46-7B4C-9FD9-8553A478F64A}"/>
              </a:ext>
            </a:extLst>
          </p:cNvPr>
          <p:cNvSpPr>
            <a:spLocks noGrp="1" noChangeArrowheads="1"/>
          </p:cNvSpPr>
          <p:nvPr>
            <p:ph type="body" sz="half" idx="4294967295"/>
          </p:nvPr>
        </p:nvSpPr>
        <p:spPr>
          <a:xfrm>
            <a:off x="690420" y="1431667"/>
            <a:ext cx="8084126" cy="4953000"/>
          </a:xfrm>
          <a:noFill/>
        </p:spPr>
        <p:txBody>
          <a:bodyPr vert="horz" lIns="92075" tIns="46039" rIns="92075" bIns="46039" rtlCol="0">
            <a:normAutofit/>
          </a:bodyPr>
          <a:lstStyle/>
          <a:p>
            <a:pPr marL="514338" indent="-514338">
              <a:buFont typeface="+mj-lt"/>
              <a:buAutoNum type="arabicPeriod"/>
            </a:pPr>
            <a:r>
              <a:rPr lang="en-US" altLang="en-US" dirty="0">
                <a:solidFill>
                  <a:schemeClr val="bg1">
                    <a:lumMod val="10000"/>
                  </a:schemeClr>
                </a:solidFill>
                <a:latin typeface="Georgia" panose="02040502050405020303" pitchFamily="18" charset="0"/>
              </a:rPr>
              <a:t>Solutions come from the </a:t>
            </a:r>
            <a:r>
              <a:rPr lang="en-US" altLang="en-US" b="1" dirty="0">
                <a:solidFill>
                  <a:schemeClr val="bg1">
                    <a:lumMod val="10000"/>
                  </a:schemeClr>
                </a:solidFill>
                <a:latin typeface="Georgia" panose="02040502050405020303" pitchFamily="18" charset="0"/>
              </a:rPr>
              <a:t>patient</a:t>
            </a:r>
          </a:p>
          <a:p>
            <a:pPr marL="514338" indent="-514338">
              <a:buFont typeface="+mj-lt"/>
              <a:buAutoNum type="arabicPeriod"/>
            </a:pPr>
            <a:r>
              <a:rPr lang="en-US" altLang="en-US" dirty="0">
                <a:solidFill>
                  <a:schemeClr val="bg1">
                    <a:lumMod val="10000"/>
                  </a:schemeClr>
                </a:solidFill>
                <a:latin typeface="Georgia" panose="02040502050405020303" pitchFamily="18" charset="0"/>
              </a:rPr>
              <a:t>Withhold Judgment</a:t>
            </a:r>
          </a:p>
          <a:p>
            <a:pPr lvl="1"/>
            <a:r>
              <a:rPr lang="en-US" altLang="en-US" dirty="0">
                <a:solidFill>
                  <a:schemeClr val="bg1">
                    <a:lumMod val="10000"/>
                  </a:schemeClr>
                </a:solidFill>
                <a:latin typeface="Georgia" panose="02040502050405020303" pitchFamily="18" charset="0"/>
              </a:rPr>
              <a:t>It’s all about </a:t>
            </a:r>
            <a:r>
              <a:rPr lang="en-US" altLang="en-US" i="1" dirty="0">
                <a:solidFill>
                  <a:schemeClr val="bg1">
                    <a:lumMod val="10000"/>
                  </a:schemeClr>
                </a:solidFill>
                <a:latin typeface="Georgia" panose="02040502050405020303" pitchFamily="18" charset="0"/>
              </a:rPr>
              <a:t>Attitude</a:t>
            </a:r>
          </a:p>
          <a:p>
            <a:pPr lvl="1"/>
            <a:r>
              <a:rPr lang="en-US" altLang="en-US" dirty="0">
                <a:solidFill>
                  <a:schemeClr val="bg1">
                    <a:lumMod val="10000"/>
                  </a:schemeClr>
                </a:solidFill>
                <a:latin typeface="Georgia" panose="02040502050405020303" pitchFamily="18" charset="0"/>
              </a:rPr>
              <a:t>Throw caution to the wind!</a:t>
            </a:r>
          </a:p>
          <a:p>
            <a:pPr lvl="1"/>
            <a:r>
              <a:rPr lang="en-US" altLang="en-US" dirty="0">
                <a:solidFill>
                  <a:schemeClr val="bg1">
                    <a:lumMod val="10000"/>
                  </a:schemeClr>
                </a:solidFill>
                <a:latin typeface="Georgia" panose="02040502050405020303" pitchFamily="18" charset="0"/>
              </a:rPr>
              <a:t>Number over Quality</a:t>
            </a:r>
          </a:p>
          <a:p>
            <a:pPr marL="457189" indent="-457189">
              <a:buFont typeface="+mj-lt"/>
              <a:buAutoNum type="arabicPeriod"/>
            </a:pPr>
            <a:r>
              <a:rPr lang="en-US" altLang="en-US" dirty="0">
                <a:solidFill>
                  <a:schemeClr val="bg1">
                    <a:lumMod val="10000"/>
                  </a:schemeClr>
                </a:solidFill>
                <a:latin typeface="Georgia" panose="02040502050405020303" pitchFamily="18" charset="0"/>
              </a:rPr>
              <a:t>Combine and Modify Ideas </a:t>
            </a:r>
          </a:p>
          <a:p>
            <a:pPr lvl="1"/>
            <a:r>
              <a:rPr lang="en-US" altLang="en-US" dirty="0">
                <a:solidFill>
                  <a:schemeClr val="bg1">
                    <a:lumMod val="10000"/>
                  </a:schemeClr>
                </a:solidFill>
                <a:latin typeface="Georgia" panose="02040502050405020303" pitchFamily="18" charset="0"/>
              </a:rPr>
              <a:t>“What Else?” </a:t>
            </a:r>
            <a:r>
              <a:rPr lang="en-US" altLang="en-US" i="1" dirty="0">
                <a:solidFill>
                  <a:schemeClr val="bg1">
                    <a:lumMod val="10000"/>
                  </a:schemeClr>
                </a:solidFill>
                <a:latin typeface="Georgia" panose="02040502050405020303" pitchFamily="18" charset="0"/>
              </a:rPr>
              <a:t>then be quiet</a:t>
            </a:r>
          </a:p>
          <a:p>
            <a:pPr marL="514338" indent="-514338">
              <a:buFont typeface="+mj-lt"/>
              <a:buAutoNum type="arabicPeriod"/>
            </a:pPr>
            <a:r>
              <a:rPr lang="en-US" altLang="en-US" dirty="0">
                <a:solidFill>
                  <a:schemeClr val="bg1">
                    <a:lumMod val="10000"/>
                  </a:schemeClr>
                </a:solidFill>
                <a:latin typeface="Georgia" panose="02040502050405020303" pitchFamily="18" charset="0"/>
              </a:rPr>
              <a:t>Write them down</a:t>
            </a:r>
          </a:p>
          <a:p>
            <a:endParaRPr lang="en-US" altLang="en-US" dirty="0">
              <a:solidFill>
                <a:schemeClr val="bg1">
                  <a:lumMod val="10000"/>
                </a:schemeClr>
              </a:solidFill>
              <a:latin typeface="Georgia" panose="02040502050405020303" pitchFamily="18" charset="0"/>
            </a:endParaRPr>
          </a:p>
        </p:txBody>
      </p:sp>
      <p:grpSp>
        <p:nvGrpSpPr>
          <p:cNvPr id="2" name="Group 1">
            <a:extLst>
              <a:ext uri="{FF2B5EF4-FFF2-40B4-BE49-F238E27FC236}">
                <a16:creationId xmlns:a16="http://schemas.microsoft.com/office/drawing/2014/main" id="{04129C17-D87B-4040-ADCB-D235B8EC5E5A}"/>
              </a:ext>
            </a:extLst>
          </p:cNvPr>
          <p:cNvGrpSpPr/>
          <p:nvPr/>
        </p:nvGrpSpPr>
        <p:grpSpPr>
          <a:xfrm>
            <a:off x="1" y="408709"/>
            <a:ext cx="8880764" cy="6269189"/>
            <a:chOff x="0" y="408702"/>
            <a:chExt cx="8880764" cy="6269189"/>
          </a:xfrm>
        </p:grpSpPr>
        <p:sp>
          <p:nvSpPr>
            <p:cNvPr id="5" name="Rectangle 4">
              <a:extLst>
                <a:ext uri="{FF2B5EF4-FFF2-40B4-BE49-F238E27FC236}">
                  <a16:creationId xmlns:a16="http://schemas.microsoft.com/office/drawing/2014/main" id="{DD552A4F-B013-A248-ABE2-A0E994686D19}"/>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EB56B798-D4F8-A243-AB95-1391DD9EC834}"/>
                </a:ext>
              </a:extLst>
            </p:cNvPr>
            <p:cNvSpPr/>
            <p:nvPr/>
          </p:nvSpPr>
          <p:spPr>
            <a:xfrm>
              <a:off x="7232073" y="408702"/>
              <a:ext cx="789712" cy="501135"/>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1A5C58A-DB42-1F4E-83A3-AC419BBAA8CD}"/>
                </a:ext>
              </a:extLst>
            </p:cNvPr>
            <p:cNvSpPr txBox="1">
              <a:spLocks/>
            </p:cNvSpPr>
            <p:nvPr/>
          </p:nvSpPr>
          <p:spPr>
            <a:xfrm>
              <a:off x="0" y="408702"/>
              <a:ext cx="7386638" cy="501135"/>
            </a:xfrm>
            <a:prstGeom prst="rect">
              <a:avLst/>
            </a:prstGeom>
            <a:solidFill>
              <a:schemeClr val="accent2"/>
            </a:solid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Generate Multiple Solutions</a:t>
              </a:r>
            </a:p>
          </p:txBody>
        </p:sp>
      </p:grpSp>
    </p:spTree>
    <p:extLst>
      <p:ext uri="{BB962C8B-B14F-4D97-AF65-F5344CB8AC3E}">
        <p14:creationId xmlns:p14="http://schemas.microsoft.com/office/powerpoint/2010/main" val="2589913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77D9BF-CB92-0E45-9814-B2E02318750C}"/>
              </a:ext>
            </a:extLst>
          </p:cNvPr>
          <p:cNvSpPr txBox="1"/>
          <p:nvPr/>
        </p:nvSpPr>
        <p:spPr>
          <a:xfrm>
            <a:off x="3784021" y="-2166733"/>
            <a:ext cx="3446318" cy="9325630"/>
          </a:xfrm>
          <a:prstGeom prst="rect">
            <a:avLst/>
          </a:prstGeom>
          <a:noFill/>
        </p:spPr>
        <p:txBody>
          <a:bodyPr wrap="square" rtlCol="0">
            <a:spAutoFit/>
          </a:bodyPr>
          <a:lstStyle/>
          <a:p>
            <a:r>
              <a:rPr lang="en-US" sz="59999" b="1" dirty="0">
                <a:solidFill>
                  <a:srgbClr val="70AD47">
                    <a:alpha val="28000"/>
                  </a:srgbClr>
                </a:solidFill>
                <a:latin typeface="Georgia" panose="02040502050405020303" pitchFamily="18" charset="0"/>
              </a:rPr>
              <a:t>4</a:t>
            </a:r>
          </a:p>
        </p:txBody>
      </p:sp>
      <p:sp>
        <p:nvSpPr>
          <p:cNvPr id="105475" name="Text Box 3">
            <a:extLst>
              <a:ext uri="{FF2B5EF4-FFF2-40B4-BE49-F238E27FC236}">
                <a16:creationId xmlns:a16="http://schemas.microsoft.com/office/drawing/2014/main" id="{03558555-20F5-3446-8F3A-8E54B83123DE}"/>
              </a:ext>
            </a:extLst>
          </p:cNvPr>
          <p:cNvSpPr txBox="1">
            <a:spLocks noChangeArrowheads="1"/>
          </p:cNvSpPr>
          <p:nvPr/>
        </p:nvSpPr>
        <p:spPr bwMode="auto">
          <a:xfrm>
            <a:off x="4559308" y="3770313"/>
            <a:ext cx="4108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spcBef>
                <a:spcPct val="50000"/>
              </a:spcBef>
            </a:pPr>
            <a:endParaRPr lang="en-US" altLang="en-US" dirty="0">
              <a:latin typeface="Tahoma" panose="020B0604030504040204" pitchFamily="34" charset="0"/>
              <a:ea typeface="ＭＳ Ｐゴシック" panose="020B0600070205080204" pitchFamily="34" charset="-128"/>
            </a:endParaRPr>
          </a:p>
        </p:txBody>
      </p:sp>
      <p:sp>
        <p:nvSpPr>
          <p:cNvPr id="148484" name="Text Box 4">
            <a:extLst>
              <a:ext uri="{FF2B5EF4-FFF2-40B4-BE49-F238E27FC236}">
                <a16:creationId xmlns:a16="http://schemas.microsoft.com/office/drawing/2014/main" id="{8A60B1B5-334E-D94A-AC2F-1FF1EB85CBA9}"/>
              </a:ext>
            </a:extLst>
          </p:cNvPr>
          <p:cNvSpPr txBox="1">
            <a:spLocks noChangeArrowheads="1"/>
          </p:cNvSpPr>
          <p:nvPr/>
        </p:nvSpPr>
        <p:spPr bwMode="auto">
          <a:xfrm>
            <a:off x="436419" y="1115812"/>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0" hangingPunct="0">
              <a:defRPr sz="2400">
                <a:solidFill>
                  <a:schemeClr val="bg1">
                    <a:lumMod val="10000"/>
                  </a:schemeClr>
                </a:solidFill>
                <a:latin typeface="Georgia" panose="02040502050405020303" pitchFamily="18" charset="0"/>
                <a:ea typeface="ＭＳ Ｐゴシック" panose="020B0600070205080204" pitchFamily="34" charset="-128"/>
                <a:cs typeface="Arial" panose="020B0604020202020204" pitchFamily="34" charset="0"/>
              </a:defRPr>
            </a:lvl1pPr>
            <a:lvl2pPr marL="742950" indent="-285750">
              <a:defRPr>
                <a:latin typeface="Arial" panose="020B0604020202020204" pitchFamily="34" charset="0"/>
                <a:cs typeface="Arial" panose="020B0604020202020204" pitchFamily="34" charset="0"/>
              </a:defRPr>
            </a:lvl2pPr>
            <a:lvl3pPr marL="1143000" indent="-228600">
              <a:defRPr>
                <a:latin typeface="Arial" panose="020B0604020202020204" pitchFamily="34" charset="0"/>
                <a:cs typeface="Arial" panose="020B0604020202020204" pitchFamily="34" charset="0"/>
              </a:defRPr>
            </a:lvl3pPr>
            <a:lvl4pPr marL="1600200" indent="-228600">
              <a:defRPr>
                <a:latin typeface="Arial" panose="020B0604020202020204" pitchFamily="34" charset="0"/>
                <a:cs typeface="Arial" panose="020B0604020202020204" pitchFamily="34" charset="0"/>
              </a:defRPr>
            </a:lvl4pPr>
            <a:lvl5pPr marL="2057400" indent="-228600">
              <a:defRPr>
                <a:latin typeface="Arial" panose="020B0604020202020204" pitchFamily="34" charset="0"/>
                <a:cs typeface="Arial" panose="020B0604020202020204" pitchFamily="34" charset="0"/>
              </a:defRPr>
            </a:lvl5pPr>
            <a:lvl6pPr marL="2514600" indent="-228600" fontAlgn="base">
              <a:spcBef>
                <a:spcPct val="0"/>
              </a:spcBef>
              <a:spcAft>
                <a:spcPct val="0"/>
              </a:spcAft>
              <a:defRPr>
                <a:latin typeface="Arial" panose="020B0604020202020204" pitchFamily="34" charset="0"/>
                <a:cs typeface="Arial" panose="020B0604020202020204" pitchFamily="34" charset="0"/>
              </a:defRPr>
            </a:lvl6pPr>
            <a:lvl7pPr marL="2971800" indent="-228600" fontAlgn="base">
              <a:spcBef>
                <a:spcPct val="0"/>
              </a:spcBef>
              <a:spcAft>
                <a:spcPct val="0"/>
              </a:spcAft>
              <a:defRPr>
                <a:latin typeface="Arial" panose="020B0604020202020204" pitchFamily="34" charset="0"/>
                <a:cs typeface="Arial" panose="020B0604020202020204" pitchFamily="34" charset="0"/>
              </a:defRPr>
            </a:lvl7pPr>
            <a:lvl8pPr marL="3429000" indent="-228600" fontAlgn="base">
              <a:spcBef>
                <a:spcPct val="0"/>
              </a:spcBef>
              <a:spcAft>
                <a:spcPct val="0"/>
              </a:spcAft>
              <a:defRPr>
                <a:latin typeface="Arial" panose="020B0604020202020204" pitchFamily="34" charset="0"/>
                <a:cs typeface="Arial" panose="020B0604020202020204" pitchFamily="34" charset="0"/>
              </a:defRPr>
            </a:lvl8pPr>
            <a:lvl9pPr marL="3886200" indent="-228600" fontAlgn="base">
              <a:spcBef>
                <a:spcPct val="0"/>
              </a:spcBef>
              <a:spcAft>
                <a:spcPct val="0"/>
              </a:spcAft>
              <a:defRPr>
                <a:latin typeface="Arial" panose="020B0604020202020204" pitchFamily="34" charset="0"/>
                <a:cs typeface="Arial" panose="020B0604020202020204" pitchFamily="34" charset="0"/>
              </a:defRPr>
            </a:lvl9pPr>
          </a:lstStyle>
          <a:p>
            <a:r>
              <a:rPr lang="en-US" altLang="en-US" b="1" dirty="0"/>
              <a:t>Evaluate the Pros &amp; Cons</a:t>
            </a:r>
          </a:p>
          <a:p>
            <a:pPr marL="342891" indent="-342891">
              <a:buFont typeface="Arial" panose="020B0604020202020204" pitchFamily="34" charset="0"/>
              <a:buChar char="•"/>
            </a:pPr>
            <a:r>
              <a:rPr lang="en-US" altLang="en-US" dirty="0"/>
              <a:t>Pros – Look for </a:t>
            </a:r>
            <a:r>
              <a:rPr lang="en-US" altLang="en-US" b="1" dirty="0">
                <a:solidFill>
                  <a:schemeClr val="accent1">
                    <a:lumMod val="75000"/>
                  </a:schemeClr>
                </a:solidFill>
              </a:rPr>
              <a:t>unique</a:t>
            </a:r>
            <a:r>
              <a:rPr lang="en-US" altLang="en-US" dirty="0"/>
              <a:t> quality:</a:t>
            </a:r>
          </a:p>
          <a:p>
            <a:pPr marL="1085824" lvl="1" indent="-342891">
              <a:buFont typeface="Arial" panose="020B0604020202020204" pitchFamily="34" charset="0"/>
              <a:buChar char="•"/>
            </a:pPr>
            <a:r>
              <a:rPr lang="en-US" altLang="en-US" dirty="0">
                <a:latin typeface="Georgia" panose="02040502050405020303" pitchFamily="18" charset="0"/>
              </a:rPr>
              <a:t>What is unique about this solution?</a:t>
            </a:r>
          </a:p>
          <a:p>
            <a:pPr marL="1085824" lvl="1" indent="-342891">
              <a:buFont typeface="Arial" panose="020B0604020202020204" pitchFamily="34" charset="0"/>
              <a:buChar char="•"/>
            </a:pPr>
            <a:r>
              <a:rPr lang="en-US" altLang="en-US" dirty="0">
                <a:latin typeface="Georgia" panose="02040502050405020303" pitchFamily="18" charset="0"/>
              </a:rPr>
              <a:t>What makes this solution so good?</a:t>
            </a:r>
          </a:p>
          <a:p>
            <a:pPr marL="1085824" lvl="1" indent="-342891">
              <a:buFont typeface="Arial" panose="020B0604020202020204" pitchFamily="34" charset="0"/>
              <a:buChar char="•"/>
            </a:pPr>
            <a:r>
              <a:rPr lang="en-US" altLang="en-US" dirty="0">
                <a:latin typeface="Georgia" panose="02040502050405020303" pitchFamily="18" charset="0"/>
              </a:rPr>
              <a:t>“It solves my problem” is not unique. Look for “it is quick”, “social”, “solves two problems in one” </a:t>
            </a:r>
            <a:endParaRPr lang="en-US" altLang="en-US" sz="2400" dirty="0">
              <a:solidFill>
                <a:schemeClr val="bg1">
                  <a:lumMod val="10000"/>
                </a:schemeClr>
              </a:solidFill>
              <a:latin typeface="Georgia" panose="02040502050405020303" pitchFamily="18" charset="0"/>
              <a:ea typeface="ＭＳ Ｐゴシック" panose="020B0600070205080204" pitchFamily="34" charset="-128"/>
            </a:endParaRPr>
          </a:p>
          <a:p>
            <a:pPr marL="342891" indent="-342891">
              <a:buFont typeface="Arial" panose="020B0604020202020204" pitchFamily="34" charset="0"/>
              <a:buChar char="•"/>
            </a:pPr>
            <a:r>
              <a:rPr lang="en-US" altLang="en-US" dirty="0"/>
              <a:t>Cons – How much does this solution “</a:t>
            </a:r>
            <a:r>
              <a:rPr lang="en-US" altLang="en-US" b="1" dirty="0">
                <a:solidFill>
                  <a:schemeClr val="accent1">
                    <a:lumMod val="75000"/>
                  </a:schemeClr>
                </a:solidFill>
              </a:rPr>
              <a:t>cost</a:t>
            </a:r>
            <a:r>
              <a:rPr lang="en-US" altLang="en-US" dirty="0"/>
              <a:t>” in terms of time, effort, cost, independence, emotional impact compared to other solutions?</a:t>
            </a:r>
          </a:p>
        </p:txBody>
      </p:sp>
      <p:grpSp>
        <p:nvGrpSpPr>
          <p:cNvPr id="2" name="Group 1">
            <a:extLst>
              <a:ext uri="{FF2B5EF4-FFF2-40B4-BE49-F238E27FC236}">
                <a16:creationId xmlns:a16="http://schemas.microsoft.com/office/drawing/2014/main" id="{8AF99AD0-AE2B-4B4A-8FAD-1C6D5D902D85}"/>
              </a:ext>
            </a:extLst>
          </p:cNvPr>
          <p:cNvGrpSpPr/>
          <p:nvPr/>
        </p:nvGrpSpPr>
        <p:grpSpPr>
          <a:xfrm>
            <a:off x="1" y="357197"/>
            <a:ext cx="8880764" cy="6320701"/>
            <a:chOff x="0" y="357190"/>
            <a:chExt cx="8880764" cy="6320701"/>
          </a:xfrm>
        </p:grpSpPr>
        <p:sp>
          <p:nvSpPr>
            <p:cNvPr id="7" name="Rectangle 6">
              <a:extLst>
                <a:ext uri="{FF2B5EF4-FFF2-40B4-BE49-F238E27FC236}">
                  <a16:creationId xmlns:a16="http://schemas.microsoft.com/office/drawing/2014/main" id="{B44D987B-A68A-0948-829E-A71B2F1E4E0E}"/>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7">
              <a:extLst>
                <a:ext uri="{FF2B5EF4-FFF2-40B4-BE49-F238E27FC236}">
                  <a16:creationId xmlns:a16="http://schemas.microsoft.com/office/drawing/2014/main" id="{C407C650-9BAC-4D40-9E5C-48F718BCDF4B}"/>
                </a:ext>
              </a:extLst>
            </p:cNvPr>
            <p:cNvSpPr/>
            <p:nvPr/>
          </p:nvSpPr>
          <p:spPr>
            <a:xfrm>
              <a:off x="7232073" y="357190"/>
              <a:ext cx="789712" cy="54292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160F51F-40AF-404A-8E26-F9B5FCDB0576}"/>
                </a:ext>
              </a:extLst>
            </p:cNvPr>
            <p:cNvSpPr txBox="1">
              <a:spLocks/>
            </p:cNvSpPr>
            <p:nvPr/>
          </p:nvSpPr>
          <p:spPr>
            <a:xfrm>
              <a:off x="0" y="357190"/>
              <a:ext cx="7615238" cy="542928"/>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Evaluate and Compare Solutions</a:t>
              </a:r>
            </a:p>
          </p:txBody>
        </p:sp>
      </p:grpSp>
      <p:graphicFrame>
        <p:nvGraphicFramePr>
          <p:cNvPr id="3" name="Group 4">
            <a:extLst>
              <a:ext uri="{FF2B5EF4-FFF2-40B4-BE49-F238E27FC236}">
                <a16:creationId xmlns:a16="http://schemas.microsoft.com/office/drawing/2014/main" id="{96DB16EC-63C4-414E-A494-6D86F86C4F26}"/>
              </a:ext>
            </a:extLst>
          </p:cNvPr>
          <p:cNvGraphicFramePr>
            <a:graphicFrameLocks/>
          </p:cNvGraphicFramePr>
          <p:nvPr>
            <p:extLst>
              <p:ext uri="{D42A27DB-BD31-4B8C-83A1-F6EECF244321}">
                <p14:modId xmlns:p14="http://schemas.microsoft.com/office/powerpoint/2010/main" val="2875476483"/>
              </p:ext>
            </p:extLst>
          </p:nvPr>
        </p:nvGraphicFramePr>
        <p:xfrm>
          <a:off x="1085791" y="4300204"/>
          <a:ext cx="6972430" cy="2240280"/>
        </p:xfrm>
        <a:graphic>
          <a:graphicData uri="http://schemas.openxmlformats.org/drawingml/2006/table">
            <a:tbl>
              <a:tblPr>
                <a:tableStyleId>{5940675A-B579-460E-94D1-54222C63F5DA}</a:tableStyleId>
              </a:tblPr>
              <a:tblGrid>
                <a:gridCol w="3019743">
                  <a:extLst>
                    <a:ext uri="{9D8B030D-6E8A-4147-A177-3AD203B41FA5}">
                      <a16:colId xmlns:a16="http://schemas.microsoft.com/office/drawing/2014/main" val="265053312"/>
                    </a:ext>
                  </a:extLst>
                </a:gridCol>
                <a:gridCol w="1336421">
                  <a:extLst>
                    <a:ext uri="{9D8B030D-6E8A-4147-A177-3AD203B41FA5}">
                      <a16:colId xmlns:a16="http://schemas.microsoft.com/office/drawing/2014/main" val="3198341278"/>
                    </a:ext>
                  </a:extLst>
                </a:gridCol>
                <a:gridCol w="1537019">
                  <a:extLst>
                    <a:ext uri="{9D8B030D-6E8A-4147-A177-3AD203B41FA5}">
                      <a16:colId xmlns:a16="http://schemas.microsoft.com/office/drawing/2014/main" val="1809830934"/>
                    </a:ext>
                  </a:extLst>
                </a:gridCol>
                <a:gridCol w="1079247">
                  <a:extLst>
                    <a:ext uri="{9D8B030D-6E8A-4147-A177-3AD203B41FA5}">
                      <a16:colId xmlns:a16="http://schemas.microsoft.com/office/drawing/2014/main" val="413226891"/>
                    </a:ext>
                  </a:extLst>
                </a:gridCol>
              </a:tblGrid>
              <a:tr h="33528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Cons (-)</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A Little</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Medium</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accent1">
                        <a:lumMod val="60000"/>
                        <a:lumOff val="4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A Lot</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accent1">
                        <a:lumMod val="60000"/>
                        <a:lumOff val="40000"/>
                      </a:schemeClr>
                    </a:solidFill>
                  </a:tcPr>
                </a:tc>
                <a:extLst>
                  <a:ext uri="{0D108BD9-81ED-4DB2-BD59-A6C34878D82A}">
                    <a16:rowId xmlns:a16="http://schemas.microsoft.com/office/drawing/2014/main" val="1853846361"/>
                  </a:ext>
                </a:extLst>
              </a:tr>
              <a:tr h="381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Effort</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extLst>
                  <a:ext uri="{0D108BD9-81ED-4DB2-BD59-A6C34878D82A}">
                    <a16:rowId xmlns:a16="http://schemas.microsoft.com/office/drawing/2014/main" val="1287393471"/>
                  </a:ext>
                </a:extLst>
              </a:tr>
              <a:tr h="381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Time</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extLst>
                  <a:ext uri="{0D108BD9-81ED-4DB2-BD59-A6C34878D82A}">
                    <a16:rowId xmlns:a16="http://schemas.microsoft.com/office/drawing/2014/main" val="1397482776"/>
                  </a:ext>
                </a:extLst>
              </a:tr>
              <a:tr h="381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Money</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extLst>
                  <a:ext uri="{0D108BD9-81ED-4DB2-BD59-A6C34878D82A}">
                    <a16:rowId xmlns:a16="http://schemas.microsoft.com/office/drawing/2014/main" val="153312663"/>
                  </a:ext>
                </a:extLst>
              </a:tr>
              <a:tr h="381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Emotional Impact</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extLst>
                  <a:ext uri="{0D108BD9-81ED-4DB2-BD59-A6C34878D82A}">
                    <a16:rowId xmlns:a16="http://schemas.microsoft.com/office/drawing/2014/main" val="1437722643"/>
                  </a:ext>
                </a:extLst>
              </a:tr>
              <a:tr h="381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latin typeface="Georgia" panose="02040502050405020303" pitchFamily="18" charset="0"/>
                        </a:rPr>
                        <a:t>Involving Others</a:t>
                      </a:r>
                      <a:endParaRPr kumimoji="0" lang="en-US" altLang="en-US" sz="16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tc>
                  <a:txBody>
                    <a:bodyPr/>
                    <a:lstStyle>
                      <a:lvl1pPr defTabSz="4572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defRPr>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9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bg1">
                        <a:alpha val="52000"/>
                      </a:schemeClr>
                    </a:solidFill>
                  </a:tcPr>
                </a:tc>
                <a:extLst>
                  <a:ext uri="{0D108BD9-81ED-4DB2-BD59-A6C34878D82A}">
                    <a16:rowId xmlns:a16="http://schemas.microsoft.com/office/drawing/2014/main" val="678420357"/>
                  </a:ext>
                </a:extLst>
              </a:tr>
            </a:tbl>
          </a:graphicData>
        </a:graphic>
      </p:graphicFrame>
    </p:spTree>
    <p:extLst>
      <p:ext uri="{BB962C8B-B14F-4D97-AF65-F5344CB8AC3E}">
        <p14:creationId xmlns:p14="http://schemas.microsoft.com/office/powerpoint/2010/main" val="2399542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additive="base">
                                        <p:cTn id="7" dur="1000" fill="hold"/>
                                        <p:tgtEl>
                                          <p:spTgt spid="148484"/>
                                        </p:tgtEl>
                                        <p:attrNameLst>
                                          <p:attrName>ppt_x</p:attrName>
                                        </p:attrNameLst>
                                      </p:cBhvr>
                                      <p:tavLst>
                                        <p:tav tm="0">
                                          <p:val>
                                            <p:strVal val="#ppt_x"/>
                                          </p:val>
                                        </p:tav>
                                        <p:tav tm="100000">
                                          <p:val>
                                            <p:strVal val="#ppt_x"/>
                                          </p:val>
                                        </p:tav>
                                      </p:tavLst>
                                    </p:anim>
                                    <p:anim calcmode="lin" valueType="num">
                                      <p:cBhvr additive="base">
                                        <p:cTn id="8" dur="1000" fill="hold"/>
                                        <p:tgtEl>
                                          <p:spTgt spid="148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B516D5F-393F-4043-8319-86BDE701189C}"/>
              </a:ext>
            </a:extLst>
          </p:cNvPr>
          <p:cNvSpPr txBox="1"/>
          <p:nvPr/>
        </p:nvSpPr>
        <p:spPr>
          <a:xfrm>
            <a:off x="4369810" y="-2266124"/>
            <a:ext cx="3446318" cy="9325630"/>
          </a:xfrm>
          <a:prstGeom prst="rect">
            <a:avLst/>
          </a:prstGeom>
          <a:noFill/>
        </p:spPr>
        <p:txBody>
          <a:bodyPr wrap="square" rtlCol="0">
            <a:spAutoFit/>
          </a:bodyPr>
          <a:lstStyle/>
          <a:p>
            <a:r>
              <a:rPr lang="en-US" sz="59999" b="1" dirty="0">
                <a:solidFill>
                  <a:srgbClr val="70AD47">
                    <a:alpha val="28000"/>
                  </a:srgbClr>
                </a:solidFill>
                <a:latin typeface="Georgia" panose="02040502050405020303" pitchFamily="18" charset="0"/>
              </a:rPr>
              <a:t>5</a:t>
            </a:r>
          </a:p>
        </p:txBody>
      </p:sp>
      <p:sp>
        <p:nvSpPr>
          <p:cNvPr id="151555" name="Rectangle 3">
            <a:extLst>
              <a:ext uri="{FF2B5EF4-FFF2-40B4-BE49-F238E27FC236}">
                <a16:creationId xmlns:a16="http://schemas.microsoft.com/office/drawing/2014/main" id="{EBF1F3A3-3C57-314E-8E7A-91A8588D954A}"/>
              </a:ext>
            </a:extLst>
          </p:cNvPr>
          <p:cNvSpPr>
            <a:spLocks noGrp="1" noChangeArrowheads="1"/>
          </p:cNvSpPr>
          <p:nvPr>
            <p:ph type="body" sz="half" idx="4294967295"/>
          </p:nvPr>
        </p:nvSpPr>
        <p:spPr>
          <a:xfrm>
            <a:off x="381006" y="1350818"/>
            <a:ext cx="8197273" cy="5278582"/>
          </a:xfrm>
          <a:noFill/>
        </p:spPr>
        <p:txBody>
          <a:bodyPr vert="horz" lIns="92075" tIns="46039" rIns="92075" bIns="46039" rtlCol="0">
            <a:normAutofit/>
          </a:bodyPr>
          <a:lstStyle/>
          <a:p>
            <a:pPr marL="514338" indent="-514338">
              <a:lnSpc>
                <a:spcPct val="100000"/>
              </a:lnSpc>
              <a:buFont typeface="+mj-lt"/>
              <a:buAutoNum type="arabicPeriod"/>
            </a:pPr>
            <a:r>
              <a:rPr lang="en-US" altLang="en-US" dirty="0">
                <a:solidFill>
                  <a:schemeClr val="bg1">
                    <a:lumMod val="10000"/>
                  </a:schemeClr>
                </a:solidFill>
              </a:rPr>
              <a:t>Systematic Evaluation of Pros and Cons</a:t>
            </a:r>
          </a:p>
          <a:p>
            <a:pPr marL="514338" indent="-514338">
              <a:lnSpc>
                <a:spcPct val="100000"/>
              </a:lnSpc>
              <a:buFont typeface="+mj-lt"/>
              <a:buAutoNum type="arabicPeriod"/>
            </a:pPr>
            <a:r>
              <a:rPr lang="en-US" altLang="en-US" dirty="0">
                <a:solidFill>
                  <a:schemeClr val="bg1">
                    <a:lumMod val="10000"/>
                  </a:schemeClr>
                </a:solidFill>
              </a:rPr>
              <a:t>Solution Satisfies the Goal</a:t>
            </a:r>
          </a:p>
          <a:p>
            <a:pPr marL="514338" indent="-514338">
              <a:lnSpc>
                <a:spcPct val="100000"/>
              </a:lnSpc>
              <a:buFont typeface="+mj-lt"/>
              <a:buAutoNum type="arabicPeriod"/>
            </a:pPr>
            <a:r>
              <a:rPr lang="en-US" altLang="en-US" dirty="0">
                <a:solidFill>
                  <a:schemeClr val="bg1">
                    <a:lumMod val="10000"/>
                  </a:schemeClr>
                </a:solidFill>
              </a:rPr>
              <a:t>Negative Impact is Limited</a:t>
            </a:r>
          </a:p>
          <a:p>
            <a:pPr marL="514338" indent="-514338">
              <a:lnSpc>
                <a:spcPct val="100000"/>
              </a:lnSpc>
              <a:buFont typeface="+mj-lt"/>
              <a:buAutoNum type="arabicPeriod"/>
            </a:pPr>
            <a:r>
              <a:rPr lang="en-US" altLang="en-US" dirty="0">
                <a:solidFill>
                  <a:schemeClr val="bg1">
                    <a:lumMod val="10000"/>
                  </a:schemeClr>
                </a:solidFill>
              </a:rPr>
              <a:t>Review the Rationale for Choice</a:t>
            </a:r>
          </a:p>
          <a:p>
            <a:pPr lvl="1">
              <a:lnSpc>
                <a:spcPct val="100000"/>
              </a:lnSpc>
            </a:pPr>
            <a:r>
              <a:rPr lang="en-US" altLang="en-US" dirty="0">
                <a:solidFill>
                  <a:schemeClr val="bg1">
                    <a:lumMod val="10000"/>
                  </a:schemeClr>
                </a:solidFill>
              </a:rPr>
              <a:t>Especially if it does not seem to reflect preceding decision analysis</a:t>
            </a:r>
          </a:p>
          <a:p>
            <a:pPr lvl="1">
              <a:lnSpc>
                <a:spcPct val="100000"/>
              </a:lnSpc>
            </a:pPr>
            <a:r>
              <a:rPr lang="en-US" altLang="en-US" dirty="0">
                <a:solidFill>
                  <a:schemeClr val="bg1">
                    <a:lumMod val="10000"/>
                  </a:schemeClr>
                </a:solidFill>
              </a:rPr>
              <a:t>This helps to empowers the client</a:t>
            </a:r>
          </a:p>
        </p:txBody>
      </p:sp>
      <p:grpSp>
        <p:nvGrpSpPr>
          <p:cNvPr id="3" name="Group 2">
            <a:extLst>
              <a:ext uri="{FF2B5EF4-FFF2-40B4-BE49-F238E27FC236}">
                <a16:creationId xmlns:a16="http://schemas.microsoft.com/office/drawing/2014/main" id="{6C4890BC-6417-E849-A9E4-F37E3BFD24B5}"/>
              </a:ext>
            </a:extLst>
          </p:cNvPr>
          <p:cNvGrpSpPr/>
          <p:nvPr/>
        </p:nvGrpSpPr>
        <p:grpSpPr>
          <a:xfrm>
            <a:off x="1" y="362382"/>
            <a:ext cx="8880764" cy="6315515"/>
            <a:chOff x="0" y="362377"/>
            <a:chExt cx="8880764" cy="6315514"/>
          </a:xfrm>
        </p:grpSpPr>
        <p:sp>
          <p:nvSpPr>
            <p:cNvPr id="7" name="Rectangle 6">
              <a:extLst>
                <a:ext uri="{FF2B5EF4-FFF2-40B4-BE49-F238E27FC236}">
                  <a16:creationId xmlns:a16="http://schemas.microsoft.com/office/drawing/2014/main" id="{3DA0CD6D-0DF6-3740-99EF-B75B0FAAD186}"/>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7">
              <a:extLst>
                <a:ext uri="{FF2B5EF4-FFF2-40B4-BE49-F238E27FC236}">
                  <a16:creationId xmlns:a16="http://schemas.microsoft.com/office/drawing/2014/main" id="{4FB80C94-7901-4347-A27A-ADBB3EF49572}"/>
                </a:ext>
              </a:extLst>
            </p:cNvPr>
            <p:cNvSpPr/>
            <p:nvPr/>
          </p:nvSpPr>
          <p:spPr>
            <a:xfrm>
              <a:off x="7232073" y="362377"/>
              <a:ext cx="789712" cy="54986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355A3C7-3C97-014A-B5A4-A83F4F10C283}"/>
                </a:ext>
              </a:extLst>
            </p:cNvPr>
            <p:cNvSpPr txBox="1">
              <a:spLocks/>
            </p:cNvSpPr>
            <p:nvPr/>
          </p:nvSpPr>
          <p:spPr>
            <a:xfrm>
              <a:off x="0" y="362377"/>
              <a:ext cx="7386638" cy="5498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Select a Feasible Solution</a:t>
              </a:r>
            </a:p>
          </p:txBody>
        </p:sp>
      </p:grpSp>
    </p:spTree>
    <p:extLst>
      <p:ext uri="{BB962C8B-B14F-4D97-AF65-F5344CB8AC3E}">
        <p14:creationId xmlns:p14="http://schemas.microsoft.com/office/powerpoint/2010/main" val="372253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C07DFD-B49B-DA4E-82DF-CB4C7FBE1597}"/>
              </a:ext>
            </a:extLst>
          </p:cNvPr>
          <p:cNvGrpSpPr/>
          <p:nvPr/>
        </p:nvGrpSpPr>
        <p:grpSpPr>
          <a:xfrm>
            <a:off x="110836" y="366887"/>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eorgia" panose="02040502050405020303" pitchFamily="18" charset="0"/>
                </a:rPr>
                <a:t>The Collaborative Care Model-Overview</a:t>
              </a:r>
            </a:p>
          </p:txBody>
        </p:sp>
      </p:grpSp>
      <p:sp>
        <p:nvSpPr>
          <p:cNvPr id="28" name="TextBox 27">
            <a:extLst>
              <a:ext uri="{FF2B5EF4-FFF2-40B4-BE49-F238E27FC236}">
                <a16:creationId xmlns:a16="http://schemas.microsoft.com/office/drawing/2014/main" id="{CCBF537D-2DEF-D943-8DB5-AD3792424B80}"/>
              </a:ext>
            </a:extLst>
          </p:cNvPr>
          <p:cNvSpPr txBox="1"/>
          <p:nvPr/>
        </p:nvSpPr>
        <p:spPr>
          <a:xfrm>
            <a:off x="1659549" y="1862006"/>
            <a:ext cx="5443863" cy="369332"/>
          </a:xfrm>
          <a:prstGeom prst="rect">
            <a:avLst/>
          </a:prstGeom>
          <a:noFill/>
        </p:spPr>
        <p:txBody>
          <a:bodyPr wrap="none" rtlCol="0">
            <a:spAutoFit/>
          </a:bodyPr>
          <a:lstStyle/>
          <a:p>
            <a:r>
              <a:rPr lang="en-US" b="1" dirty="0">
                <a:solidFill>
                  <a:schemeClr val="accent5">
                    <a:lumMod val="75000"/>
                  </a:schemeClr>
                </a:solidFill>
              </a:rPr>
              <a:t>PRIMARY CARE MANAGMENT OF BEHAVIORAL HEALTH</a:t>
            </a:r>
          </a:p>
        </p:txBody>
      </p:sp>
      <p:grpSp>
        <p:nvGrpSpPr>
          <p:cNvPr id="40" name="Group 39">
            <a:extLst>
              <a:ext uri="{FF2B5EF4-FFF2-40B4-BE49-F238E27FC236}">
                <a16:creationId xmlns:a16="http://schemas.microsoft.com/office/drawing/2014/main" id="{D19C5C3F-5497-E148-8333-A90E481493EE}"/>
              </a:ext>
            </a:extLst>
          </p:cNvPr>
          <p:cNvGrpSpPr/>
          <p:nvPr/>
        </p:nvGrpSpPr>
        <p:grpSpPr>
          <a:xfrm>
            <a:off x="2205951" y="2367647"/>
            <a:ext cx="4341612" cy="914400"/>
            <a:chOff x="2205951" y="2743200"/>
            <a:chExt cx="4341612" cy="914400"/>
          </a:xfrm>
        </p:grpSpPr>
        <p:pic>
          <p:nvPicPr>
            <p:cNvPr id="4" name="Graphic 3" descr="User">
              <a:extLst>
                <a:ext uri="{FF2B5EF4-FFF2-40B4-BE49-F238E27FC236}">
                  <a16:creationId xmlns:a16="http://schemas.microsoft.com/office/drawing/2014/main" id="{00F47BF3-8034-4642-92D2-618138FA7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5951" y="2743200"/>
              <a:ext cx="914400" cy="914400"/>
            </a:xfrm>
            <a:prstGeom prst="rect">
              <a:avLst/>
            </a:prstGeom>
          </p:spPr>
        </p:pic>
        <p:pic>
          <p:nvPicPr>
            <p:cNvPr id="24" name="Graphic 23" descr="Doctor">
              <a:extLst>
                <a:ext uri="{FF2B5EF4-FFF2-40B4-BE49-F238E27FC236}">
                  <a16:creationId xmlns:a16="http://schemas.microsoft.com/office/drawing/2014/main" id="{9FE84E6E-9911-1048-A6E5-593DA42607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3163" y="2743200"/>
              <a:ext cx="914400" cy="914400"/>
            </a:xfrm>
            <a:prstGeom prst="rect">
              <a:avLst/>
            </a:prstGeom>
          </p:spPr>
        </p:pic>
        <p:cxnSp>
          <p:nvCxnSpPr>
            <p:cNvPr id="26" name="Straight Arrow Connector 25">
              <a:extLst>
                <a:ext uri="{FF2B5EF4-FFF2-40B4-BE49-F238E27FC236}">
                  <a16:creationId xmlns:a16="http://schemas.microsoft.com/office/drawing/2014/main" id="{7BDDDE02-5363-4846-91D3-88B16ABB00D2}"/>
                </a:ext>
              </a:extLst>
            </p:cNvPr>
            <p:cNvCxnSpPr>
              <a:cxnSpLocks/>
              <a:stCxn id="4" idx="3"/>
            </p:cNvCxnSpPr>
            <p:nvPr/>
          </p:nvCxnSpPr>
          <p:spPr>
            <a:xfrm>
              <a:off x="3120351" y="3200400"/>
              <a:ext cx="2586485" cy="0"/>
            </a:xfrm>
            <a:prstGeom prst="straightConnector1">
              <a:avLst/>
            </a:prstGeom>
            <a:ln w="28575">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3110536-9AE1-DF41-B1CD-223AC6B5F636}"/>
              </a:ext>
            </a:extLst>
          </p:cNvPr>
          <p:cNvGrpSpPr/>
          <p:nvPr/>
        </p:nvGrpSpPr>
        <p:grpSpPr>
          <a:xfrm>
            <a:off x="3120351" y="2971800"/>
            <a:ext cx="2586485" cy="1500604"/>
            <a:chOff x="3120351" y="2971800"/>
            <a:chExt cx="2586485" cy="1500604"/>
          </a:xfrm>
        </p:grpSpPr>
        <p:grpSp>
          <p:nvGrpSpPr>
            <p:cNvPr id="2" name="Group 1">
              <a:extLst>
                <a:ext uri="{FF2B5EF4-FFF2-40B4-BE49-F238E27FC236}">
                  <a16:creationId xmlns:a16="http://schemas.microsoft.com/office/drawing/2014/main" id="{0677CBDB-22ED-424C-8CB7-082FACB40797}"/>
                </a:ext>
              </a:extLst>
            </p:cNvPr>
            <p:cNvGrpSpPr/>
            <p:nvPr/>
          </p:nvGrpSpPr>
          <p:grpSpPr>
            <a:xfrm>
              <a:off x="3477722" y="3373338"/>
              <a:ext cx="1813189" cy="1099066"/>
              <a:chOff x="3477722" y="3373338"/>
              <a:chExt cx="1813189" cy="1099066"/>
            </a:xfrm>
          </p:grpSpPr>
          <p:pic>
            <p:nvPicPr>
              <p:cNvPr id="10" name="Graphic 9" descr="Female Profile">
                <a:extLst>
                  <a:ext uri="{FF2B5EF4-FFF2-40B4-BE49-F238E27FC236}">
                    <a16:creationId xmlns:a16="http://schemas.microsoft.com/office/drawing/2014/main" id="{2FC6D142-BD2D-B64A-B87F-5A9A76A5BA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27117" y="3373338"/>
                <a:ext cx="914400" cy="914400"/>
              </a:xfrm>
              <a:prstGeom prst="rect">
                <a:avLst/>
              </a:prstGeom>
            </p:spPr>
          </p:pic>
          <p:sp>
            <p:nvSpPr>
              <p:cNvPr id="29" name="TextBox 28">
                <a:extLst>
                  <a:ext uri="{FF2B5EF4-FFF2-40B4-BE49-F238E27FC236}">
                    <a16:creationId xmlns:a16="http://schemas.microsoft.com/office/drawing/2014/main" id="{570534C9-CFE5-6845-B90C-20B9D33F8856}"/>
                  </a:ext>
                </a:extLst>
              </p:cNvPr>
              <p:cNvSpPr txBox="1"/>
              <p:nvPr/>
            </p:nvSpPr>
            <p:spPr>
              <a:xfrm>
                <a:off x="3477722" y="4103072"/>
                <a:ext cx="1813189" cy="369332"/>
              </a:xfrm>
              <a:prstGeom prst="rect">
                <a:avLst/>
              </a:prstGeom>
              <a:noFill/>
            </p:spPr>
            <p:txBody>
              <a:bodyPr wrap="none" rtlCol="0">
                <a:spAutoFit/>
              </a:bodyPr>
              <a:lstStyle/>
              <a:p>
                <a:r>
                  <a:rPr lang="en-US" b="1" u="sng" dirty="0">
                    <a:solidFill>
                      <a:schemeClr val="accent6">
                        <a:lumMod val="75000"/>
                      </a:schemeClr>
                    </a:solidFill>
                  </a:rPr>
                  <a:t>Care Coordinator</a:t>
                </a:r>
              </a:p>
            </p:txBody>
          </p:sp>
        </p:grpSp>
        <p:cxnSp>
          <p:nvCxnSpPr>
            <p:cNvPr id="34" name="Elbow Connector 33">
              <a:extLst>
                <a:ext uri="{FF2B5EF4-FFF2-40B4-BE49-F238E27FC236}">
                  <a16:creationId xmlns:a16="http://schemas.microsoft.com/office/drawing/2014/main" id="{23DBD656-8E37-E14D-B148-5AA785F2150A}"/>
                </a:ext>
              </a:extLst>
            </p:cNvPr>
            <p:cNvCxnSpPr>
              <a:stCxn id="10" idx="3"/>
            </p:cNvCxnSpPr>
            <p:nvPr/>
          </p:nvCxnSpPr>
          <p:spPr>
            <a:xfrm flipV="1">
              <a:off x="4841517" y="2971800"/>
              <a:ext cx="865319" cy="858738"/>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80765A5F-B39E-A647-B800-9B0AEE2E98FA}"/>
                </a:ext>
              </a:extLst>
            </p:cNvPr>
            <p:cNvCxnSpPr>
              <a:endCxn id="10" idx="1"/>
            </p:cNvCxnSpPr>
            <p:nvPr/>
          </p:nvCxnSpPr>
          <p:spPr>
            <a:xfrm>
              <a:off x="3120351" y="3028950"/>
              <a:ext cx="806766" cy="801588"/>
            </a:xfrm>
            <a:prstGeom prst="bentConnector3">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04E7575-7F99-BF4D-BC1D-67284954EB40}"/>
              </a:ext>
            </a:extLst>
          </p:cNvPr>
          <p:cNvGrpSpPr/>
          <p:nvPr/>
        </p:nvGrpSpPr>
        <p:grpSpPr>
          <a:xfrm>
            <a:off x="589954" y="3365174"/>
            <a:ext cx="3337163" cy="1107230"/>
            <a:chOff x="589954" y="3365174"/>
            <a:chExt cx="3337163" cy="1107230"/>
          </a:xfrm>
        </p:grpSpPr>
        <p:cxnSp>
          <p:nvCxnSpPr>
            <p:cNvPr id="38" name="Straight Arrow Connector 37">
              <a:extLst>
                <a:ext uri="{FF2B5EF4-FFF2-40B4-BE49-F238E27FC236}">
                  <a16:creationId xmlns:a16="http://schemas.microsoft.com/office/drawing/2014/main" id="{2514D067-6707-EB44-B1F5-19086EC0B23E}"/>
                </a:ext>
              </a:extLst>
            </p:cNvPr>
            <p:cNvCxnSpPr/>
            <p:nvPr/>
          </p:nvCxnSpPr>
          <p:spPr>
            <a:xfrm>
              <a:off x="2205951" y="3976007"/>
              <a:ext cx="1721166"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06CB5B6-3CFE-574E-BA1B-343B5926FF49}"/>
                </a:ext>
              </a:extLst>
            </p:cNvPr>
            <p:cNvGrpSpPr/>
            <p:nvPr/>
          </p:nvGrpSpPr>
          <p:grpSpPr>
            <a:xfrm>
              <a:off x="589954" y="3365174"/>
              <a:ext cx="2335126" cy="1107230"/>
              <a:chOff x="589954" y="3365174"/>
              <a:chExt cx="2335126" cy="1107230"/>
            </a:xfrm>
          </p:grpSpPr>
          <p:sp>
            <p:nvSpPr>
              <p:cNvPr id="32" name="TextBox 31">
                <a:extLst>
                  <a:ext uri="{FF2B5EF4-FFF2-40B4-BE49-F238E27FC236}">
                    <a16:creationId xmlns:a16="http://schemas.microsoft.com/office/drawing/2014/main" id="{2A42D00B-6AC4-8540-BEE1-B3CBB0B4633A}"/>
                  </a:ext>
                </a:extLst>
              </p:cNvPr>
              <p:cNvSpPr txBox="1"/>
              <p:nvPr/>
            </p:nvSpPr>
            <p:spPr>
              <a:xfrm>
                <a:off x="589954" y="4103072"/>
                <a:ext cx="2335126" cy="369332"/>
              </a:xfrm>
              <a:prstGeom prst="rect">
                <a:avLst/>
              </a:prstGeom>
              <a:noFill/>
            </p:spPr>
            <p:txBody>
              <a:bodyPr wrap="none" rtlCol="0">
                <a:spAutoFit/>
              </a:bodyPr>
              <a:lstStyle/>
              <a:p>
                <a:r>
                  <a:rPr lang="en-US" b="1" u="sng" dirty="0"/>
                  <a:t>Consulting Psychiatrist</a:t>
                </a:r>
              </a:p>
            </p:txBody>
          </p:sp>
          <p:pic>
            <p:nvPicPr>
              <p:cNvPr id="43" name="Graphic 42" descr="School girl">
                <a:extLst>
                  <a:ext uri="{FF2B5EF4-FFF2-40B4-BE49-F238E27FC236}">
                    <a16:creationId xmlns:a16="http://schemas.microsoft.com/office/drawing/2014/main" id="{C8411003-6EFA-A547-BEEE-71E12E3F24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00317" y="3365174"/>
                <a:ext cx="914400" cy="914400"/>
              </a:xfrm>
              <a:prstGeom prst="rect">
                <a:avLst/>
              </a:prstGeom>
            </p:spPr>
          </p:pic>
        </p:grpSp>
      </p:grpSp>
      <p:grpSp>
        <p:nvGrpSpPr>
          <p:cNvPr id="16" name="Group 15">
            <a:extLst>
              <a:ext uri="{FF2B5EF4-FFF2-40B4-BE49-F238E27FC236}">
                <a16:creationId xmlns:a16="http://schemas.microsoft.com/office/drawing/2014/main" id="{86DD238C-BAE4-8847-BEC2-DBFD23FFAC56}"/>
              </a:ext>
            </a:extLst>
          </p:cNvPr>
          <p:cNvGrpSpPr/>
          <p:nvPr/>
        </p:nvGrpSpPr>
        <p:grpSpPr>
          <a:xfrm>
            <a:off x="1529831" y="4016855"/>
            <a:ext cx="7085043" cy="2511255"/>
            <a:chOff x="1529831" y="4016855"/>
            <a:chExt cx="7085043" cy="2511255"/>
          </a:xfrm>
        </p:grpSpPr>
        <p:grpSp>
          <p:nvGrpSpPr>
            <p:cNvPr id="11" name="Group 10">
              <a:extLst>
                <a:ext uri="{FF2B5EF4-FFF2-40B4-BE49-F238E27FC236}">
                  <a16:creationId xmlns:a16="http://schemas.microsoft.com/office/drawing/2014/main" id="{B984F0BB-83AB-5E40-8C33-DEA410CA2118}"/>
                </a:ext>
              </a:extLst>
            </p:cNvPr>
            <p:cNvGrpSpPr/>
            <p:nvPr/>
          </p:nvGrpSpPr>
          <p:grpSpPr>
            <a:xfrm>
              <a:off x="1529831" y="4016855"/>
              <a:ext cx="7085043" cy="2511255"/>
              <a:chOff x="1529831" y="4016855"/>
              <a:chExt cx="7085043" cy="2511255"/>
            </a:xfrm>
          </p:grpSpPr>
          <p:grpSp>
            <p:nvGrpSpPr>
              <p:cNvPr id="9" name="Group 8">
                <a:extLst>
                  <a:ext uri="{FF2B5EF4-FFF2-40B4-BE49-F238E27FC236}">
                    <a16:creationId xmlns:a16="http://schemas.microsoft.com/office/drawing/2014/main" id="{864C9CB3-AA15-3342-B4A7-3E23602103B6}"/>
                  </a:ext>
                </a:extLst>
              </p:cNvPr>
              <p:cNvGrpSpPr/>
              <p:nvPr/>
            </p:nvGrpSpPr>
            <p:grpSpPr>
              <a:xfrm>
                <a:off x="6365806" y="5436907"/>
                <a:ext cx="1153506" cy="1091203"/>
                <a:chOff x="6365806" y="5436907"/>
                <a:chExt cx="1153506" cy="1091203"/>
              </a:xfrm>
            </p:grpSpPr>
            <p:pic>
              <p:nvPicPr>
                <p:cNvPr id="42" name="Graphic 41" descr="User">
                  <a:extLst>
                    <a:ext uri="{FF2B5EF4-FFF2-40B4-BE49-F238E27FC236}">
                      <a16:creationId xmlns:a16="http://schemas.microsoft.com/office/drawing/2014/main" id="{76670D77-3BE0-7240-A7A9-365D4CDF52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23679" y="5436907"/>
                  <a:ext cx="914400" cy="914400"/>
                </a:xfrm>
                <a:prstGeom prst="rect">
                  <a:avLst/>
                </a:prstGeom>
              </p:spPr>
            </p:pic>
            <p:sp>
              <p:nvSpPr>
                <p:cNvPr id="45" name="TextBox 44">
                  <a:extLst>
                    <a:ext uri="{FF2B5EF4-FFF2-40B4-BE49-F238E27FC236}">
                      <a16:creationId xmlns:a16="http://schemas.microsoft.com/office/drawing/2014/main" id="{2BDA5078-1B54-D34E-B919-E1C75BCB0C29}"/>
                    </a:ext>
                  </a:extLst>
                </p:cNvPr>
                <p:cNvSpPr txBox="1"/>
                <p:nvPr/>
              </p:nvSpPr>
              <p:spPr>
                <a:xfrm>
                  <a:off x="6365806" y="6158778"/>
                  <a:ext cx="1153506" cy="369332"/>
                </a:xfrm>
                <a:prstGeom prst="rect">
                  <a:avLst/>
                </a:prstGeom>
                <a:noFill/>
              </p:spPr>
              <p:txBody>
                <a:bodyPr wrap="square" rtlCol="0">
                  <a:spAutoFit/>
                </a:bodyPr>
                <a:lstStyle/>
                <a:p>
                  <a:r>
                    <a:rPr lang="en-US" b="1" u="sng" dirty="0"/>
                    <a:t>Therapist</a:t>
                  </a:r>
                </a:p>
              </p:txBody>
            </p:sp>
          </p:grpSp>
          <p:grpSp>
            <p:nvGrpSpPr>
              <p:cNvPr id="20" name="Group 19">
                <a:extLst>
                  <a:ext uri="{FF2B5EF4-FFF2-40B4-BE49-F238E27FC236}">
                    <a16:creationId xmlns:a16="http://schemas.microsoft.com/office/drawing/2014/main" id="{A8E38CFF-D28F-7648-B2BA-CFCA4335D914}"/>
                  </a:ext>
                </a:extLst>
              </p:cNvPr>
              <p:cNvGrpSpPr/>
              <p:nvPr/>
            </p:nvGrpSpPr>
            <p:grpSpPr>
              <a:xfrm>
                <a:off x="1529831" y="4842522"/>
                <a:ext cx="1536703" cy="1099066"/>
                <a:chOff x="1529831" y="4842522"/>
                <a:chExt cx="1536703" cy="1099066"/>
              </a:xfrm>
            </p:grpSpPr>
            <p:pic>
              <p:nvPicPr>
                <p:cNvPr id="15" name="Graphic 14" descr="User">
                  <a:extLst>
                    <a:ext uri="{FF2B5EF4-FFF2-40B4-BE49-F238E27FC236}">
                      <a16:creationId xmlns:a16="http://schemas.microsoft.com/office/drawing/2014/main" id="{8694497D-09FC-BE4C-AD35-BAB505BF4F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59466" y="4842522"/>
                  <a:ext cx="914400" cy="914400"/>
                </a:xfrm>
                <a:prstGeom prst="rect">
                  <a:avLst/>
                </a:prstGeom>
              </p:spPr>
            </p:pic>
            <p:sp>
              <p:nvSpPr>
                <p:cNvPr id="31" name="TextBox 30">
                  <a:extLst>
                    <a:ext uri="{FF2B5EF4-FFF2-40B4-BE49-F238E27FC236}">
                      <a16:creationId xmlns:a16="http://schemas.microsoft.com/office/drawing/2014/main" id="{AA69599B-6C0B-354E-8C9B-779AC0FBCF5A}"/>
                    </a:ext>
                  </a:extLst>
                </p:cNvPr>
                <p:cNvSpPr txBox="1"/>
                <p:nvPr/>
              </p:nvSpPr>
              <p:spPr>
                <a:xfrm>
                  <a:off x="1529831" y="5572256"/>
                  <a:ext cx="1536703" cy="369332"/>
                </a:xfrm>
                <a:prstGeom prst="rect">
                  <a:avLst/>
                </a:prstGeom>
                <a:noFill/>
              </p:spPr>
              <p:txBody>
                <a:bodyPr wrap="none" rtlCol="0">
                  <a:spAutoFit/>
                </a:bodyPr>
                <a:lstStyle/>
                <a:p>
                  <a:r>
                    <a:rPr lang="en-US" b="1" u="sng" dirty="0"/>
                    <a:t>Case Manager</a:t>
                  </a:r>
                </a:p>
              </p:txBody>
            </p:sp>
          </p:grpSp>
          <p:grpSp>
            <p:nvGrpSpPr>
              <p:cNvPr id="21" name="Group 20">
                <a:extLst>
                  <a:ext uri="{FF2B5EF4-FFF2-40B4-BE49-F238E27FC236}">
                    <a16:creationId xmlns:a16="http://schemas.microsoft.com/office/drawing/2014/main" id="{99E91452-08D6-F740-8E10-791504EC2DC9}"/>
                  </a:ext>
                </a:extLst>
              </p:cNvPr>
              <p:cNvGrpSpPr/>
              <p:nvPr/>
            </p:nvGrpSpPr>
            <p:grpSpPr>
              <a:xfrm>
                <a:off x="4551218" y="5392063"/>
                <a:ext cx="914400" cy="1099050"/>
                <a:chOff x="4024239" y="4876620"/>
                <a:chExt cx="914400" cy="1099050"/>
              </a:xfrm>
            </p:grpSpPr>
            <p:pic>
              <p:nvPicPr>
                <p:cNvPr id="17" name="Graphic 16" descr="Male profile">
                  <a:extLst>
                    <a:ext uri="{FF2B5EF4-FFF2-40B4-BE49-F238E27FC236}">
                      <a16:creationId xmlns:a16="http://schemas.microsoft.com/office/drawing/2014/main" id="{A7B67E69-3DD3-604B-851F-9F490E3183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24239" y="4876620"/>
                  <a:ext cx="914400" cy="914400"/>
                </a:xfrm>
                <a:prstGeom prst="rect">
                  <a:avLst/>
                </a:prstGeom>
              </p:spPr>
            </p:pic>
            <p:sp>
              <p:nvSpPr>
                <p:cNvPr id="33" name="TextBox 32">
                  <a:extLst>
                    <a:ext uri="{FF2B5EF4-FFF2-40B4-BE49-F238E27FC236}">
                      <a16:creationId xmlns:a16="http://schemas.microsoft.com/office/drawing/2014/main" id="{E4A1E2FC-4455-2D42-AB78-C41D75AFE82F}"/>
                    </a:ext>
                  </a:extLst>
                </p:cNvPr>
                <p:cNvSpPr txBox="1"/>
                <p:nvPr/>
              </p:nvSpPr>
              <p:spPr>
                <a:xfrm>
                  <a:off x="4103105" y="5606370"/>
                  <a:ext cx="756668" cy="369300"/>
                </a:xfrm>
                <a:prstGeom prst="rect">
                  <a:avLst/>
                </a:prstGeom>
                <a:noFill/>
              </p:spPr>
              <p:txBody>
                <a:bodyPr wrap="square" rtlCol="0">
                  <a:spAutoFit/>
                </a:bodyPr>
                <a:lstStyle/>
                <a:p>
                  <a:r>
                    <a:rPr lang="en-US" b="1" u="sng" dirty="0"/>
                    <a:t>AODA</a:t>
                  </a:r>
                </a:p>
              </p:txBody>
            </p:sp>
          </p:grpSp>
          <p:grpSp>
            <p:nvGrpSpPr>
              <p:cNvPr id="22" name="Group 21">
                <a:extLst>
                  <a:ext uri="{FF2B5EF4-FFF2-40B4-BE49-F238E27FC236}">
                    <a16:creationId xmlns:a16="http://schemas.microsoft.com/office/drawing/2014/main" id="{6933F8A2-14AA-4547-8A5B-65A980E6A6CA}"/>
                  </a:ext>
                </a:extLst>
              </p:cNvPr>
              <p:cNvGrpSpPr/>
              <p:nvPr/>
            </p:nvGrpSpPr>
            <p:grpSpPr>
              <a:xfrm>
                <a:off x="6609710" y="4016855"/>
                <a:ext cx="2005164" cy="1093469"/>
                <a:chOff x="5696849" y="4842522"/>
                <a:chExt cx="2005164" cy="1093469"/>
              </a:xfrm>
            </p:grpSpPr>
            <p:pic>
              <p:nvPicPr>
                <p:cNvPr id="19" name="Graphic 18" descr="Female Profile">
                  <a:extLst>
                    <a:ext uri="{FF2B5EF4-FFF2-40B4-BE49-F238E27FC236}">
                      <a16:creationId xmlns:a16="http://schemas.microsoft.com/office/drawing/2014/main" id="{B2A54357-1B0E-AA40-BD47-4F7423085F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19232" y="4842522"/>
                  <a:ext cx="914400" cy="914400"/>
                </a:xfrm>
                <a:prstGeom prst="rect">
                  <a:avLst/>
                </a:prstGeom>
              </p:spPr>
            </p:pic>
            <p:sp>
              <p:nvSpPr>
                <p:cNvPr id="35" name="TextBox 34">
                  <a:extLst>
                    <a:ext uri="{FF2B5EF4-FFF2-40B4-BE49-F238E27FC236}">
                      <a16:creationId xmlns:a16="http://schemas.microsoft.com/office/drawing/2014/main" id="{A91E54F5-62E6-1743-B18B-4C4546671AAF}"/>
                    </a:ext>
                  </a:extLst>
                </p:cNvPr>
                <p:cNvSpPr txBox="1"/>
                <p:nvPr/>
              </p:nvSpPr>
              <p:spPr>
                <a:xfrm>
                  <a:off x="5696849" y="5566659"/>
                  <a:ext cx="2005164" cy="369332"/>
                </a:xfrm>
                <a:prstGeom prst="rect">
                  <a:avLst/>
                </a:prstGeom>
                <a:noFill/>
              </p:spPr>
              <p:txBody>
                <a:bodyPr wrap="none" rtlCol="0">
                  <a:spAutoFit/>
                </a:bodyPr>
                <a:lstStyle/>
                <a:p>
                  <a:r>
                    <a:rPr lang="en-US" b="1" u="sng" dirty="0"/>
                    <a:t>Home Health Giver</a:t>
                  </a:r>
                </a:p>
              </p:txBody>
            </p:sp>
          </p:grpSp>
        </p:grpSp>
        <p:grpSp>
          <p:nvGrpSpPr>
            <p:cNvPr id="8" name="Group 7">
              <a:extLst>
                <a:ext uri="{FF2B5EF4-FFF2-40B4-BE49-F238E27FC236}">
                  <a16:creationId xmlns:a16="http://schemas.microsoft.com/office/drawing/2014/main" id="{2A64A873-22CB-F64F-A22F-741D14068167}"/>
                </a:ext>
              </a:extLst>
            </p:cNvPr>
            <p:cNvGrpSpPr/>
            <p:nvPr/>
          </p:nvGrpSpPr>
          <p:grpSpPr>
            <a:xfrm>
              <a:off x="2865664" y="4303873"/>
              <a:ext cx="4015215" cy="1353977"/>
              <a:chOff x="2865664" y="4303873"/>
              <a:chExt cx="4015215" cy="1353977"/>
            </a:xfrm>
          </p:grpSpPr>
          <p:cxnSp>
            <p:nvCxnSpPr>
              <p:cNvPr id="25" name="Elbow Connector 24">
                <a:extLst>
                  <a:ext uri="{FF2B5EF4-FFF2-40B4-BE49-F238E27FC236}">
                    <a16:creationId xmlns:a16="http://schemas.microsoft.com/office/drawing/2014/main" id="{2513886F-F2E9-144B-B3D4-B4A8B69E898E}"/>
                  </a:ext>
                </a:extLst>
              </p:cNvPr>
              <p:cNvCxnSpPr/>
              <p:nvPr/>
            </p:nvCxnSpPr>
            <p:spPr>
              <a:xfrm rot="5400000" flipH="1" flipV="1">
                <a:off x="2836277" y="4501792"/>
                <a:ext cx="940517" cy="881743"/>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5180535D-2426-114A-AFA2-DFA437F9631C}"/>
                  </a:ext>
                </a:extLst>
              </p:cNvPr>
              <p:cNvCxnSpPr/>
              <p:nvPr/>
            </p:nvCxnSpPr>
            <p:spPr>
              <a:xfrm rot="10800000">
                <a:off x="5386443" y="4303873"/>
                <a:ext cx="1494436" cy="78026"/>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DAF50F32-1ADD-954A-B78D-9002FD1C6EAB}"/>
                  </a:ext>
                </a:extLst>
              </p:cNvPr>
              <p:cNvCxnSpPr>
                <a:stCxn id="17" idx="0"/>
              </p:cNvCxnSpPr>
              <p:nvPr/>
            </p:nvCxnSpPr>
            <p:spPr>
              <a:xfrm rot="16200000" flipV="1">
                <a:off x="4359422" y="4743067"/>
                <a:ext cx="919659" cy="378334"/>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94F8996A-0A87-F240-B913-60C1383563C6}"/>
                  </a:ext>
                </a:extLst>
              </p:cNvPr>
              <p:cNvCxnSpPr/>
              <p:nvPr/>
            </p:nvCxnSpPr>
            <p:spPr>
              <a:xfrm rot="10800000">
                <a:off x="5094515" y="4472404"/>
                <a:ext cx="1440101" cy="1185446"/>
              </a:xfrm>
              <a:prstGeom prst="bentConnector3">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216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C6806A-5174-C649-823D-B0CA8CD8D37C}"/>
              </a:ext>
            </a:extLst>
          </p:cNvPr>
          <p:cNvSpPr/>
          <p:nvPr/>
        </p:nvSpPr>
        <p:spPr>
          <a:xfrm>
            <a:off x="342900" y="3487436"/>
            <a:ext cx="8458200" cy="324761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3" name="Rectangle 3">
            <a:extLst>
              <a:ext uri="{FF2B5EF4-FFF2-40B4-BE49-F238E27FC236}">
                <a16:creationId xmlns:a16="http://schemas.microsoft.com/office/drawing/2014/main" id="{413F9CE0-8A11-8843-8D7B-7B2305445228}"/>
              </a:ext>
            </a:extLst>
          </p:cNvPr>
          <p:cNvSpPr>
            <a:spLocks noGrp="1" noChangeArrowheads="1"/>
          </p:cNvSpPr>
          <p:nvPr>
            <p:ph type="body" sz="half" idx="4294967295"/>
          </p:nvPr>
        </p:nvSpPr>
        <p:spPr>
          <a:xfrm>
            <a:off x="322118" y="744247"/>
            <a:ext cx="8458200" cy="24847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2075" tIns="46039" rIns="92075" bIns="46039" rtlCol="0">
            <a:normAutofit/>
          </a:bodyPr>
          <a:lstStyle/>
          <a:p>
            <a:pPr marL="514338" indent="-514338">
              <a:lnSpc>
                <a:spcPct val="100000"/>
              </a:lnSpc>
              <a:buFont typeface="+mj-lt"/>
              <a:buAutoNum type="arabicPeriod"/>
            </a:pPr>
            <a:r>
              <a:rPr lang="en-US" altLang="en-US" dirty="0">
                <a:solidFill>
                  <a:schemeClr val="bg1">
                    <a:lumMod val="10000"/>
                  </a:schemeClr>
                </a:solidFill>
                <a:latin typeface="Georgia" panose="02040502050405020303" pitchFamily="18" charset="0"/>
              </a:rPr>
              <a:t>The </a:t>
            </a:r>
            <a:r>
              <a:rPr lang="en-US" altLang="en-US" b="1" dirty="0">
                <a:solidFill>
                  <a:schemeClr val="accent1">
                    <a:lumMod val="75000"/>
                  </a:schemeClr>
                </a:solidFill>
                <a:latin typeface="Georgia" panose="02040502050405020303" pitchFamily="18" charset="0"/>
              </a:rPr>
              <a:t>action plan</a:t>
            </a:r>
            <a:r>
              <a:rPr lang="en-US" altLang="en-US" dirty="0">
                <a:solidFill>
                  <a:schemeClr val="bg1">
                    <a:lumMod val="10000"/>
                  </a:schemeClr>
                </a:solidFill>
                <a:latin typeface="Georgia" panose="02040502050405020303" pitchFamily="18" charset="0"/>
              </a:rPr>
              <a:t> should</a:t>
            </a:r>
          </a:p>
          <a:p>
            <a:pPr lvl="1">
              <a:lnSpc>
                <a:spcPct val="100000"/>
              </a:lnSpc>
            </a:pPr>
            <a:r>
              <a:rPr lang="en-US" altLang="en-US" dirty="0">
                <a:solidFill>
                  <a:schemeClr val="bg1">
                    <a:lumMod val="10000"/>
                  </a:schemeClr>
                </a:solidFill>
                <a:latin typeface="Georgia" panose="02040502050405020303" pitchFamily="18" charset="0"/>
              </a:rPr>
              <a:t>Specify tasks: Where, When, How, Who…</a:t>
            </a:r>
          </a:p>
          <a:p>
            <a:pPr lvl="1">
              <a:lnSpc>
                <a:spcPct val="100000"/>
              </a:lnSpc>
            </a:pPr>
            <a:r>
              <a:rPr lang="en-US" altLang="en-US" dirty="0">
                <a:solidFill>
                  <a:schemeClr val="bg1">
                    <a:lumMod val="10000"/>
                  </a:schemeClr>
                </a:solidFill>
                <a:latin typeface="Georgia" panose="02040502050405020303" pitchFamily="18" charset="0"/>
              </a:rPr>
              <a:t>Anticipate obstacles</a:t>
            </a:r>
          </a:p>
          <a:p>
            <a:pPr lvl="1">
              <a:lnSpc>
                <a:spcPct val="100000"/>
              </a:lnSpc>
            </a:pPr>
            <a:r>
              <a:rPr lang="en-US" altLang="en-US" dirty="0">
                <a:solidFill>
                  <a:schemeClr val="bg1">
                    <a:lumMod val="10000"/>
                  </a:schemeClr>
                </a:solidFill>
                <a:latin typeface="Georgia" panose="02040502050405020303" pitchFamily="18" charset="0"/>
              </a:rPr>
              <a:t>Be realistic</a:t>
            </a:r>
          </a:p>
          <a:p>
            <a:pPr marL="514338" indent="-514338">
              <a:lnSpc>
                <a:spcPct val="100000"/>
              </a:lnSpc>
              <a:buFont typeface="+mj-lt"/>
              <a:buAutoNum type="arabicPeriod"/>
            </a:pPr>
            <a:r>
              <a:rPr lang="en-US" altLang="en-US" dirty="0">
                <a:solidFill>
                  <a:schemeClr val="bg1">
                    <a:lumMod val="10000"/>
                  </a:schemeClr>
                </a:solidFill>
                <a:latin typeface="Georgia" panose="02040502050405020303" pitchFamily="18" charset="0"/>
              </a:rPr>
              <a:t>Role Play to Improve Confidence</a:t>
            </a:r>
          </a:p>
        </p:txBody>
      </p:sp>
      <p:grpSp>
        <p:nvGrpSpPr>
          <p:cNvPr id="2" name="Group 1">
            <a:extLst>
              <a:ext uri="{FF2B5EF4-FFF2-40B4-BE49-F238E27FC236}">
                <a16:creationId xmlns:a16="http://schemas.microsoft.com/office/drawing/2014/main" id="{CE9C5A53-91A7-1847-AF84-A92B46118B80}"/>
              </a:ext>
            </a:extLst>
          </p:cNvPr>
          <p:cNvGrpSpPr/>
          <p:nvPr/>
        </p:nvGrpSpPr>
        <p:grpSpPr>
          <a:xfrm>
            <a:off x="6" y="229891"/>
            <a:ext cx="8780319" cy="2884784"/>
            <a:chOff x="100446" y="172741"/>
            <a:chExt cx="8780318" cy="2884784"/>
          </a:xfrm>
        </p:grpSpPr>
        <p:sp>
          <p:nvSpPr>
            <p:cNvPr id="5" name="Rectangle 4">
              <a:extLst>
                <a:ext uri="{FF2B5EF4-FFF2-40B4-BE49-F238E27FC236}">
                  <a16:creationId xmlns:a16="http://schemas.microsoft.com/office/drawing/2014/main" id="{48357D40-F2C8-3B45-B8DC-735DC872D242}"/>
                </a:ext>
              </a:extLst>
            </p:cNvPr>
            <p:cNvSpPr/>
            <p:nvPr/>
          </p:nvSpPr>
          <p:spPr>
            <a:xfrm>
              <a:off x="422564" y="428625"/>
              <a:ext cx="8458200" cy="26289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60BD59A5-A823-4248-8237-270B379D09E2}"/>
                </a:ext>
              </a:extLst>
            </p:cNvPr>
            <p:cNvSpPr/>
            <p:nvPr/>
          </p:nvSpPr>
          <p:spPr>
            <a:xfrm>
              <a:off x="7332519" y="172741"/>
              <a:ext cx="789712" cy="50006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A6EF546-D10F-434B-A65F-CD8CC7291F94}"/>
                </a:ext>
              </a:extLst>
            </p:cNvPr>
            <p:cNvSpPr txBox="1">
              <a:spLocks/>
            </p:cNvSpPr>
            <p:nvPr/>
          </p:nvSpPr>
          <p:spPr>
            <a:xfrm>
              <a:off x="100446" y="172741"/>
              <a:ext cx="7386638" cy="500063"/>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Implement the Solution</a:t>
              </a:r>
            </a:p>
          </p:txBody>
        </p:sp>
      </p:grpSp>
      <p:sp>
        <p:nvSpPr>
          <p:cNvPr id="8" name="Delay 7">
            <a:extLst>
              <a:ext uri="{FF2B5EF4-FFF2-40B4-BE49-F238E27FC236}">
                <a16:creationId xmlns:a16="http://schemas.microsoft.com/office/drawing/2014/main" id="{CEA2F6C9-7145-0D45-AD2A-2FB5E0443EFC}"/>
              </a:ext>
            </a:extLst>
          </p:cNvPr>
          <p:cNvSpPr/>
          <p:nvPr/>
        </p:nvSpPr>
        <p:spPr>
          <a:xfrm>
            <a:off x="7232073" y="3228966"/>
            <a:ext cx="789712" cy="526916"/>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D5A3726-D740-E549-AE01-A684384C409D}"/>
              </a:ext>
            </a:extLst>
          </p:cNvPr>
          <p:cNvSpPr txBox="1">
            <a:spLocks/>
          </p:cNvSpPr>
          <p:nvPr/>
        </p:nvSpPr>
        <p:spPr>
          <a:xfrm>
            <a:off x="6" y="3228966"/>
            <a:ext cx="7386639" cy="526916"/>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Evaluate the Outcome</a:t>
            </a:r>
          </a:p>
        </p:txBody>
      </p:sp>
      <p:sp>
        <p:nvSpPr>
          <p:cNvPr id="10" name="Rectangle 3">
            <a:extLst>
              <a:ext uri="{FF2B5EF4-FFF2-40B4-BE49-F238E27FC236}">
                <a16:creationId xmlns:a16="http://schemas.microsoft.com/office/drawing/2014/main" id="{238F7B7F-5F61-064F-8444-A39F72CDD6C9}"/>
              </a:ext>
            </a:extLst>
          </p:cNvPr>
          <p:cNvSpPr txBox="1">
            <a:spLocks noChangeArrowheads="1"/>
          </p:cNvSpPr>
          <p:nvPr/>
        </p:nvSpPr>
        <p:spPr>
          <a:xfrm>
            <a:off x="342900" y="3755881"/>
            <a:ext cx="8458200" cy="2979160"/>
          </a:xfrm>
          <a:prstGeom prst="rect">
            <a:avLst/>
          </a:prstGeom>
          <a:noFill/>
        </p:spPr>
        <p:txBody>
          <a:bodyPr vert="horz" lIns="92075" tIns="46039" rIns="92075" bIns="46039"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Regular" panose="020405020504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Regular" panose="020405020504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Regular" panose="020405020504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Regular" panose="020405020504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Regular" panose="020405020504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38" indent="-514338">
              <a:lnSpc>
                <a:spcPct val="110000"/>
              </a:lnSpc>
              <a:buFont typeface="+mj-lt"/>
              <a:buAutoNum type="arabicPeriod"/>
            </a:pPr>
            <a:r>
              <a:rPr lang="en-US" altLang="en-US" dirty="0">
                <a:solidFill>
                  <a:schemeClr val="bg1">
                    <a:lumMod val="10000"/>
                  </a:schemeClr>
                </a:solidFill>
              </a:rPr>
              <a:t>Review all Tasks</a:t>
            </a:r>
          </a:p>
          <a:p>
            <a:pPr marL="514338" indent="-514338">
              <a:lnSpc>
                <a:spcPct val="110000"/>
              </a:lnSpc>
              <a:buFont typeface="+mj-lt"/>
              <a:buAutoNum type="arabicPeriod"/>
            </a:pPr>
            <a:r>
              <a:rPr lang="en-US" altLang="en-US" dirty="0">
                <a:solidFill>
                  <a:schemeClr val="bg1">
                    <a:lumMod val="10000"/>
                  </a:schemeClr>
                </a:solidFill>
              </a:rPr>
              <a:t>Acknowledge Success</a:t>
            </a:r>
          </a:p>
          <a:p>
            <a:pPr marL="514338" indent="-514338">
              <a:lnSpc>
                <a:spcPct val="110000"/>
              </a:lnSpc>
              <a:buFont typeface="+mj-lt"/>
              <a:buAutoNum type="arabicPeriod"/>
            </a:pPr>
            <a:r>
              <a:rPr lang="en-US" altLang="en-US" dirty="0">
                <a:solidFill>
                  <a:schemeClr val="bg1">
                    <a:lumMod val="10000"/>
                  </a:schemeClr>
                </a:solidFill>
              </a:rPr>
              <a:t>Explore Undesirable Outcome</a:t>
            </a:r>
          </a:p>
          <a:p>
            <a:pPr lvl="1">
              <a:lnSpc>
                <a:spcPct val="110000"/>
              </a:lnSpc>
            </a:pPr>
            <a:r>
              <a:rPr lang="en-US" altLang="en-US" dirty="0">
                <a:solidFill>
                  <a:schemeClr val="bg1">
                    <a:lumMod val="10000"/>
                  </a:schemeClr>
                </a:solidFill>
              </a:rPr>
              <a:t>Problem definition</a:t>
            </a:r>
          </a:p>
          <a:p>
            <a:pPr lvl="1">
              <a:lnSpc>
                <a:spcPct val="110000"/>
              </a:lnSpc>
            </a:pPr>
            <a:r>
              <a:rPr lang="en-US" altLang="en-US" dirty="0">
                <a:solidFill>
                  <a:schemeClr val="bg1">
                    <a:lumMod val="10000"/>
                  </a:schemeClr>
                </a:solidFill>
              </a:rPr>
              <a:t>Goal definition</a:t>
            </a:r>
          </a:p>
          <a:p>
            <a:pPr lvl="1">
              <a:lnSpc>
                <a:spcPct val="110000"/>
              </a:lnSpc>
            </a:pPr>
            <a:r>
              <a:rPr lang="en-US" altLang="en-US" dirty="0">
                <a:solidFill>
                  <a:schemeClr val="bg1">
                    <a:lumMod val="10000"/>
                  </a:schemeClr>
                </a:solidFill>
              </a:rPr>
              <a:t>Unforeseen Obstacles</a:t>
            </a:r>
          </a:p>
          <a:p>
            <a:pPr lvl="1">
              <a:lnSpc>
                <a:spcPct val="110000"/>
              </a:lnSpc>
            </a:pPr>
            <a:endParaRPr lang="en-US" altLang="en-US" dirty="0">
              <a:solidFill>
                <a:schemeClr val="bg1">
                  <a:lumMod val="10000"/>
                </a:schemeClr>
              </a:solidFill>
            </a:endParaRPr>
          </a:p>
          <a:p>
            <a:pPr lvl="1">
              <a:lnSpc>
                <a:spcPct val="110000"/>
              </a:lnSpc>
            </a:pPr>
            <a:endParaRPr lang="en-US" altLang="en-US" dirty="0">
              <a:solidFill>
                <a:schemeClr val="bg1">
                  <a:lumMod val="10000"/>
                </a:schemeClr>
              </a:solidFill>
            </a:endParaRPr>
          </a:p>
        </p:txBody>
      </p:sp>
      <p:sp>
        <p:nvSpPr>
          <p:cNvPr id="12" name="TextBox 11">
            <a:extLst>
              <a:ext uri="{FF2B5EF4-FFF2-40B4-BE49-F238E27FC236}">
                <a16:creationId xmlns:a16="http://schemas.microsoft.com/office/drawing/2014/main" id="{189EB15B-5267-1947-B61A-CA2D6FAFACD7}"/>
              </a:ext>
            </a:extLst>
          </p:cNvPr>
          <p:cNvSpPr txBox="1"/>
          <p:nvPr/>
        </p:nvSpPr>
        <p:spPr>
          <a:xfrm>
            <a:off x="6596800" y="-82728"/>
            <a:ext cx="3446318" cy="3816429"/>
          </a:xfrm>
          <a:prstGeom prst="rect">
            <a:avLst/>
          </a:prstGeom>
          <a:noFill/>
        </p:spPr>
        <p:txBody>
          <a:bodyPr wrap="square" rtlCol="0">
            <a:spAutoFit/>
          </a:bodyPr>
          <a:lstStyle/>
          <a:p>
            <a:r>
              <a:rPr lang="en-US" sz="24199" b="1" dirty="0">
                <a:solidFill>
                  <a:srgbClr val="70AD47">
                    <a:alpha val="28000"/>
                  </a:srgbClr>
                </a:solidFill>
                <a:latin typeface="Georgia" panose="02040502050405020303" pitchFamily="18" charset="0"/>
              </a:rPr>
              <a:t>6</a:t>
            </a:r>
          </a:p>
        </p:txBody>
      </p:sp>
      <p:sp>
        <p:nvSpPr>
          <p:cNvPr id="13" name="TextBox 12">
            <a:extLst>
              <a:ext uri="{FF2B5EF4-FFF2-40B4-BE49-F238E27FC236}">
                <a16:creationId xmlns:a16="http://schemas.microsoft.com/office/drawing/2014/main" id="{89A0BB86-D76C-A545-B846-932E50F5DA86}"/>
              </a:ext>
            </a:extLst>
          </p:cNvPr>
          <p:cNvSpPr txBox="1"/>
          <p:nvPr/>
        </p:nvSpPr>
        <p:spPr>
          <a:xfrm>
            <a:off x="6596806" y="2302915"/>
            <a:ext cx="3446319" cy="4554965"/>
          </a:xfrm>
          <a:prstGeom prst="rect">
            <a:avLst/>
          </a:prstGeom>
          <a:noFill/>
        </p:spPr>
        <p:txBody>
          <a:bodyPr wrap="square" rtlCol="0">
            <a:spAutoFit/>
          </a:bodyPr>
          <a:lstStyle/>
          <a:p>
            <a:r>
              <a:rPr lang="en-US" sz="28999" b="1" dirty="0">
                <a:solidFill>
                  <a:srgbClr val="70AD47">
                    <a:alpha val="28000"/>
                  </a:srgbClr>
                </a:solidFill>
                <a:latin typeface="Georgia" panose="02040502050405020303" pitchFamily="18" charset="0"/>
              </a:rPr>
              <a:t>7</a:t>
            </a:r>
          </a:p>
        </p:txBody>
      </p:sp>
    </p:spTree>
    <p:extLst>
      <p:ext uri="{BB962C8B-B14F-4D97-AF65-F5344CB8AC3E}">
        <p14:creationId xmlns:p14="http://schemas.microsoft.com/office/powerpoint/2010/main" val="3076171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699" name="Group 3">
            <a:extLst>
              <a:ext uri="{FF2B5EF4-FFF2-40B4-BE49-F238E27FC236}">
                <a16:creationId xmlns:a16="http://schemas.microsoft.com/office/drawing/2014/main" id="{9573BD0D-12BB-214D-B5B6-B2EC5CFC5CEE}"/>
              </a:ext>
            </a:extLst>
          </p:cNvPr>
          <p:cNvGraphicFramePr>
            <a:graphicFrameLocks noGrp="1"/>
          </p:cNvGraphicFramePr>
          <p:nvPr>
            <p:ph idx="4294967295"/>
            <p:extLst>
              <p:ext uri="{D42A27DB-BD31-4B8C-83A1-F6EECF244321}">
                <p14:modId xmlns:p14="http://schemas.microsoft.com/office/powerpoint/2010/main" val="127791478"/>
              </p:ext>
            </p:extLst>
          </p:nvPr>
        </p:nvGraphicFramePr>
        <p:xfrm>
          <a:off x="868218" y="1925336"/>
          <a:ext cx="7366000" cy="4156644"/>
        </p:xfrm>
        <a:graphic>
          <a:graphicData uri="http://schemas.openxmlformats.org/drawingml/2006/table">
            <a:tbl>
              <a:tblPr bandRow="1">
                <a:tableStyleId>{5DA37D80-6434-44D0-A028-1B22A696006F}</a:tableStyleId>
              </a:tblPr>
              <a:tblGrid>
                <a:gridCol w="3683000">
                  <a:extLst>
                    <a:ext uri="{9D8B030D-6E8A-4147-A177-3AD203B41FA5}">
                      <a16:colId xmlns:a16="http://schemas.microsoft.com/office/drawing/2014/main" val="3000371738"/>
                    </a:ext>
                  </a:extLst>
                </a:gridCol>
                <a:gridCol w="3683000">
                  <a:extLst>
                    <a:ext uri="{9D8B030D-6E8A-4147-A177-3AD203B41FA5}">
                      <a16:colId xmlns:a16="http://schemas.microsoft.com/office/drawing/2014/main" val="220135505"/>
                    </a:ext>
                  </a:extLst>
                </a:gridCol>
              </a:tblGrid>
              <a:tr h="4978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u="none" strike="noStrike" cap="none" normalizeH="0" baseline="0" dirty="0">
                          <a:ln>
                            <a:noFill/>
                          </a:ln>
                          <a:effectLst/>
                          <a:latin typeface="Georgia" panose="02040502050405020303" pitchFamily="18" charset="0"/>
                        </a:rPr>
                        <a:t>ROAD BLOCK</a:t>
                      </a:r>
                      <a:endParaRPr kumimoji="0" lang="en-US" altLang="en-US" sz="2700" b="1"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accent2">
                        <a:alpha val="2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u="none" strike="noStrike" cap="none" normalizeH="0" baseline="0" dirty="0">
                          <a:ln>
                            <a:noFill/>
                          </a:ln>
                          <a:effectLst/>
                          <a:latin typeface="Georgia" panose="02040502050405020303" pitchFamily="18" charset="0"/>
                        </a:rPr>
                        <a:t>OPTION</a:t>
                      </a:r>
                      <a:endParaRPr kumimoji="0" lang="en-US" altLang="en-US" sz="2700" b="1"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horzOverflow="overflow">
                    <a:solidFill>
                      <a:schemeClr val="accent2">
                        <a:alpha val="20000"/>
                      </a:schemeClr>
                    </a:solidFill>
                  </a:tcPr>
                </a:tc>
                <a:extLst>
                  <a:ext uri="{0D108BD9-81ED-4DB2-BD59-A6C34878D82A}">
                    <a16:rowId xmlns:a16="http://schemas.microsoft.com/office/drawing/2014/main" val="2157904889"/>
                  </a:ext>
                </a:extLst>
              </a:tr>
              <a:tr h="57524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Avoiding problems</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Create a list and prioritize</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extLst>
                  <a:ext uri="{0D108BD9-81ED-4DB2-BD59-A6C34878D82A}">
                    <a16:rowId xmlns:a16="http://schemas.microsoft.com/office/drawing/2014/main" val="1345551601"/>
                  </a:ext>
                </a:extLst>
              </a:tr>
              <a:tr h="7823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Getting discouraged and giving up. </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Be persistent</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extLst>
                  <a:ext uri="{0D108BD9-81ED-4DB2-BD59-A6C34878D82A}">
                    <a16:rowId xmlns:a16="http://schemas.microsoft.com/office/drawing/2014/main" val="3145401169"/>
                  </a:ext>
                </a:extLst>
              </a:tr>
              <a:tr h="7823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Getting frustrated and unable to concentrate </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Be patient, break it down into small steps</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extLst>
                  <a:ext uri="{0D108BD9-81ED-4DB2-BD59-A6C34878D82A}">
                    <a16:rowId xmlns:a16="http://schemas.microsoft.com/office/drawing/2014/main" val="3309362412"/>
                  </a:ext>
                </a:extLst>
              </a:tr>
              <a:tr h="1473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Getting anxious and jumping at the first idea that comes to mind</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300" u="none" strike="noStrike" cap="none" normalizeH="0" baseline="0" dirty="0">
                          <a:ln>
                            <a:noFill/>
                          </a:ln>
                          <a:effectLst/>
                          <a:latin typeface="Georgia" panose="02040502050405020303" pitchFamily="18" charset="0"/>
                        </a:rPr>
                        <a:t>Attend to details, weigh the consequences of each option and compare them against each other. </a:t>
                      </a:r>
                      <a:endParaRPr kumimoji="0" lang="en-US" altLang="en-US" sz="2300" b="0" i="0" u="none" strike="noStrike" cap="none" normalizeH="0" baseline="0" dirty="0">
                        <a:ln>
                          <a:noFill/>
                        </a:ln>
                        <a:solidFill>
                          <a:srgbClr val="003399"/>
                        </a:solidFill>
                        <a:effectLst/>
                        <a:latin typeface="Georgia" panose="02040502050405020303" pitchFamily="18" charset="0"/>
                        <a:cs typeface="Arial" panose="020B0604020202020204" pitchFamily="34" charset="0"/>
                      </a:endParaRPr>
                    </a:p>
                  </a:txBody>
                  <a:tcPr anchor="ctr" horzOverflow="overflow"/>
                </a:tc>
                <a:extLst>
                  <a:ext uri="{0D108BD9-81ED-4DB2-BD59-A6C34878D82A}">
                    <a16:rowId xmlns:a16="http://schemas.microsoft.com/office/drawing/2014/main" val="1363355779"/>
                  </a:ext>
                </a:extLst>
              </a:tr>
            </a:tbl>
          </a:graphicData>
        </a:graphic>
      </p:graphicFrame>
      <p:grpSp>
        <p:nvGrpSpPr>
          <p:cNvPr id="2" name="Group 1">
            <a:extLst>
              <a:ext uri="{FF2B5EF4-FFF2-40B4-BE49-F238E27FC236}">
                <a16:creationId xmlns:a16="http://schemas.microsoft.com/office/drawing/2014/main" id="{8FBF81C3-CC13-8642-9BB6-29849E0E6F8E}"/>
              </a:ext>
            </a:extLst>
          </p:cNvPr>
          <p:cNvGrpSpPr/>
          <p:nvPr/>
        </p:nvGrpSpPr>
        <p:grpSpPr>
          <a:xfrm>
            <a:off x="1" y="377923"/>
            <a:ext cx="8880764" cy="6299975"/>
            <a:chOff x="0" y="377917"/>
            <a:chExt cx="8880764" cy="6299974"/>
          </a:xfrm>
        </p:grpSpPr>
        <p:sp>
          <p:nvSpPr>
            <p:cNvPr id="5" name="Rectangle 4">
              <a:extLst>
                <a:ext uri="{FF2B5EF4-FFF2-40B4-BE49-F238E27FC236}">
                  <a16:creationId xmlns:a16="http://schemas.microsoft.com/office/drawing/2014/main" id="{ECB6B79E-8B24-1643-AF5D-4CF01A38AB67}"/>
                </a:ext>
              </a:extLst>
            </p:cNvPr>
            <p:cNvSpPr/>
            <p:nvPr/>
          </p:nvSpPr>
          <p:spPr>
            <a:xfrm>
              <a:off x="221673" y="785091"/>
              <a:ext cx="8659091" cy="58928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A539BBF1-985A-4E4F-B097-2BC074220B86}"/>
                </a:ext>
              </a:extLst>
            </p:cNvPr>
            <p:cNvSpPr/>
            <p:nvPr/>
          </p:nvSpPr>
          <p:spPr>
            <a:xfrm>
              <a:off x="7224510" y="377917"/>
              <a:ext cx="1009708" cy="814348"/>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13FB1D4-191D-EC40-A01E-ADCE6F47BB59}"/>
                </a:ext>
              </a:extLst>
            </p:cNvPr>
            <p:cNvSpPr txBox="1">
              <a:spLocks/>
            </p:cNvSpPr>
            <p:nvPr/>
          </p:nvSpPr>
          <p:spPr>
            <a:xfrm>
              <a:off x="0" y="377917"/>
              <a:ext cx="7224510" cy="814348"/>
            </a:xfrm>
            <a:prstGeom prst="rect">
              <a:avLst/>
            </a:prstGeom>
            <a:solidFill>
              <a:schemeClr val="accent2"/>
            </a:solidFill>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Road Blocks to Effective Problem Solving</a:t>
              </a:r>
            </a:p>
          </p:txBody>
        </p:sp>
      </p:grpSp>
    </p:spTree>
    <p:extLst>
      <p:ext uri="{BB962C8B-B14F-4D97-AF65-F5344CB8AC3E}">
        <p14:creationId xmlns:p14="http://schemas.microsoft.com/office/powerpoint/2010/main" val="406941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15" name="Delay 14">
            <a:extLst>
              <a:ext uri="{FF2B5EF4-FFF2-40B4-BE49-F238E27FC236}">
                <a16:creationId xmlns:a16="http://schemas.microsoft.com/office/drawing/2014/main" id="{638443CA-0A9D-0D49-8F6E-9582A7682472}"/>
              </a:ext>
            </a:extLst>
          </p:cNvPr>
          <p:cNvSpPr/>
          <p:nvPr/>
        </p:nvSpPr>
        <p:spPr>
          <a:xfrm>
            <a:off x="6508603" y="3071813"/>
            <a:ext cx="2298993" cy="1490671"/>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5B290-F652-C446-8FD8-9D2CB63DDF35}"/>
              </a:ext>
            </a:extLst>
          </p:cNvPr>
          <p:cNvSpPr>
            <a:spLocks noGrp="1"/>
          </p:cNvSpPr>
          <p:nvPr>
            <p:ph type="title"/>
          </p:nvPr>
        </p:nvSpPr>
        <p:spPr>
          <a:xfrm>
            <a:off x="0" y="3071813"/>
            <a:ext cx="7658100" cy="1490671"/>
          </a:xfrm>
          <a:solidFill>
            <a:schemeClr val="accent2"/>
          </a:solidFill>
        </p:spPr>
        <p:txBody>
          <a:bodyPr>
            <a:normAutofit fontScale="90000"/>
          </a:bodyPr>
          <a:lstStyle/>
          <a:p>
            <a:r>
              <a:rPr lang="en-US" sz="4800" b="1" dirty="0">
                <a:solidFill>
                  <a:schemeClr val="bg1"/>
                </a:solidFill>
                <a:latin typeface="Avenir Next" panose="020B0503020202020204" pitchFamily="34" charset="0"/>
              </a:rPr>
              <a:t>	Applying PST to Social 	Determinants of Health</a:t>
            </a:r>
          </a:p>
        </p:txBody>
      </p:sp>
      <p:sp>
        <p:nvSpPr>
          <p:cNvPr id="17" name="Rectangle 16">
            <a:extLst>
              <a:ext uri="{FF2B5EF4-FFF2-40B4-BE49-F238E27FC236}">
                <a16:creationId xmlns:a16="http://schemas.microsoft.com/office/drawing/2014/main" id="{6DF11579-75B8-2242-952D-345407A76EBF}"/>
              </a:ext>
            </a:extLst>
          </p:cNvPr>
          <p:cNvSpPr/>
          <p:nvPr/>
        </p:nvSpPr>
        <p:spPr>
          <a:xfrm>
            <a:off x="400047" y="385763"/>
            <a:ext cx="8443915" cy="61579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93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869" y="1282705"/>
            <a:ext cx="7886700" cy="4351339"/>
          </a:xfrm>
        </p:spPr>
        <p:txBody>
          <a:bodyPr>
            <a:normAutofit fontScale="92500" lnSpcReduction="10000"/>
          </a:bodyPr>
          <a:lstStyle/>
          <a:p>
            <a:r>
              <a:rPr lang="en-US" dirty="0">
                <a:latin typeface="Georgia" panose="02040502050405020303" pitchFamily="18" charset="0"/>
              </a:rPr>
              <a:t>Social Determinants of health </a:t>
            </a:r>
            <a:r>
              <a:rPr lang="en-US" b="1" dirty="0">
                <a:solidFill>
                  <a:schemeClr val="accent1"/>
                </a:solidFill>
                <a:latin typeface="Georgia" panose="02040502050405020303" pitchFamily="18" charset="0"/>
              </a:rPr>
              <a:t>intersect</a:t>
            </a:r>
            <a:r>
              <a:rPr lang="en-US" dirty="0">
                <a:latin typeface="Georgia" panose="02040502050405020303" pitchFamily="18" charset="0"/>
              </a:rPr>
              <a:t> with economic inequality, patient self-efficacy and social connectedness to expose patients to peril.   </a:t>
            </a:r>
          </a:p>
          <a:p>
            <a:r>
              <a:rPr lang="en-US" dirty="0">
                <a:latin typeface="Georgia" panose="02040502050405020303" pitchFamily="18" charset="0"/>
              </a:rPr>
              <a:t>One approach to helping patients address SDOH and build self-efficacy is through the use of Problem Solving Therapy (PST).</a:t>
            </a:r>
          </a:p>
          <a:p>
            <a:r>
              <a:rPr lang="en-US" dirty="0">
                <a:latin typeface="Georgia" panose="02040502050405020303" pitchFamily="18" charset="0"/>
              </a:rPr>
              <a:t>PST is a “positive approach” that trains clients in constructive problem solving skills. It emphasizes </a:t>
            </a:r>
            <a:r>
              <a:rPr lang="en-US" b="1" dirty="0">
                <a:solidFill>
                  <a:schemeClr val="accent1"/>
                </a:solidFill>
                <a:latin typeface="Georgia" panose="02040502050405020303" pitchFamily="18" charset="0"/>
              </a:rPr>
              <a:t>self-efficacy and teaching skills </a:t>
            </a:r>
            <a:r>
              <a:rPr lang="en-US" dirty="0">
                <a:latin typeface="Georgia" panose="02040502050405020303" pitchFamily="18" charset="0"/>
              </a:rPr>
              <a:t>that can be generalized to future problems. </a:t>
            </a:r>
          </a:p>
          <a:p>
            <a:r>
              <a:rPr lang="en-US" dirty="0">
                <a:latin typeface="Georgia" panose="02040502050405020303" pitchFamily="18" charset="0"/>
              </a:rPr>
              <a:t>It has been used in a variety of mental illnesses, including depression.</a:t>
            </a:r>
          </a:p>
          <a:p>
            <a:endParaRPr lang="en-US" dirty="0">
              <a:latin typeface="Georgia" panose="02040502050405020303" pitchFamily="18" charset="0"/>
            </a:endParaRPr>
          </a:p>
        </p:txBody>
      </p:sp>
      <p:sp>
        <p:nvSpPr>
          <p:cNvPr id="4" name="TextBox 3"/>
          <p:cNvSpPr txBox="1"/>
          <p:nvPr/>
        </p:nvSpPr>
        <p:spPr>
          <a:xfrm>
            <a:off x="345020" y="5594619"/>
            <a:ext cx="8535744" cy="938719"/>
          </a:xfrm>
          <a:prstGeom prst="rect">
            <a:avLst/>
          </a:prstGeom>
          <a:noFill/>
        </p:spPr>
        <p:txBody>
          <a:bodyPr wrap="square" rtlCol="0">
            <a:spAutoFit/>
          </a:bodyPr>
          <a:lstStyle/>
          <a:p>
            <a:r>
              <a:rPr lang="en-US" sz="1100" dirty="0">
                <a:latin typeface="Georgia Regular" panose="02040502050405020303" pitchFamily="18" charset="0"/>
              </a:rPr>
              <a:t>Center for Community Health and Development. (2017). Chapter 17, Section 5: Addressing Social Determinants of Health and Development. Lawrence, KS: University of Kansas. Retrieved April 30, 2018, from the Community Tool Box: </a:t>
            </a:r>
            <a:r>
              <a:rPr lang="en-US" sz="1100" dirty="0">
                <a:latin typeface="Georgia Regular" panose="02040502050405020303" pitchFamily="18" charset="0"/>
                <a:hlinkClick r:id="rId2"/>
              </a:rPr>
              <a:t>http://ctb.ku.edu/en/table-of-contents/assessment/assessing-community-needs-and-resources/conduct-concerns-surveys/main</a:t>
            </a:r>
            <a:r>
              <a:rPr lang="en-US" sz="1100" dirty="0">
                <a:latin typeface="Georgia Regular" panose="02040502050405020303" pitchFamily="18" charset="0"/>
              </a:rPr>
              <a:t>.</a:t>
            </a:r>
          </a:p>
          <a:p>
            <a:endParaRPr lang="en-US" sz="1100" dirty="0">
              <a:latin typeface="Georgia Regular" panose="02040502050405020303" pitchFamily="18" charset="0"/>
            </a:endParaRPr>
          </a:p>
          <a:p>
            <a:r>
              <a:rPr lang="en-US" sz="1100" dirty="0" err="1">
                <a:latin typeface="Georgia Regular" panose="02040502050405020303" pitchFamily="18" charset="0"/>
              </a:rPr>
              <a:t>D’Zurilla</a:t>
            </a:r>
            <a:r>
              <a:rPr lang="en-US" sz="1100" dirty="0">
                <a:latin typeface="Georgia Regular" panose="02040502050405020303" pitchFamily="18" charset="0"/>
              </a:rPr>
              <a:t> TJ and </a:t>
            </a:r>
            <a:r>
              <a:rPr lang="en-US" sz="1100" dirty="0" err="1">
                <a:latin typeface="Georgia Regular" panose="02040502050405020303" pitchFamily="18" charset="0"/>
              </a:rPr>
              <a:t>Nezu</a:t>
            </a:r>
            <a:r>
              <a:rPr lang="en-US" sz="1100" dirty="0">
                <a:latin typeface="Georgia Regular" panose="02040502050405020303" pitchFamily="18" charset="0"/>
              </a:rPr>
              <a:t> AM. Chapter 7: Problem Solving Therapy. Handbook: Cognitive Behavioral Therapies. Ed. Keith Dobson.</a:t>
            </a:r>
          </a:p>
        </p:txBody>
      </p:sp>
      <p:grpSp>
        <p:nvGrpSpPr>
          <p:cNvPr id="5" name="Group 4">
            <a:extLst>
              <a:ext uri="{FF2B5EF4-FFF2-40B4-BE49-F238E27FC236}">
                <a16:creationId xmlns:a16="http://schemas.microsoft.com/office/drawing/2014/main" id="{AB320CB4-9DD4-6A4B-B4B1-769E2C32A9FA}"/>
              </a:ext>
            </a:extLst>
          </p:cNvPr>
          <p:cNvGrpSpPr/>
          <p:nvPr/>
        </p:nvGrpSpPr>
        <p:grpSpPr>
          <a:xfrm>
            <a:off x="1" y="207375"/>
            <a:ext cx="8880764" cy="6470516"/>
            <a:chOff x="0" y="207375"/>
            <a:chExt cx="8880764" cy="6470516"/>
          </a:xfrm>
        </p:grpSpPr>
        <p:sp>
          <p:nvSpPr>
            <p:cNvPr id="6" name="Rectangle 5">
              <a:extLst>
                <a:ext uri="{FF2B5EF4-FFF2-40B4-BE49-F238E27FC236}">
                  <a16:creationId xmlns:a16="http://schemas.microsoft.com/office/drawing/2014/main" id="{EA3632ED-F44B-FC41-B24B-CB6A90D08123}"/>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elay 6">
              <a:extLst>
                <a:ext uri="{FF2B5EF4-FFF2-40B4-BE49-F238E27FC236}">
                  <a16:creationId xmlns:a16="http://schemas.microsoft.com/office/drawing/2014/main" id="{F42418C5-D451-6746-9C82-79E22276B3C0}"/>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E6D399C-FFB7-B346-934E-DC449CBC7930}"/>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PST and Social Determinants of Health (SDOH)</a:t>
              </a:r>
            </a:p>
          </p:txBody>
        </p:sp>
      </p:grpSp>
    </p:spTree>
    <p:extLst>
      <p:ext uri="{BB962C8B-B14F-4D97-AF65-F5344CB8AC3E}">
        <p14:creationId xmlns:p14="http://schemas.microsoft.com/office/powerpoint/2010/main" val="1587506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873" y="1737784"/>
            <a:ext cx="8108373" cy="4940115"/>
          </a:xfrm>
        </p:spPr>
        <p:txBody>
          <a:bodyPr>
            <a:normAutofit fontScale="77500" lnSpcReduction="20000"/>
          </a:bodyPr>
          <a:lstStyle/>
          <a:p>
            <a:pPr marL="457178" indent="-457178">
              <a:lnSpc>
                <a:spcPct val="120000"/>
              </a:lnSpc>
              <a:buFont typeface="+mj-lt"/>
              <a:buAutoNum type="arabicPeriod"/>
            </a:pPr>
            <a:r>
              <a:rPr lang="en-US" dirty="0"/>
              <a:t>Selecting and defining the problem</a:t>
            </a:r>
          </a:p>
          <a:p>
            <a:pPr lvl="1">
              <a:lnSpc>
                <a:spcPct val="120000"/>
              </a:lnSpc>
            </a:pPr>
            <a:r>
              <a:rPr lang="en-US" dirty="0"/>
              <a:t>Most urgent problems first</a:t>
            </a:r>
          </a:p>
          <a:p>
            <a:pPr lvl="1">
              <a:lnSpc>
                <a:spcPct val="120000"/>
              </a:lnSpc>
            </a:pPr>
            <a:r>
              <a:rPr lang="en-US" dirty="0"/>
              <a:t>Least complex problems first</a:t>
            </a:r>
          </a:p>
          <a:p>
            <a:pPr lvl="1">
              <a:lnSpc>
                <a:spcPct val="120000"/>
              </a:lnSpc>
            </a:pPr>
            <a:r>
              <a:rPr lang="en-US" dirty="0"/>
              <a:t>Define problem clearly and objectively</a:t>
            </a:r>
          </a:p>
          <a:p>
            <a:pPr marL="0" indent="0">
              <a:lnSpc>
                <a:spcPct val="120000"/>
              </a:lnSpc>
              <a:buNone/>
            </a:pPr>
            <a:r>
              <a:rPr lang="en-US" b="1" dirty="0">
                <a:latin typeface="Georgia" panose="02040502050405020303" pitchFamily="18" charset="0"/>
              </a:rPr>
              <a:t>Example: “It is too difficult for me to eat healthy” </a:t>
            </a:r>
            <a:r>
              <a:rPr lang="en-US" b="1" dirty="0">
                <a:latin typeface="Georgia" panose="02040502050405020303" pitchFamily="18" charset="0"/>
                <a:sym typeface="Wingdings" charset="2"/>
              </a:rPr>
              <a:t></a:t>
            </a:r>
            <a:r>
              <a:rPr lang="en-US" b="1" dirty="0">
                <a:latin typeface="Georgia" panose="02040502050405020303" pitchFamily="18" charset="0"/>
              </a:rPr>
              <a:t> “It is difficult for me to afford vegetables, and much cheaper to buy fast food.”</a:t>
            </a:r>
          </a:p>
          <a:p>
            <a:pPr marL="457178" indent="-457178">
              <a:lnSpc>
                <a:spcPct val="120000"/>
              </a:lnSpc>
              <a:buFont typeface="+mj-lt"/>
              <a:buAutoNum type="arabicPeriod" startAt="2"/>
            </a:pPr>
            <a:r>
              <a:rPr lang="en-US" dirty="0"/>
              <a:t>Establishing realistic and achievable goals </a:t>
            </a:r>
          </a:p>
          <a:p>
            <a:pPr lvl="1">
              <a:lnSpc>
                <a:spcPct val="120000"/>
              </a:lnSpc>
            </a:pPr>
            <a:r>
              <a:rPr lang="en-US" dirty="0"/>
              <a:t>The goal should also be achievable with a reasonable amount of effort and time. </a:t>
            </a:r>
          </a:p>
          <a:p>
            <a:pPr lvl="1">
              <a:lnSpc>
                <a:spcPct val="120000"/>
              </a:lnSpc>
            </a:pPr>
            <a:r>
              <a:rPr lang="en-US" dirty="0"/>
              <a:t>Longer term goals can be broken down into smaller goals</a:t>
            </a:r>
          </a:p>
          <a:p>
            <a:pPr marL="0" indent="0">
              <a:lnSpc>
                <a:spcPct val="120000"/>
              </a:lnSpc>
              <a:buNone/>
            </a:pPr>
            <a:r>
              <a:rPr lang="en-US" b="1" dirty="0">
                <a:latin typeface="Georgia" panose="02040502050405020303" pitchFamily="18" charset="0"/>
              </a:rPr>
              <a:t>Example: “I will eat two dinners per week that are cooked at home, not packaged or fast foods.”</a:t>
            </a:r>
          </a:p>
        </p:txBody>
      </p:sp>
      <p:grpSp>
        <p:nvGrpSpPr>
          <p:cNvPr id="4" name="Group 3">
            <a:extLst>
              <a:ext uri="{FF2B5EF4-FFF2-40B4-BE49-F238E27FC236}">
                <a16:creationId xmlns:a16="http://schemas.microsoft.com/office/drawing/2014/main" id="{CD16A6D5-C437-0A4D-AC9E-6D6FE77DADAA}"/>
              </a:ext>
            </a:extLst>
          </p:cNvPr>
          <p:cNvGrpSpPr/>
          <p:nvPr/>
        </p:nvGrpSpPr>
        <p:grpSpPr>
          <a:xfrm>
            <a:off x="1" y="207375"/>
            <a:ext cx="8880764" cy="6470516"/>
            <a:chOff x="0" y="207375"/>
            <a:chExt cx="8880764" cy="6470516"/>
          </a:xfrm>
        </p:grpSpPr>
        <p:sp>
          <p:nvSpPr>
            <p:cNvPr id="5" name="Rectangle 4">
              <a:extLst>
                <a:ext uri="{FF2B5EF4-FFF2-40B4-BE49-F238E27FC236}">
                  <a16:creationId xmlns:a16="http://schemas.microsoft.com/office/drawing/2014/main" id="{71127F24-1B53-E845-AA2F-FBAFA4DFD1E3}"/>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B6B032B7-962C-D840-A87A-1A52D544FF5C}"/>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33E485-259B-D143-854C-430136D7E2C4}"/>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Example of Applying PST to a Social Determinants of Health</a:t>
              </a:r>
            </a:p>
          </p:txBody>
        </p:sp>
      </p:grpSp>
      <p:sp>
        <p:nvSpPr>
          <p:cNvPr id="8" name="TextBox 7">
            <a:extLst>
              <a:ext uri="{FF2B5EF4-FFF2-40B4-BE49-F238E27FC236}">
                <a16:creationId xmlns:a16="http://schemas.microsoft.com/office/drawing/2014/main" id="{D692AD10-B29C-EC43-91FE-5C276E32090C}"/>
              </a:ext>
            </a:extLst>
          </p:cNvPr>
          <p:cNvSpPr txBox="1"/>
          <p:nvPr/>
        </p:nvSpPr>
        <p:spPr>
          <a:xfrm>
            <a:off x="221678" y="1322756"/>
            <a:ext cx="8659091" cy="400110"/>
          </a:xfrm>
          <a:prstGeom prst="rect">
            <a:avLst/>
          </a:prstGeom>
          <a:solidFill>
            <a:schemeClr val="accent2"/>
          </a:solidFill>
        </p:spPr>
        <p:txBody>
          <a:bodyPr wrap="square" rtlCol="0">
            <a:spAutoFit/>
          </a:bodyPr>
          <a:lstStyle/>
          <a:p>
            <a:pPr algn="ctr"/>
            <a:r>
              <a:rPr lang="en-US" sz="2000" b="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We will explore the process of applying PST to poor nutrition.</a:t>
            </a:r>
          </a:p>
        </p:txBody>
      </p:sp>
    </p:spTree>
    <p:extLst>
      <p:ext uri="{BB962C8B-B14F-4D97-AF65-F5344CB8AC3E}">
        <p14:creationId xmlns:p14="http://schemas.microsoft.com/office/powerpoint/2010/main" val="122484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71606"/>
            <a:ext cx="7886700" cy="4729163"/>
          </a:xfrm>
        </p:spPr>
        <p:txBody>
          <a:bodyPr>
            <a:normAutofit fontScale="92500" lnSpcReduction="20000"/>
          </a:bodyPr>
          <a:lstStyle/>
          <a:p>
            <a:pPr marL="457178" indent="-457178">
              <a:lnSpc>
                <a:spcPct val="110000"/>
              </a:lnSpc>
              <a:buFont typeface="+mj-lt"/>
              <a:buAutoNum type="arabicPeriod" startAt="3"/>
            </a:pPr>
            <a:r>
              <a:rPr lang="en-US" dirty="0">
                <a:latin typeface="Georgia" panose="02040502050405020303" pitchFamily="18" charset="0"/>
              </a:rPr>
              <a:t>Generating alternative solutions </a:t>
            </a:r>
          </a:p>
          <a:p>
            <a:pPr lvl="1">
              <a:lnSpc>
                <a:spcPct val="110000"/>
              </a:lnSpc>
            </a:pPr>
            <a:r>
              <a:rPr lang="en-US" dirty="0">
                <a:latin typeface="Georgia" panose="02040502050405020303" pitchFamily="18" charset="0"/>
              </a:rPr>
              <a:t>Have patient brainstorm and list at least 5 possible solutions to problem. The first idea is not always the best idea. Therapists withhold judgment during this phase.</a:t>
            </a:r>
          </a:p>
          <a:p>
            <a:pPr marL="0" indent="0">
              <a:lnSpc>
                <a:spcPct val="110000"/>
              </a:lnSpc>
              <a:buNone/>
            </a:pPr>
            <a:r>
              <a:rPr lang="en-US" b="1" dirty="0">
                <a:latin typeface="Georgia" panose="02040502050405020303" pitchFamily="18" charset="0"/>
              </a:rPr>
              <a:t>Example: </a:t>
            </a:r>
          </a:p>
          <a:p>
            <a:pPr lvl="1">
              <a:lnSpc>
                <a:spcPct val="110000"/>
              </a:lnSpc>
            </a:pPr>
            <a:r>
              <a:rPr lang="en-US" b="1" dirty="0">
                <a:latin typeface="Georgia" panose="02040502050405020303" pitchFamily="18" charset="0"/>
              </a:rPr>
              <a:t>“I could try to cut back on other expenses to save money for healthier food”</a:t>
            </a:r>
          </a:p>
          <a:p>
            <a:pPr lvl="1">
              <a:lnSpc>
                <a:spcPct val="110000"/>
              </a:lnSpc>
            </a:pPr>
            <a:r>
              <a:rPr lang="en-US" b="1" dirty="0">
                <a:latin typeface="Georgia" panose="02040502050405020303" pitchFamily="18" charset="0"/>
              </a:rPr>
              <a:t>“I could buy healthier food but cook enough to have leftovers”</a:t>
            </a:r>
          </a:p>
          <a:p>
            <a:pPr lvl="1">
              <a:lnSpc>
                <a:spcPct val="110000"/>
              </a:lnSpc>
            </a:pPr>
            <a:r>
              <a:rPr lang="en-US" b="1" dirty="0">
                <a:latin typeface="Georgia" panose="02040502050405020303" pitchFamily="18" charset="0"/>
              </a:rPr>
              <a:t>“I could wait for healthy food to be on sale”</a:t>
            </a:r>
          </a:p>
          <a:p>
            <a:pPr lvl="1">
              <a:lnSpc>
                <a:spcPct val="110000"/>
              </a:lnSpc>
            </a:pPr>
            <a:r>
              <a:rPr lang="en-US" b="1" dirty="0">
                <a:latin typeface="Georgia" panose="02040502050405020303" pitchFamily="18" charset="0"/>
              </a:rPr>
              <a:t>“I could start buying and cooking frozen food”</a:t>
            </a:r>
          </a:p>
          <a:p>
            <a:pPr lvl="1">
              <a:lnSpc>
                <a:spcPct val="110000"/>
              </a:lnSpc>
            </a:pPr>
            <a:r>
              <a:rPr lang="en-US" b="1" dirty="0">
                <a:latin typeface="Georgia" panose="02040502050405020303" pitchFamily="18" charset="0"/>
              </a:rPr>
              <a:t>“I could pick up donated canned foods for part of meals”</a:t>
            </a:r>
          </a:p>
          <a:p>
            <a:pPr marL="457178" indent="-457178">
              <a:lnSpc>
                <a:spcPct val="110000"/>
              </a:lnSpc>
              <a:buFont typeface="+mj-lt"/>
              <a:buAutoNum type="arabicPeriod" startAt="3"/>
            </a:pPr>
            <a:endParaRPr lang="en-US" dirty="0">
              <a:latin typeface="Georgia" panose="02040502050405020303" pitchFamily="18" charset="0"/>
            </a:endParaRPr>
          </a:p>
        </p:txBody>
      </p:sp>
      <p:grpSp>
        <p:nvGrpSpPr>
          <p:cNvPr id="5" name="Group 4">
            <a:extLst>
              <a:ext uri="{FF2B5EF4-FFF2-40B4-BE49-F238E27FC236}">
                <a16:creationId xmlns:a16="http://schemas.microsoft.com/office/drawing/2014/main" id="{79283982-3088-8441-804F-E7049EC842D2}"/>
              </a:ext>
            </a:extLst>
          </p:cNvPr>
          <p:cNvGrpSpPr/>
          <p:nvPr/>
        </p:nvGrpSpPr>
        <p:grpSpPr>
          <a:xfrm>
            <a:off x="1" y="207375"/>
            <a:ext cx="8880764" cy="6470516"/>
            <a:chOff x="0" y="207375"/>
            <a:chExt cx="8880764" cy="6470516"/>
          </a:xfrm>
        </p:grpSpPr>
        <p:sp>
          <p:nvSpPr>
            <p:cNvPr id="6" name="Rectangle 5">
              <a:extLst>
                <a:ext uri="{FF2B5EF4-FFF2-40B4-BE49-F238E27FC236}">
                  <a16:creationId xmlns:a16="http://schemas.microsoft.com/office/drawing/2014/main" id="{038AB521-34F2-C742-AAB5-8B8F48FABAF3}"/>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elay 6">
              <a:extLst>
                <a:ext uri="{FF2B5EF4-FFF2-40B4-BE49-F238E27FC236}">
                  <a16:creationId xmlns:a16="http://schemas.microsoft.com/office/drawing/2014/main" id="{15392EF5-B080-8A4D-9AC0-A130EFDB96D3}"/>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2325843-F6BE-F446-9DF3-CA387B4F797C}"/>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Example of Applying PST to a Social Determinants of Health</a:t>
              </a:r>
            </a:p>
          </p:txBody>
        </p:sp>
      </p:grpSp>
    </p:spTree>
    <p:extLst>
      <p:ext uri="{BB962C8B-B14F-4D97-AF65-F5344CB8AC3E}">
        <p14:creationId xmlns:p14="http://schemas.microsoft.com/office/powerpoint/2010/main" val="2609403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28745"/>
            <a:ext cx="7886700" cy="5243513"/>
          </a:xfrm>
        </p:spPr>
        <p:txBody>
          <a:bodyPr>
            <a:normAutofit fontScale="77500" lnSpcReduction="20000"/>
          </a:bodyPr>
          <a:lstStyle/>
          <a:p>
            <a:pPr marL="457178" indent="-457178">
              <a:lnSpc>
                <a:spcPct val="120000"/>
              </a:lnSpc>
              <a:buFont typeface="+mj-lt"/>
              <a:buAutoNum type="arabicPeriod" startAt="4"/>
            </a:pPr>
            <a:r>
              <a:rPr lang="en-US" dirty="0">
                <a:latin typeface="Georgia" panose="02040502050405020303" pitchFamily="18" charset="0"/>
              </a:rPr>
              <a:t>Implementing decision making guidelines, </a:t>
            </a:r>
          </a:p>
          <a:p>
            <a:pPr lvl="1">
              <a:lnSpc>
                <a:spcPct val="120000"/>
              </a:lnSpc>
            </a:pPr>
            <a:r>
              <a:rPr lang="en-US" dirty="0">
                <a:latin typeface="Georgia" panose="02040502050405020303" pitchFamily="18" charset="0"/>
              </a:rPr>
              <a:t>Have patients list pros and cons for each solution. Have them think about pros and cons related to whether solution is feasible, what impact the solution will have on patient and other people, and whether the solution meets the patients long and short-term goals </a:t>
            </a:r>
          </a:p>
          <a:p>
            <a:pPr marL="0" indent="0">
              <a:lnSpc>
                <a:spcPct val="120000"/>
              </a:lnSpc>
              <a:buNone/>
            </a:pPr>
            <a:r>
              <a:rPr lang="en-US" b="1" dirty="0">
                <a:latin typeface="Georgia" panose="02040502050405020303" pitchFamily="18" charset="0"/>
              </a:rPr>
              <a:t>Example: “I could buy healthy foods when they are on sale”</a:t>
            </a:r>
          </a:p>
          <a:p>
            <a:pPr lvl="1">
              <a:lnSpc>
                <a:spcPct val="120000"/>
              </a:lnSpc>
            </a:pPr>
            <a:r>
              <a:rPr lang="en-US" b="1" dirty="0">
                <a:latin typeface="Georgia" panose="02040502050405020303" pitchFamily="18" charset="0"/>
              </a:rPr>
              <a:t>pros – I would be saving money</a:t>
            </a:r>
          </a:p>
          <a:p>
            <a:pPr lvl="1">
              <a:lnSpc>
                <a:spcPct val="120000"/>
              </a:lnSpc>
            </a:pPr>
            <a:r>
              <a:rPr lang="en-US" b="1" dirty="0">
                <a:latin typeface="Georgia" panose="02040502050405020303" pitchFamily="18" charset="0"/>
              </a:rPr>
              <a:t>cons – it takes a lot of planning to find foods on sale and then figure out how to cook them, there may not be anything I like on sale, everyone in my family likes to eat different things. Fresh foods go bad quickly, sometimes in one day. It takes a while to get to the grocery store and it’s hard to carry a lot of groceries home. An apple costs $1.50, while Doritos cost $.75 and last longer. </a:t>
            </a:r>
          </a:p>
          <a:p>
            <a:pPr>
              <a:lnSpc>
                <a:spcPct val="120000"/>
              </a:lnSpc>
            </a:pPr>
            <a:endParaRPr lang="en-US" dirty="0">
              <a:latin typeface="Georgia" panose="02040502050405020303" pitchFamily="18" charset="0"/>
            </a:endParaRPr>
          </a:p>
        </p:txBody>
      </p:sp>
      <p:grpSp>
        <p:nvGrpSpPr>
          <p:cNvPr id="6" name="Group 5">
            <a:extLst>
              <a:ext uri="{FF2B5EF4-FFF2-40B4-BE49-F238E27FC236}">
                <a16:creationId xmlns:a16="http://schemas.microsoft.com/office/drawing/2014/main" id="{927A2468-2BC5-634A-8D2C-04C5FCCCE04C}"/>
              </a:ext>
            </a:extLst>
          </p:cNvPr>
          <p:cNvGrpSpPr/>
          <p:nvPr/>
        </p:nvGrpSpPr>
        <p:grpSpPr>
          <a:xfrm>
            <a:off x="1" y="207375"/>
            <a:ext cx="8880764" cy="6470516"/>
            <a:chOff x="0" y="207375"/>
            <a:chExt cx="8880764" cy="6470516"/>
          </a:xfrm>
        </p:grpSpPr>
        <p:sp>
          <p:nvSpPr>
            <p:cNvPr id="7" name="Rectangle 6">
              <a:extLst>
                <a:ext uri="{FF2B5EF4-FFF2-40B4-BE49-F238E27FC236}">
                  <a16:creationId xmlns:a16="http://schemas.microsoft.com/office/drawing/2014/main" id="{39844B57-7373-C04A-956E-E1E3E046F4A8}"/>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7">
              <a:extLst>
                <a:ext uri="{FF2B5EF4-FFF2-40B4-BE49-F238E27FC236}">
                  <a16:creationId xmlns:a16="http://schemas.microsoft.com/office/drawing/2014/main" id="{5D1FBB34-53E6-8347-AC9A-CDD5F6EB6DBC}"/>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300CB92-63FA-214B-9CEC-A8236F0F6BEE}"/>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Example of Applying PST to a Social Determinants of Health</a:t>
              </a:r>
            </a:p>
          </p:txBody>
        </p:sp>
      </p:grpSp>
    </p:spTree>
    <p:extLst>
      <p:ext uri="{BB962C8B-B14F-4D97-AF65-F5344CB8AC3E}">
        <p14:creationId xmlns:p14="http://schemas.microsoft.com/office/powerpoint/2010/main" val="1560435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71607"/>
            <a:ext cx="7886700" cy="5129213"/>
          </a:xfrm>
        </p:spPr>
        <p:txBody>
          <a:bodyPr>
            <a:normAutofit fontScale="77500" lnSpcReduction="20000"/>
          </a:bodyPr>
          <a:lstStyle/>
          <a:p>
            <a:pPr marL="457178" indent="-457178">
              <a:lnSpc>
                <a:spcPct val="120000"/>
              </a:lnSpc>
              <a:buFont typeface="+mj-lt"/>
              <a:buAutoNum type="arabicPeriod" startAt="5"/>
            </a:pPr>
            <a:r>
              <a:rPr lang="en-US" dirty="0">
                <a:latin typeface="Georgia" panose="02040502050405020303" pitchFamily="18" charset="0"/>
              </a:rPr>
              <a:t>Evaluating and choosing solutions </a:t>
            </a:r>
          </a:p>
          <a:p>
            <a:pPr lvl="1">
              <a:lnSpc>
                <a:spcPct val="120000"/>
              </a:lnSpc>
            </a:pPr>
            <a:r>
              <a:rPr lang="en-US" dirty="0">
                <a:latin typeface="Georgia" panose="02040502050405020303" pitchFamily="18" charset="0"/>
              </a:rPr>
              <a:t>Examine and compare solutions. Therapist can help guide by asking questions. </a:t>
            </a:r>
          </a:p>
          <a:p>
            <a:pPr marL="0" indent="0">
              <a:lnSpc>
                <a:spcPct val="120000"/>
              </a:lnSpc>
              <a:buNone/>
            </a:pPr>
            <a:r>
              <a:rPr lang="en-US" b="1" dirty="0">
                <a:latin typeface="Georgia" panose="02040502050405020303" pitchFamily="18" charset="0"/>
              </a:rPr>
              <a:t>Example: “I will start by shopping once per week for healthy frozen foods and cooking with them once per week.”</a:t>
            </a:r>
          </a:p>
          <a:p>
            <a:pPr marL="457178" indent="-457178">
              <a:lnSpc>
                <a:spcPct val="120000"/>
              </a:lnSpc>
              <a:buFont typeface="+mj-lt"/>
              <a:buAutoNum type="arabicPeriod" startAt="6"/>
            </a:pPr>
            <a:r>
              <a:rPr lang="en-US" dirty="0">
                <a:latin typeface="Georgia" panose="02040502050405020303" pitchFamily="18" charset="0"/>
              </a:rPr>
              <a:t>Implementing the preferred solution </a:t>
            </a:r>
          </a:p>
          <a:p>
            <a:pPr lvl="1">
              <a:lnSpc>
                <a:spcPct val="120000"/>
              </a:lnSpc>
            </a:pPr>
            <a:r>
              <a:rPr lang="en-US" dirty="0">
                <a:latin typeface="Georgia" panose="02040502050405020303" pitchFamily="18" charset="0"/>
              </a:rPr>
              <a:t>Make an action plan and list all potential obstacles.</a:t>
            </a:r>
          </a:p>
          <a:p>
            <a:pPr marL="0" indent="0">
              <a:lnSpc>
                <a:spcPct val="120000"/>
              </a:lnSpc>
              <a:buNone/>
            </a:pPr>
            <a:r>
              <a:rPr lang="en-US" b="1" dirty="0">
                <a:latin typeface="Georgia" panose="02040502050405020303" pitchFamily="18" charset="0"/>
              </a:rPr>
              <a:t>Example: “I will go to the grocery store on Sunday and with my shopping list. I will cook Sunday night.”</a:t>
            </a:r>
          </a:p>
          <a:p>
            <a:pPr marL="0" indent="0">
              <a:lnSpc>
                <a:spcPct val="120000"/>
              </a:lnSpc>
              <a:buNone/>
            </a:pPr>
            <a:r>
              <a:rPr lang="en-US" b="1" dirty="0">
                <a:latin typeface="Georgia" panose="02040502050405020303" pitchFamily="18" charset="0"/>
              </a:rPr>
              <a:t>Obstacles: “I will be too tired, I won’t feel like going, my family will not want to eat what I make, my family will want fast food, and then I will eat it too.”</a:t>
            </a:r>
          </a:p>
          <a:p>
            <a:pPr>
              <a:lnSpc>
                <a:spcPct val="120000"/>
              </a:lnSpc>
            </a:pPr>
            <a:endParaRPr lang="en-US" b="1" dirty="0">
              <a:latin typeface="Georgia" panose="02040502050405020303" pitchFamily="18" charset="0"/>
            </a:endParaRPr>
          </a:p>
          <a:p>
            <a:pPr marL="457178" indent="-457178">
              <a:lnSpc>
                <a:spcPct val="120000"/>
              </a:lnSpc>
              <a:buFont typeface="+mj-lt"/>
              <a:buAutoNum type="arabicPeriod" startAt="5"/>
            </a:pPr>
            <a:endParaRPr lang="en-US" dirty="0">
              <a:latin typeface="Georgia" panose="02040502050405020303" pitchFamily="18" charset="0"/>
            </a:endParaRPr>
          </a:p>
        </p:txBody>
      </p:sp>
      <p:grpSp>
        <p:nvGrpSpPr>
          <p:cNvPr id="6" name="Group 5">
            <a:extLst>
              <a:ext uri="{FF2B5EF4-FFF2-40B4-BE49-F238E27FC236}">
                <a16:creationId xmlns:a16="http://schemas.microsoft.com/office/drawing/2014/main" id="{E73D83F3-40EE-FC4F-B0E5-EB0F46982368}"/>
              </a:ext>
            </a:extLst>
          </p:cNvPr>
          <p:cNvGrpSpPr/>
          <p:nvPr/>
        </p:nvGrpSpPr>
        <p:grpSpPr>
          <a:xfrm>
            <a:off x="1" y="207375"/>
            <a:ext cx="8880764" cy="6470516"/>
            <a:chOff x="0" y="207375"/>
            <a:chExt cx="8880764" cy="6470516"/>
          </a:xfrm>
        </p:grpSpPr>
        <p:sp>
          <p:nvSpPr>
            <p:cNvPr id="7" name="Rectangle 6">
              <a:extLst>
                <a:ext uri="{FF2B5EF4-FFF2-40B4-BE49-F238E27FC236}">
                  <a16:creationId xmlns:a16="http://schemas.microsoft.com/office/drawing/2014/main" id="{E7DD6347-6C22-2540-9E88-92C2A7972D08}"/>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7">
              <a:extLst>
                <a:ext uri="{FF2B5EF4-FFF2-40B4-BE49-F238E27FC236}">
                  <a16:creationId xmlns:a16="http://schemas.microsoft.com/office/drawing/2014/main" id="{0C956A4A-7DF5-E74D-A82C-EC179449BC0A}"/>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521AE1E-20F1-3149-85ED-6F48AC10F8D9}"/>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Example of Applying PST to a Social Determinants of Health</a:t>
              </a:r>
            </a:p>
          </p:txBody>
        </p:sp>
      </p:grpSp>
    </p:spTree>
    <p:extLst>
      <p:ext uri="{BB962C8B-B14F-4D97-AF65-F5344CB8AC3E}">
        <p14:creationId xmlns:p14="http://schemas.microsoft.com/office/powerpoint/2010/main" val="292681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00163"/>
            <a:ext cx="7886700" cy="4876800"/>
          </a:xfrm>
        </p:spPr>
        <p:txBody>
          <a:bodyPr>
            <a:normAutofit fontScale="70000" lnSpcReduction="20000"/>
          </a:bodyPr>
          <a:lstStyle/>
          <a:p>
            <a:pPr marL="457178" indent="-457178">
              <a:lnSpc>
                <a:spcPct val="120000"/>
              </a:lnSpc>
              <a:buFont typeface="+mj-lt"/>
              <a:buAutoNum type="arabicPeriod" startAt="7"/>
            </a:pPr>
            <a:r>
              <a:rPr lang="en-US" dirty="0">
                <a:latin typeface="Georgia" panose="02040502050405020303" pitchFamily="18" charset="0"/>
              </a:rPr>
              <a:t>Evaluating the outcome</a:t>
            </a:r>
          </a:p>
          <a:p>
            <a:pPr lvl="1">
              <a:lnSpc>
                <a:spcPct val="120000"/>
              </a:lnSpc>
            </a:pPr>
            <a:r>
              <a:rPr lang="en-US" dirty="0">
                <a:latin typeface="Georgia" panose="02040502050405020303" pitchFamily="18" charset="0"/>
              </a:rPr>
              <a:t>Patient and therapist should attempt to answer these questions: Were you satisfied with the outcome? Did you learn anything new about the problem? Is there anything you would have done differently?</a:t>
            </a:r>
          </a:p>
          <a:p>
            <a:pPr marL="0" indent="0">
              <a:lnSpc>
                <a:spcPct val="120000"/>
              </a:lnSpc>
              <a:buNone/>
            </a:pPr>
            <a:r>
              <a:rPr lang="en-US" b="1" dirty="0">
                <a:latin typeface="Georgia" panose="02040502050405020303" pitchFamily="18" charset="0"/>
              </a:rPr>
              <a:t>Example: ”I would cook on a different night because my family was not around on Sunday night, and they ate what they wanted and not what I cooked.”</a:t>
            </a:r>
          </a:p>
          <a:p>
            <a:pPr marL="0" indent="0">
              <a:lnSpc>
                <a:spcPct val="120000"/>
              </a:lnSpc>
              <a:buNone/>
            </a:pPr>
            <a:endParaRPr lang="en-US" b="1" dirty="0">
              <a:latin typeface="Georgia" panose="02040502050405020303" pitchFamily="18" charset="0"/>
            </a:endParaRPr>
          </a:p>
          <a:p>
            <a:pPr marL="0" indent="0" algn="ctr">
              <a:lnSpc>
                <a:spcPct val="120000"/>
              </a:lnSpc>
              <a:buNone/>
            </a:pPr>
            <a:r>
              <a:rPr lang="en-US" i="1" dirty="0">
                <a:solidFill>
                  <a:srgbClr val="0070C0"/>
                </a:solidFill>
                <a:latin typeface="Georgia" panose="02040502050405020303" pitchFamily="18" charset="0"/>
              </a:rPr>
              <a:t>The next step is to try another solution if the first did not work adequately, or to tackle another goal. Part of problem-solving is learning new things and attempting new strategies to meet our goals. These skills can be applied over and over until the patient feels better and feels that goals have been accomplished. </a:t>
            </a:r>
          </a:p>
        </p:txBody>
      </p:sp>
      <p:grpSp>
        <p:nvGrpSpPr>
          <p:cNvPr id="7" name="Group 6">
            <a:extLst>
              <a:ext uri="{FF2B5EF4-FFF2-40B4-BE49-F238E27FC236}">
                <a16:creationId xmlns:a16="http://schemas.microsoft.com/office/drawing/2014/main" id="{176FC2D1-B056-B34E-BCE3-ECE54D9E65AF}"/>
              </a:ext>
            </a:extLst>
          </p:cNvPr>
          <p:cNvGrpSpPr/>
          <p:nvPr/>
        </p:nvGrpSpPr>
        <p:grpSpPr>
          <a:xfrm>
            <a:off x="1" y="207375"/>
            <a:ext cx="8880764" cy="6470516"/>
            <a:chOff x="0" y="207375"/>
            <a:chExt cx="8880764" cy="6470516"/>
          </a:xfrm>
        </p:grpSpPr>
        <p:sp>
          <p:nvSpPr>
            <p:cNvPr id="8" name="Rectangle 7">
              <a:extLst>
                <a:ext uri="{FF2B5EF4-FFF2-40B4-BE49-F238E27FC236}">
                  <a16:creationId xmlns:a16="http://schemas.microsoft.com/office/drawing/2014/main" id="{575F9762-694B-7944-816C-F7E510202147}"/>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elay 8">
              <a:extLst>
                <a:ext uri="{FF2B5EF4-FFF2-40B4-BE49-F238E27FC236}">
                  <a16:creationId xmlns:a16="http://schemas.microsoft.com/office/drawing/2014/main" id="{6E35106B-8F08-DF4E-B3BE-BFE074256AAB}"/>
                </a:ext>
              </a:extLst>
            </p:cNvPr>
            <p:cNvSpPr/>
            <p:nvPr/>
          </p:nvSpPr>
          <p:spPr>
            <a:xfrm>
              <a:off x="6095997" y="207375"/>
              <a:ext cx="789712" cy="931069"/>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F7F3488-9AE8-424B-AA1C-AD138B1BF8F2}"/>
                </a:ext>
              </a:extLst>
            </p:cNvPr>
            <p:cNvSpPr txBox="1">
              <a:spLocks/>
            </p:cNvSpPr>
            <p:nvPr/>
          </p:nvSpPr>
          <p:spPr>
            <a:xfrm>
              <a:off x="0" y="207375"/>
              <a:ext cx="6534615" cy="931069"/>
            </a:xfrm>
            <a:prstGeom prst="rect">
              <a:avLst/>
            </a:prstGeom>
            <a:solidFill>
              <a:schemeClr val="accent2"/>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Example of Applying PST to a Social Determinants of Health</a:t>
              </a:r>
            </a:p>
          </p:txBody>
        </p:sp>
      </p:grpSp>
    </p:spTree>
    <p:extLst>
      <p:ext uri="{BB962C8B-B14F-4D97-AF65-F5344CB8AC3E}">
        <p14:creationId xmlns:p14="http://schemas.microsoft.com/office/powerpoint/2010/main" val="50949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67" y="2870799"/>
            <a:ext cx="7772400" cy="968703"/>
          </a:xfrm>
        </p:spPr>
        <p:txBody>
          <a:bodyPr>
            <a:normAutofit/>
          </a:bodyPr>
          <a:lstStyle/>
          <a:p>
            <a:r>
              <a:rPr lang="en-US" sz="2800" dirty="0">
                <a:latin typeface="Georgia" panose="02040502050405020303" pitchFamily="18" charset="0"/>
              </a:rPr>
              <a:t>Next Week - Session 3: Cognitive Behavioral Therapy for Depression (BRICH)</a:t>
            </a:r>
          </a:p>
        </p:txBody>
      </p:sp>
      <p:sp>
        <p:nvSpPr>
          <p:cNvPr id="5" name="TextBox 4">
            <a:extLst>
              <a:ext uri="{FF2B5EF4-FFF2-40B4-BE49-F238E27FC236}">
                <a16:creationId xmlns:a16="http://schemas.microsoft.com/office/drawing/2014/main" id="{4C7999FF-2B9D-8F48-B759-851ED802A61A}"/>
              </a:ext>
            </a:extLst>
          </p:cNvPr>
          <p:cNvSpPr txBox="1"/>
          <p:nvPr/>
        </p:nvSpPr>
        <p:spPr>
          <a:xfrm>
            <a:off x="3007331" y="2288165"/>
            <a:ext cx="2816797" cy="707886"/>
          </a:xfrm>
          <a:prstGeom prst="rect">
            <a:avLst/>
          </a:prstGeom>
          <a:noFill/>
        </p:spPr>
        <p:txBody>
          <a:bodyPr wrap="none" rtlCol="0">
            <a:spAutoFit/>
          </a:bodyPr>
          <a:lstStyle/>
          <a:p>
            <a:r>
              <a:rPr lang="en-US" sz="4000" dirty="0">
                <a:latin typeface="Georgia" panose="02040502050405020303" pitchFamily="18" charset="0"/>
              </a:rPr>
              <a:t>Thank You!</a:t>
            </a:r>
          </a:p>
        </p:txBody>
      </p:sp>
      <p:pic>
        <p:nvPicPr>
          <p:cNvPr id="8" name="Picture 7">
            <a:extLst>
              <a:ext uri="{FF2B5EF4-FFF2-40B4-BE49-F238E27FC236}">
                <a16:creationId xmlns:a16="http://schemas.microsoft.com/office/drawing/2014/main" id="{498E8332-56E2-8545-923B-381253A682FE}"/>
              </a:ext>
            </a:extLst>
          </p:cNvPr>
          <p:cNvPicPr>
            <a:picLocks noChangeAspect="1"/>
          </p:cNvPicPr>
          <p:nvPr/>
        </p:nvPicPr>
        <p:blipFill>
          <a:blip r:embed="rId2"/>
          <a:stretch>
            <a:fillRect/>
          </a:stretch>
        </p:blipFill>
        <p:spPr>
          <a:xfrm>
            <a:off x="185979" y="6108005"/>
            <a:ext cx="1500004" cy="750003"/>
          </a:xfrm>
          <a:prstGeom prst="rect">
            <a:avLst/>
          </a:prstGeom>
        </p:spPr>
      </p:pic>
      <p:pic>
        <p:nvPicPr>
          <p:cNvPr id="10" name="Picture 9">
            <a:extLst>
              <a:ext uri="{FF2B5EF4-FFF2-40B4-BE49-F238E27FC236}">
                <a16:creationId xmlns:a16="http://schemas.microsoft.com/office/drawing/2014/main" id="{72E65D1A-B7DD-2042-801D-823AC171BF4F}"/>
              </a:ext>
            </a:extLst>
          </p:cNvPr>
          <p:cNvPicPr>
            <a:picLocks noChangeAspect="1"/>
          </p:cNvPicPr>
          <p:nvPr/>
        </p:nvPicPr>
        <p:blipFill>
          <a:blip r:embed="rId3"/>
          <a:stretch>
            <a:fillRect/>
          </a:stretch>
        </p:blipFill>
        <p:spPr>
          <a:xfrm>
            <a:off x="7257809" y="6296223"/>
            <a:ext cx="1538811" cy="373552"/>
          </a:xfrm>
          <a:prstGeom prst="rect">
            <a:avLst/>
          </a:prstGeom>
        </p:spPr>
      </p:pic>
      <p:pic>
        <p:nvPicPr>
          <p:cNvPr id="12" name="Graphic 11" descr="Brain">
            <a:extLst>
              <a:ext uri="{FF2B5EF4-FFF2-40B4-BE49-F238E27FC236}">
                <a16:creationId xmlns:a16="http://schemas.microsoft.com/office/drawing/2014/main" id="{9BBD8C3B-A2F0-9748-BC83-017C6559EB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9135" y="4068187"/>
            <a:ext cx="1201655" cy="1201655"/>
          </a:xfrm>
          <a:prstGeom prst="rect">
            <a:avLst/>
          </a:prstGeom>
        </p:spPr>
      </p:pic>
      <p:pic>
        <p:nvPicPr>
          <p:cNvPr id="14" name="Graphic 13" descr="Users">
            <a:extLst>
              <a:ext uri="{FF2B5EF4-FFF2-40B4-BE49-F238E27FC236}">
                <a16:creationId xmlns:a16="http://schemas.microsoft.com/office/drawing/2014/main" id="{F9DC48F4-75B8-BD4D-8F69-7897C8E4EC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74027" y="4068187"/>
            <a:ext cx="1201655" cy="1201655"/>
          </a:xfrm>
          <a:prstGeom prst="rect">
            <a:avLst/>
          </a:prstGeom>
        </p:spPr>
      </p:pic>
      <p:pic>
        <p:nvPicPr>
          <p:cNvPr id="16" name="Graphic 15" descr="Chat">
            <a:extLst>
              <a:ext uri="{FF2B5EF4-FFF2-40B4-BE49-F238E27FC236}">
                <a16:creationId xmlns:a16="http://schemas.microsoft.com/office/drawing/2014/main" id="{9605EA92-FAF8-0B40-844E-1E4B3D873E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3303" y="4068187"/>
            <a:ext cx="1201655" cy="1201655"/>
          </a:xfrm>
          <a:prstGeom prst="rect">
            <a:avLst/>
          </a:prstGeom>
        </p:spPr>
      </p:pic>
    </p:spTree>
    <p:extLst>
      <p:ext uri="{BB962C8B-B14F-4D97-AF65-F5344CB8AC3E}">
        <p14:creationId xmlns:p14="http://schemas.microsoft.com/office/powerpoint/2010/main" val="423713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C07DFD-B49B-DA4E-82DF-CB4C7FBE1597}"/>
              </a:ext>
            </a:extLst>
          </p:cNvPr>
          <p:cNvGrpSpPr/>
          <p:nvPr/>
        </p:nvGrpSpPr>
        <p:grpSpPr>
          <a:xfrm>
            <a:off x="0" y="366887"/>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eorgia" panose="02040502050405020303" pitchFamily="18" charset="0"/>
                </a:rPr>
                <a:t>The Collaborative Care Model-Overview</a:t>
              </a:r>
            </a:p>
          </p:txBody>
        </p:sp>
      </p:grpSp>
      <p:pic>
        <p:nvPicPr>
          <p:cNvPr id="4" name="Graphic 3" descr="User">
            <a:extLst>
              <a:ext uri="{FF2B5EF4-FFF2-40B4-BE49-F238E27FC236}">
                <a16:creationId xmlns:a16="http://schemas.microsoft.com/office/drawing/2014/main" id="{00F47BF3-8034-4642-92D2-618138FA7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77415" y="1379910"/>
            <a:ext cx="914400" cy="914400"/>
          </a:xfrm>
          <a:prstGeom prst="rect">
            <a:avLst/>
          </a:prstGeom>
        </p:spPr>
      </p:pic>
      <p:pic>
        <p:nvPicPr>
          <p:cNvPr id="10" name="Graphic 9" descr="Female Profile">
            <a:extLst>
              <a:ext uri="{FF2B5EF4-FFF2-40B4-BE49-F238E27FC236}">
                <a16:creationId xmlns:a16="http://schemas.microsoft.com/office/drawing/2014/main" id="{2FC6D142-BD2D-B64A-B87F-5A9A76A5BA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7117" y="3373338"/>
            <a:ext cx="914400" cy="914400"/>
          </a:xfrm>
          <a:prstGeom prst="rect">
            <a:avLst/>
          </a:prstGeom>
        </p:spPr>
      </p:pic>
      <p:sp>
        <p:nvSpPr>
          <p:cNvPr id="29" name="TextBox 28">
            <a:extLst>
              <a:ext uri="{FF2B5EF4-FFF2-40B4-BE49-F238E27FC236}">
                <a16:creationId xmlns:a16="http://schemas.microsoft.com/office/drawing/2014/main" id="{570534C9-CFE5-6845-B90C-20B9D33F8856}"/>
              </a:ext>
            </a:extLst>
          </p:cNvPr>
          <p:cNvSpPr txBox="1"/>
          <p:nvPr/>
        </p:nvSpPr>
        <p:spPr>
          <a:xfrm>
            <a:off x="3477722" y="4103072"/>
            <a:ext cx="1813189" cy="369332"/>
          </a:xfrm>
          <a:prstGeom prst="rect">
            <a:avLst/>
          </a:prstGeom>
          <a:noFill/>
        </p:spPr>
        <p:txBody>
          <a:bodyPr wrap="none" rtlCol="0">
            <a:spAutoFit/>
          </a:bodyPr>
          <a:lstStyle/>
          <a:p>
            <a:r>
              <a:rPr lang="en-US" b="1" u="sng" dirty="0">
                <a:solidFill>
                  <a:schemeClr val="accent6">
                    <a:lumMod val="75000"/>
                  </a:schemeClr>
                </a:solidFill>
              </a:rPr>
              <a:t>Care Coordinator</a:t>
            </a:r>
          </a:p>
        </p:txBody>
      </p:sp>
      <p:sp>
        <p:nvSpPr>
          <p:cNvPr id="32" name="TextBox 31">
            <a:extLst>
              <a:ext uri="{FF2B5EF4-FFF2-40B4-BE49-F238E27FC236}">
                <a16:creationId xmlns:a16="http://schemas.microsoft.com/office/drawing/2014/main" id="{2A42D00B-6AC4-8540-BEE1-B3CBB0B4633A}"/>
              </a:ext>
            </a:extLst>
          </p:cNvPr>
          <p:cNvSpPr txBox="1"/>
          <p:nvPr/>
        </p:nvSpPr>
        <p:spPr>
          <a:xfrm>
            <a:off x="589954" y="4103072"/>
            <a:ext cx="2335126" cy="369332"/>
          </a:xfrm>
          <a:prstGeom prst="rect">
            <a:avLst/>
          </a:prstGeom>
          <a:noFill/>
        </p:spPr>
        <p:txBody>
          <a:bodyPr wrap="none" rtlCol="0">
            <a:spAutoFit/>
          </a:bodyPr>
          <a:lstStyle/>
          <a:p>
            <a:r>
              <a:rPr lang="en-US" b="1" u="sng" dirty="0"/>
              <a:t>Consulting Psychiatrist</a:t>
            </a:r>
          </a:p>
        </p:txBody>
      </p:sp>
      <p:cxnSp>
        <p:nvCxnSpPr>
          <p:cNvPr id="38" name="Straight Arrow Connector 37">
            <a:extLst>
              <a:ext uri="{FF2B5EF4-FFF2-40B4-BE49-F238E27FC236}">
                <a16:creationId xmlns:a16="http://schemas.microsoft.com/office/drawing/2014/main" id="{2514D067-6707-EB44-B1F5-19086EC0B23E}"/>
              </a:ext>
            </a:extLst>
          </p:cNvPr>
          <p:cNvCxnSpPr/>
          <p:nvPr/>
        </p:nvCxnSpPr>
        <p:spPr>
          <a:xfrm>
            <a:off x="2205951" y="3976007"/>
            <a:ext cx="1721166" cy="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Graphic 42" descr="School girl">
            <a:extLst>
              <a:ext uri="{FF2B5EF4-FFF2-40B4-BE49-F238E27FC236}">
                <a16:creationId xmlns:a16="http://schemas.microsoft.com/office/drawing/2014/main" id="{C8411003-6EFA-A547-BEEE-71E12E3F24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0317" y="3365174"/>
            <a:ext cx="914400" cy="914400"/>
          </a:xfrm>
          <a:prstGeom prst="rect">
            <a:avLst/>
          </a:prstGeom>
        </p:spPr>
      </p:pic>
      <p:pic>
        <p:nvPicPr>
          <p:cNvPr id="15" name="Graphic 14" descr="User">
            <a:extLst>
              <a:ext uri="{FF2B5EF4-FFF2-40B4-BE49-F238E27FC236}">
                <a16:creationId xmlns:a16="http://schemas.microsoft.com/office/drawing/2014/main" id="{8694497D-09FC-BE4C-AD35-BAB505BF4F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6090" y="4816200"/>
            <a:ext cx="914400" cy="914400"/>
          </a:xfrm>
          <a:prstGeom prst="rect">
            <a:avLst/>
          </a:prstGeom>
        </p:spPr>
      </p:pic>
      <p:pic>
        <p:nvPicPr>
          <p:cNvPr id="17" name="Graphic 16" descr="Male profile">
            <a:extLst>
              <a:ext uri="{FF2B5EF4-FFF2-40B4-BE49-F238E27FC236}">
                <a16:creationId xmlns:a16="http://schemas.microsoft.com/office/drawing/2014/main" id="{A7B67E69-3DD3-604B-851F-9F490E3183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93290" y="3923019"/>
            <a:ext cx="914400" cy="914400"/>
          </a:xfrm>
          <a:prstGeom prst="rect">
            <a:avLst/>
          </a:prstGeom>
        </p:spPr>
      </p:pic>
      <p:pic>
        <p:nvPicPr>
          <p:cNvPr id="19" name="Graphic 18" descr="Female Profile">
            <a:extLst>
              <a:ext uri="{FF2B5EF4-FFF2-40B4-BE49-F238E27FC236}">
                <a16:creationId xmlns:a16="http://schemas.microsoft.com/office/drawing/2014/main" id="{B2A54357-1B0E-AA40-BD47-4F7423085F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76445" y="2167010"/>
            <a:ext cx="914400" cy="914400"/>
          </a:xfrm>
          <a:prstGeom prst="rect">
            <a:avLst/>
          </a:prstGeom>
        </p:spPr>
      </p:pic>
      <p:pic>
        <p:nvPicPr>
          <p:cNvPr id="54" name="Graphic 53" descr="Male profile">
            <a:extLst>
              <a:ext uri="{FF2B5EF4-FFF2-40B4-BE49-F238E27FC236}">
                <a16:creationId xmlns:a16="http://schemas.microsoft.com/office/drawing/2014/main" id="{F88E7772-21CE-7040-BE46-FDC70AEB89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33645" y="5560454"/>
            <a:ext cx="914400" cy="914400"/>
          </a:xfrm>
          <a:prstGeom prst="rect">
            <a:avLst/>
          </a:prstGeom>
        </p:spPr>
      </p:pic>
      <p:pic>
        <p:nvPicPr>
          <p:cNvPr id="55" name="Graphic 54" descr="Female Profile">
            <a:extLst>
              <a:ext uri="{FF2B5EF4-FFF2-40B4-BE49-F238E27FC236}">
                <a16:creationId xmlns:a16="http://schemas.microsoft.com/office/drawing/2014/main" id="{B8BAE32A-0D5C-A541-9DF5-6E803DDBF0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20489" y="4661392"/>
            <a:ext cx="914400" cy="914400"/>
          </a:xfrm>
          <a:prstGeom prst="rect">
            <a:avLst/>
          </a:prstGeom>
        </p:spPr>
      </p:pic>
      <p:pic>
        <p:nvPicPr>
          <p:cNvPr id="56" name="Graphic 55" descr="User">
            <a:extLst>
              <a:ext uri="{FF2B5EF4-FFF2-40B4-BE49-F238E27FC236}">
                <a16:creationId xmlns:a16="http://schemas.microsoft.com/office/drawing/2014/main" id="{125143F4-B201-A246-AC46-2713B44A0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8109" y="2840261"/>
            <a:ext cx="914400" cy="914400"/>
          </a:xfrm>
          <a:prstGeom prst="rect">
            <a:avLst/>
          </a:prstGeom>
        </p:spPr>
      </p:pic>
      <p:sp>
        <p:nvSpPr>
          <p:cNvPr id="58" name="Left Brace 57">
            <a:extLst>
              <a:ext uri="{FF2B5EF4-FFF2-40B4-BE49-F238E27FC236}">
                <a16:creationId xmlns:a16="http://schemas.microsoft.com/office/drawing/2014/main" id="{2461C862-F968-2442-8380-02A5EEA7699E}"/>
              </a:ext>
            </a:extLst>
          </p:cNvPr>
          <p:cNvSpPr/>
          <p:nvPr/>
        </p:nvSpPr>
        <p:spPr>
          <a:xfrm>
            <a:off x="5543710" y="1224643"/>
            <a:ext cx="533705" cy="5380264"/>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37AF7B5E-B94A-334D-8DD5-3FBB67C02FFE}"/>
              </a:ext>
            </a:extLst>
          </p:cNvPr>
          <p:cNvGrpSpPr/>
          <p:nvPr/>
        </p:nvGrpSpPr>
        <p:grpSpPr>
          <a:xfrm>
            <a:off x="3502310" y="4628379"/>
            <a:ext cx="1825343" cy="914400"/>
            <a:chOff x="3502310" y="4628379"/>
            <a:chExt cx="1825343" cy="914400"/>
          </a:xfrm>
        </p:grpSpPr>
        <p:pic>
          <p:nvPicPr>
            <p:cNvPr id="62" name="Graphic 61" descr="List">
              <a:extLst>
                <a:ext uri="{FF2B5EF4-FFF2-40B4-BE49-F238E27FC236}">
                  <a16:creationId xmlns:a16="http://schemas.microsoft.com/office/drawing/2014/main" id="{D2F9782F-BDEA-6243-A7FC-F616744955A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02310" y="4628379"/>
              <a:ext cx="914400" cy="914400"/>
            </a:xfrm>
            <a:prstGeom prst="rect">
              <a:avLst/>
            </a:prstGeom>
          </p:spPr>
        </p:pic>
        <p:sp>
          <p:nvSpPr>
            <p:cNvPr id="63" name="TextBox 62">
              <a:extLst>
                <a:ext uri="{FF2B5EF4-FFF2-40B4-BE49-F238E27FC236}">
                  <a16:creationId xmlns:a16="http://schemas.microsoft.com/office/drawing/2014/main" id="{2E8F5B6A-D7E3-BC44-913E-CF28D934C7E4}"/>
                </a:ext>
              </a:extLst>
            </p:cNvPr>
            <p:cNvSpPr txBox="1"/>
            <p:nvPr/>
          </p:nvSpPr>
          <p:spPr>
            <a:xfrm>
              <a:off x="4286086" y="4837419"/>
              <a:ext cx="1041567" cy="400110"/>
            </a:xfrm>
            <a:prstGeom prst="rect">
              <a:avLst/>
            </a:prstGeom>
            <a:noFill/>
          </p:spPr>
          <p:txBody>
            <a:bodyPr wrap="none" rtlCol="0">
              <a:spAutoFit/>
            </a:bodyPr>
            <a:lstStyle/>
            <a:p>
              <a:r>
                <a:rPr lang="en-US" sz="2000" b="1" dirty="0"/>
                <a:t>Registry</a:t>
              </a:r>
            </a:p>
          </p:txBody>
        </p:sp>
      </p:grpSp>
      <p:sp>
        <p:nvSpPr>
          <p:cNvPr id="64" name="TextBox 63">
            <a:extLst>
              <a:ext uri="{FF2B5EF4-FFF2-40B4-BE49-F238E27FC236}">
                <a16:creationId xmlns:a16="http://schemas.microsoft.com/office/drawing/2014/main" id="{043626AF-35C5-FA47-A3A5-F8296B8BC9E6}"/>
              </a:ext>
            </a:extLst>
          </p:cNvPr>
          <p:cNvSpPr txBox="1"/>
          <p:nvPr/>
        </p:nvSpPr>
        <p:spPr>
          <a:xfrm>
            <a:off x="1004212" y="5862536"/>
            <a:ext cx="4480778" cy="369332"/>
          </a:xfrm>
          <a:prstGeom prst="rect">
            <a:avLst/>
          </a:prstGeom>
          <a:noFill/>
        </p:spPr>
        <p:txBody>
          <a:bodyPr wrap="none" rtlCol="0">
            <a:spAutoFit/>
          </a:bodyPr>
          <a:lstStyle/>
          <a:p>
            <a:r>
              <a:rPr lang="en-US" b="1" dirty="0">
                <a:solidFill>
                  <a:schemeClr val="accent6">
                    <a:lumMod val="75000"/>
                  </a:schemeClr>
                </a:solidFill>
              </a:rPr>
              <a:t>“Make sure NO ONE falls through the cracks”</a:t>
            </a:r>
          </a:p>
        </p:txBody>
      </p:sp>
      <p:pic>
        <p:nvPicPr>
          <p:cNvPr id="42" name="Graphic 41" descr="User">
            <a:extLst>
              <a:ext uri="{FF2B5EF4-FFF2-40B4-BE49-F238E27FC236}">
                <a16:creationId xmlns:a16="http://schemas.microsoft.com/office/drawing/2014/main" id="{76670D77-3BE0-7240-A7A9-365D4CDF522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48568" y="3061607"/>
            <a:ext cx="914400" cy="914400"/>
          </a:xfrm>
          <a:prstGeom prst="rect">
            <a:avLst/>
          </a:prstGeom>
        </p:spPr>
      </p:pic>
      <p:grpSp>
        <p:nvGrpSpPr>
          <p:cNvPr id="8" name="Group 7"/>
          <p:cNvGrpSpPr/>
          <p:nvPr/>
        </p:nvGrpSpPr>
        <p:grpSpPr>
          <a:xfrm>
            <a:off x="6255035" y="3081411"/>
            <a:ext cx="2281982" cy="2577340"/>
            <a:chOff x="6255035" y="3081411"/>
            <a:chExt cx="2281982" cy="2577340"/>
          </a:xfrm>
        </p:grpSpPr>
        <p:sp>
          <p:nvSpPr>
            <p:cNvPr id="66" name="Oval 65">
              <a:extLst>
                <a:ext uri="{FF2B5EF4-FFF2-40B4-BE49-F238E27FC236}">
                  <a16:creationId xmlns:a16="http://schemas.microsoft.com/office/drawing/2014/main" id="{D3EA7AEB-64A8-FA46-BEEB-06797ED19943}"/>
                </a:ext>
              </a:extLst>
            </p:cNvPr>
            <p:cNvSpPr/>
            <p:nvPr/>
          </p:nvSpPr>
          <p:spPr>
            <a:xfrm>
              <a:off x="6255035" y="3081411"/>
              <a:ext cx="907933" cy="102166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6B6D1B1-B8FF-B746-BE90-B275EAA97E08}"/>
                </a:ext>
              </a:extLst>
            </p:cNvPr>
            <p:cNvSpPr/>
            <p:nvPr/>
          </p:nvSpPr>
          <p:spPr>
            <a:xfrm>
              <a:off x="7629084" y="4637089"/>
              <a:ext cx="907933" cy="102166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0828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9999" t="12930" r="10924"/>
          <a:stretch/>
        </p:blipFill>
        <p:spPr>
          <a:xfrm>
            <a:off x="1156854" y="1072640"/>
            <a:ext cx="6788727" cy="5605251"/>
          </a:xfrm>
          <a:ln>
            <a:noFill/>
          </a:ln>
        </p:spPr>
      </p:pic>
      <p:grpSp>
        <p:nvGrpSpPr>
          <p:cNvPr id="3" name="Group 2">
            <a:extLst>
              <a:ext uri="{FF2B5EF4-FFF2-40B4-BE49-F238E27FC236}">
                <a16:creationId xmlns:a16="http://schemas.microsoft.com/office/drawing/2014/main" id="{7CC07DFD-B49B-DA4E-82DF-CB4C7FBE1597}"/>
              </a:ext>
            </a:extLst>
          </p:cNvPr>
          <p:cNvGrpSpPr/>
          <p:nvPr/>
        </p:nvGrpSpPr>
        <p:grpSpPr>
          <a:xfrm>
            <a:off x="0" y="350255"/>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latin typeface="Georgia" panose="02040502050405020303" pitchFamily="18" charset="0"/>
                </a:rPr>
                <a:t>The Collaborative Care Model- Overview</a:t>
              </a:r>
            </a:p>
          </p:txBody>
        </p:sp>
      </p:grpSp>
    </p:spTree>
    <p:extLst>
      <p:ext uri="{BB962C8B-B14F-4D97-AF65-F5344CB8AC3E}">
        <p14:creationId xmlns:p14="http://schemas.microsoft.com/office/powerpoint/2010/main" val="13440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C07DFD-B49B-DA4E-82DF-CB4C7FBE1597}"/>
              </a:ext>
            </a:extLst>
          </p:cNvPr>
          <p:cNvGrpSpPr/>
          <p:nvPr/>
        </p:nvGrpSpPr>
        <p:grpSpPr>
          <a:xfrm>
            <a:off x="0" y="350255"/>
            <a:ext cx="8880764" cy="6327636"/>
            <a:chOff x="0" y="350255"/>
            <a:chExt cx="8880764" cy="6327636"/>
          </a:xfrm>
        </p:grpSpPr>
        <p:sp>
          <p:nvSpPr>
            <p:cNvPr id="5" name="Rectangle 4">
              <a:extLst>
                <a:ext uri="{FF2B5EF4-FFF2-40B4-BE49-F238E27FC236}">
                  <a16:creationId xmlns:a16="http://schemas.microsoft.com/office/drawing/2014/main" id="{52C54B97-FD1B-1845-B5C3-9FC70894FBFB}"/>
                </a:ext>
              </a:extLst>
            </p:cNvPr>
            <p:cNvSpPr/>
            <p:nvPr/>
          </p:nvSpPr>
          <p:spPr>
            <a:xfrm>
              <a:off x="221673" y="637309"/>
              <a:ext cx="8659091" cy="60405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elay 5">
              <a:extLst>
                <a:ext uri="{FF2B5EF4-FFF2-40B4-BE49-F238E27FC236}">
                  <a16:creationId xmlns:a16="http://schemas.microsoft.com/office/drawing/2014/main" id="{19FA8098-4C6F-1245-850D-A34AD8FD9B5F}"/>
                </a:ext>
              </a:extLst>
            </p:cNvPr>
            <p:cNvSpPr/>
            <p:nvPr/>
          </p:nvSpPr>
          <p:spPr>
            <a:xfrm>
              <a:off x="6095997" y="350255"/>
              <a:ext cx="789712" cy="684433"/>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6F481-0370-894B-ADA4-27E121163F14}"/>
                </a:ext>
              </a:extLst>
            </p:cNvPr>
            <p:cNvSpPr txBox="1">
              <a:spLocks/>
            </p:cNvSpPr>
            <p:nvPr/>
          </p:nvSpPr>
          <p:spPr>
            <a:xfrm>
              <a:off x="0" y="350255"/>
              <a:ext cx="6534615" cy="684433"/>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The Collaborative Care Model</a:t>
              </a:r>
            </a:p>
          </p:txBody>
        </p:sp>
      </p:grpSp>
      <p:pic>
        <p:nvPicPr>
          <p:cNvPr id="9" name="Graphic 8" descr="Woman">
            <a:extLst>
              <a:ext uri="{FF2B5EF4-FFF2-40B4-BE49-F238E27FC236}">
                <a16:creationId xmlns:a16="http://schemas.microsoft.com/office/drawing/2014/main" id="{3F11072A-2D19-7145-B7D7-195A05303F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9465" y="2832175"/>
            <a:ext cx="1638142" cy="1638142"/>
          </a:xfrm>
          <a:prstGeom prst="rect">
            <a:avLst/>
          </a:prstGeom>
        </p:spPr>
      </p:pic>
      <p:cxnSp>
        <p:nvCxnSpPr>
          <p:cNvPr id="11" name="Straight Connector 10">
            <a:extLst>
              <a:ext uri="{FF2B5EF4-FFF2-40B4-BE49-F238E27FC236}">
                <a16:creationId xmlns:a16="http://schemas.microsoft.com/office/drawing/2014/main" id="{C4B2CEC5-9CBA-0C48-9489-61E6562FA988}"/>
              </a:ext>
            </a:extLst>
          </p:cNvPr>
          <p:cNvCxnSpPr>
            <a:cxnSpLocks/>
          </p:cNvCxnSpPr>
          <p:nvPr/>
        </p:nvCxnSpPr>
        <p:spPr>
          <a:xfrm>
            <a:off x="4465864" y="1134836"/>
            <a:ext cx="221018" cy="554305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26C6B92-1DDF-A340-8D10-3B82DDE2919F}"/>
              </a:ext>
            </a:extLst>
          </p:cNvPr>
          <p:cNvSpPr/>
          <p:nvPr/>
        </p:nvSpPr>
        <p:spPr>
          <a:xfrm>
            <a:off x="3957420" y="4908534"/>
            <a:ext cx="1368732" cy="139288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Case/Care</a:t>
            </a:r>
          </a:p>
          <a:p>
            <a:pPr algn="ctr"/>
            <a:r>
              <a:rPr lang="en-US" sz="1200" b="1" dirty="0"/>
              <a:t>Managers</a:t>
            </a:r>
          </a:p>
        </p:txBody>
      </p:sp>
      <p:sp>
        <p:nvSpPr>
          <p:cNvPr id="13" name="Oval 12">
            <a:extLst>
              <a:ext uri="{FF2B5EF4-FFF2-40B4-BE49-F238E27FC236}">
                <a16:creationId xmlns:a16="http://schemas.microsoft.com/office/drawing/2014/main" id="{13E4EB7B-0551-A743-88CB-747049C663C9}"/>
              </a:ext>
            </a:extLst>
          </p:cNvPr>
          <p:cNvSpPr/>
          <p:nvPr/>
        </p:nvSpPr>
        <p:spPr>
          <a:xfrm>
            <a:off x="5467829" y="1300171"/>
            <a:ext cx="1368732" cy="139288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t>Comm</a:t>
            </a:r>
            <a:endParaRPr lang="en-US" sz="1200" b="1" dirty="0"/>
          </a:p>
          <a:p>
            <a:pPr algn="ctr"/>
            <a:r>
              <a:rPr lang="en-US" sz="1200" b="1" dirty="0"/>
              <a:t>Outreach</a:t>
            </a:r>
          </a:p>
          <a:p>
            <a:pPr algn="ctr"/>
            <a:r>
              <a:rPr lang="en-US" sz="1200" b="1" dirty="0"/>
              <a:t>Co-</a:t>
            </a:r>
            <a:r>
              <a:rPr lang="en-US" sz="1200" b="1" dirty="0" err="1"/>
              <a:t>ordinators</a:t>
            </a:r>
            <a:endParaRPr lang="en-US" sz="1200" b="1" dirty="0"/>
          </a:p>
        </p:txBody>
      </p:sp>
      <p:sp>
        <p:nvSpPr>
          <p:cNvPr id="14" name="Oval 13">
            <a:extLst>
              <a:ext uri="{FF2B5EF4-FFF2-40B4-BE49-F238E27FC236}">
                <a16:creationId xmlns:a16="http://schemas.microsoft.com/office/drawing/2014/main" id="{56ACD0C9-59E8-4A4D-94EE-E11121D5ED78}"/>
              </a:ext>
            </a:extLst>
          </p:cNvPr>
          <p:cNvSpPr/>
          <p:nvPr/>
        </p:nvSpPr>
        <p:spPr>
          <a:xfrm>
            <a:off x="5988809" y="3816601"/>
            <a:ext cx="1368732" cy="139288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Outreach</a:t>
            </a:r>
          </a:p>
          <a:p>
            <a:pPr algn="ctr"/>
            <a:r>
              <a:rPr lang="en-US" sz="1200" b="1" dirty="0"/>
              <a:t>Workers</a:t>
            </a:r>
          </a:p>
        </p:txBody>
      </p:sp>
      <p:sp>
        <p:nvSpPr>
          <p:cNvPr id="15" name="Oval 14">
            <a:extLst>
              <a:ext uri="{FF2B5EF4-FFF2-40B4-BE49-F238E27FC236}">
                <a16:creationId xmlns:a16="http://schemas.microsoft.com/office/drawing/2014/main" id="{5A36B638-EBD2-E047-9CE8-8B6E3064EF62}"/>
              </a:ext>
            </a:extLst>
          </p:cNvPr>
          <p:cNvSpPr/>
          <p:nvPr/>
        </p:nvSpPr>
        <p:spPr>
          <a:xfrm>
            <a:off x="1565826" y="3831781"/>
            <a:ext cx="1368732" cy="139288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PCP</a:t>
            </a:r>
          </a:p>
        </p:txBody>
      </p:sp>
      <p:sp>
        <p:nvSpPr>
          <p:cNvPr id="16" name="Oval 15">
            <a:extLst>
              <a:ext uri="{FF2B5EF4-FFF2-40B4-BE49-F238E27FC236}">
                <a16:creationId xmlns:a16="http://schemas.microsoft.com/office/drawing/2014/main" id="{CF04127E-E986-8643-8833-88618760C8D1}"/>
              </a:ext>
            </a:extLst>
          </p:cNvPr>
          <p:cNvSpPr/>
          <p:nvPr/>
        </p:nvSpPr>
        <p:spPr>
          <a:xfrm>
            <a:off x="2125583" y="1309493"/>
            <a:ext cx="1368732" cy="139288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Admin</a:t>
            </a:r>
          </a:p>
        </p:txBody>
      </p:sp>
      <p:sp>
        <p:nvSpPr>
          <p:cNvPr id="19" name="Up-Down Arrow 18">
            <a:extLst>
              <a:ext uri="{FF2B5EF4-FFF2-40B4-BE49-F238E27FC236}">
                <a16:creationId xmlns:a16="http://schemas.microsoft.com/office/drawing/2014/main" id="{0788C118-9C76-6F44-809D-7E28D396164D}"/>
              </a:ext>
            </a:extLst>
          </p:cNvPr>
          <p:cNvSpPr/>
          <p:nvPr/>
        </p:nvSpPr>
        <p:spPr>
          <a:xfrm rot="3258042">
            <a:off x="3552392" y="3843375"/>
            <a:ext cx="484632" cy="816429"/>
          </a:xfrm>
          <a:prstGeom prst="up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Down Arrow 19">
            <a:extLst>
              <a:ext uri="{FF2B5EF4-FFF2-40B4-BE49-F238E27FC236}">
                <a16:creationId xmlns:a16="http://schemas.microsoft.com/office/drawing/2014/main" id="{FE1EA250-66B7-A945-BB15-E5CCE38BE4F3}"/>
              </a:ext>
            </a:extLst>
          </p:cNvPr>
          <p:cNvSpPr/>
          <p:nvPr/>
        </p:nvSpPr>
        <p:spPr>
          <a:xfrm rot="6655362">
            <a:off x="5227287" y="3795682"/>
            <a:ext cx="484632" cy="816429"/>
          </a:xfrm>
          <a:prstGeom prst="up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a:extLst>
              <a:ext uri="{FF2B5EF4-FFF2-40B4-BE49-F238E27FC236}">
                <a16:creationId xmlns:a16="http://schemas.microsoft.com/office/drawing/2014/main" id="{C3043383-ED21-3C41-8516-10598EDC4F6C}"/>
              </a:ext>
            </a:extLst>
          </p:cNvPr>
          <p:cNvSpPr/>
          <p:nvPr/>
        </p:nvSpPr>
        <p:spPr>
          <a:xfrm rot="7493006">
            <a:off x="3647453" y="2528532"/>
            <a:ext cx="484632" cy="816429"/>
          </a:xfrm>
          <a:prstGeom prst="up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a:extLst>
              <a:ext uri="{FF2B5EF4-FFF2-40B4-BE49-F238E27FC236}">
                <a16:creationId xmlns:a16="http://schemas.microsoft.com/office/drawing/2014/main" id="{CBD7076A-2B0C-584B-9C04-5EBFDB1A4B0E}"/>
              </a:ext>
            </a:extLst>
          </p:cNvPr>
          <p:cNvSpPr/>
          <p:nvPr/>
        </p:nvSpPr>
        <p:spPr>
          <a:xfrm rot="3142216">
            <a:off x="4967182" y="2528534"/>
            <a:ext cx="484632" cy="816429"/>
          </a:xfrm>
          <a:prstGeom prst="up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0F385C5-7773-6A40-9C8A-CB1D2C712BF4}"/>
              </a:ext>
            </a:extLst>
          </p:cNvPr>
          <p:cNvSpPr txBox="1"/>
          <p:nvPr/>
        </p:nvSpPr>
        <p:spPr>
          <a:xfrm>
            <a:off x="1138356" y="1218367"/>
            <a:ext cx="982961" cy="523220"/>
          </a:xfrm>
          <a:prstGeom prst="rect">
            <a:avLst/>
          </a:prstGeom>
          <a:noFill/>
        </p:spPr>
        <p:txBody>
          <a:bodyPr wrap="none" rtlCol="0">
            <a:spAutoFit/>
          </a:bodyPr>
          <a:lstStyle/>
          <a:p>
            <a:r>
              <a:rPr lang="en-US" sz="2800" b="1" dirty="0">
                <a:solidFill>
                  <a:schemeClr val="accent5">
                    <a:lumMod val="60000"/>
                    <a:lumOff val="40000"/>
                  </a:schemeClr>
                </a:solidFill>
              </a:rPr>
              <a:t>Clinic</a:t>
            </a:r>
          </a:p>
        </p:txBody>
      </p:sp>
      <p:sp>
        <p:nvSpPr>
          <p:cNvPr id="25" name="TextBox 24">
            <a:extLst>
              <a:ext uri="{FF2B5EF4-FFF2-40B4-BE49-F238E27FC236}">
                <a16:creationId xmlns:a16="http://schemas.microsoft.com/office/drawing/2014/main" id="{3377DBBA-FBB4-8544-9EA5-A2B104970325}"/>
              </a:ext>
            </a:extLst>
          </p:cNvPr>
          <p:cNvSpPr txBox="1"/>
          <p:nvPr/>
        </p:nvSpPr>
        <p:spPr>
          <a:xfrm>
            <a:off x="6857570" y="1218367"/>
            <a:ext cx="1919115" cy="523220"/>
          </a:xfrm>
          <a:prstGeom prst="rect">
            <a:avLst/>
          </a:prstGeom>
          <a:noFill/>
        </p:spPr>
        <p:txBody>
          <a:bodyPr wrap="none" rtlCol="0">
            <a:spAutoFit/>
          </a:bodyPr>
          <a:lstStyle/>
          <a:p>
            <a:r>
              <a:rPr lang="en-US" sz="2800" b="1" dirty="0">
                <a:solidFill>
                  <a:schemeClr val="accent5">
                    <a:lumMod val="60000"/>
                    <a:lumOff val="40000"/>
                  </a:schemeClr>
                </a:solidFill>
              </a:rPr>
              <a:t>Community</a:t>
            </a:r>
          </a:p>
        </p:txBody>
      </p:sp>
    </p:spTree>
    <p:extLst>
      <p:ext uri="{BB962C8B-B14F-4D97-AF65-F5344CB8AC3E}">
        <p14:creationId xmlns:p14="http://schemas.microsoft.com/office/powerpoint/2010/main" val="90756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42" y="1336035"/>
            <a:ext cx="5414963" cy="4612335"/>
          </a:xfrm>
        </p:spPr>
        <p:txBody>
          <a:bodyPr>
            <a:normAutofit/>
          </a:bodyPr>
          <a:lstStyle/>
          <a:p>
            <a:r>
              <a:rPr lang="en-US" sz="3200" dirty="0"/>
              <a:t>What is Depression?</a:t>
            </a:r>
          </a:p>
          <a:p>
            <a:pPr lvl="1"/>
            <a:r>
              <a:rPr lang="en-US" sz="3200" dirty="0"/>
              <a:t>Prevalence, Symptoms and Impact</a:t>
            </a:r>
          </a:p>
          <a:p>
            <a:pPr lvl="1"/>
            <a:r>
              <a:rPr lang="en-US" sz="3200" dirty="0"/>
              <a:t>Overview of Treatment </a:t>
            </a:r>
          </a:p>
          <a:p>
            <a:r>
              <a:rPr lang="en-US" sz="3200" dirty="0"/>
              <a:t>Problem Solving Therapy (PST) and the Seven Steps </a:t>
            </a:r>
          </a:p>
          <a:p>
            <a:r>
              <a:rPr lang="en-US" sz="3200" dirty="0"/>
              <a:t>Applying PST to Social Determinants of Health</a:t>
            </a:r>
          </a:p>
        </p:txBody>
      </p:sp>
      <p:grpSp>
        <p:nvGrpSpPr>
          <p:cNvPr id="4" name="Group 3">
            <a:extLst>
              <a:ext uri="{FF2B5EF4-FFF2-40B4-BE49-F238E27FC236}">
                <a16:creationId xmlns:a16="http://schemas.microsoft.com/office/drawing/2014/main" id="{D43A593C-4C46-FD4B-88E6-485CA068FE24}"/>
              </a:ext>
            </a:extLst>
          </p:cNvPr>
          <p:cNvGrpSpPr/>
          <p:nvPr/>
        </p:nvGrpSpPr>
        <p:grpSpPr>
          <a:xfrm>
            <a:off x="8" y="364543"/>
            <a:ext cx="8880763" cy="6327636"/>
            <a:chOff x="1" y="350255"/>
            <a:chExt cx="8880763" cy="6327636"/>
          </a:xfrm>
        </p:grpSpPr>
        <p:sp>
          <p:nvSpPr>
            <p:cNvPr id="5" name="Rectangle 4">
              <a:extLst>
                <a:ext uri="{FF2B5EF4-FFF2-40B4-BE49-F238E27FC236}">
                  <a16:creationId xmlns:a16="http://schemas.microsoft.com/office/drawing/2014/main" id="{90CC057E-20E2-5A41-8638-F28F331F0716}"/>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Regular" panose="02040502050405020303" pitchFamily="18" charset="0"/>
              </a:endParaRPr>
            </a:p>
          </p:txBody>
        </p:sp>
        <p:sp>
          <p:nvSpPr>
            <p:cNvPr id="6" name="Delay 5">
              <a:extLst>
                <a:ext uri="{FF2B5EF4-FFF2-40B4-BE49-F238E27FC236}">
                  <a16:creationId xmlns:a16="http://schemas.microsoft.com/office/drawing/2014/main" id="{7B4AAA16-D012-524D-B717-B5DA382DCB15}"/>
                </a:ext>
              </a:extLst>
            </p:cNvPr>
            <p:cNvSpPr/>
            <p:nvPr/>
          </p:nvSpPr>
          <p:spPr>
            <a:xfrm>
              <a:off x="1833995"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Regular" panose="02040502050405020303" pitchFamily="18" charset="0"/>
              </a:endParaRPr>
            </a:p>
          </p:txBody>
        </p:sp>
        <p:sp>
          <p:nvSpPr>
            <p:cNvPr id="7" name="Title 1">
              <a:extLst>
                <a:ext uri="{FF2B5EF4-FFF2-40B4-BE49-F238E27FC236}">
                  <a16:creationId xmlns:a16="http://schemas.microsoft.com/office/drawing/2014/main" id="{159D5791-A7A6-7047-BA49-1FA71EF0A5B7}"/>
                </a:ext>
              </a:extLst>
            </p:cNvPr>
            <p:cNvSpPr txBox="1">
              <a:spLocks/>
            </p:cNvSpPr>
            <p:nvPr/>
          </p:nvSpPr>
          <p:spPr>
            <a:xfrm>
              <a:off x="1" y="350255"/>
              <a:ext cx="2228850" cy="684433"/>
            </a:xfrm>
            <a:prstGeom prst="rect">
              <a:avLst/>
            </a:prstGeom>
            <a:solidFill>
              <a:schemeClr val="accent2"/>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 </a:t>
              </a:r>
              <a:r>
                <a:rPr lang="en-US" sz="4600" b="1" dirty="0">
                  <a:solidFill>
                    <a:schemeClr val="bg1"/>
                  </a:solidFill>
                  <a:latin typeface="Georgia" panose="02040502050405020303" pitchFamily="18" charset="0"/>
                </a:rPr>
                <a:t>Overview</a:t>
              </a:r>
              <a:endParaRPr lang="en-US" sz="3800" b="1" dirty="0">
                <a:solidFill>
                  <a:schemeClr val="bg1"/>
                </a:solidFill>
                <a:latin typeface="Georgia" panose="02040502050405020303" pitchFamily="18" charset="0"/>
              </a:endParaRPr>
            </a:p>
          </p:txBody>
        </p:sp>
      </p:grpSp>
      <p:pic>
        <p:nvPicPr>
          <p:cNvPr id="8" name="Graphic 7" descr="List">
            <a:extLst>
              <a:ext uri="{FF2B5EF4-FFF2-40B4-BE49-F238E27FC236}">
                <a16:creationId xmlns:a16="http://schemas.microsoft.com/office/drawing/2014/main" id="{91C55CA4-8404-1444-8C80-D704F2390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1897">
            <a:off x="5265600" y="1649096"/>
            <a:ext cx="3986213" cy="3986213"/>
          </a:xfrm>
          <a:prstGeom prst="rect">
            <a:avLst/>
          </a:prstGeom>
        </p:spPr>
      </p:pic>
    </p:spTree>
    <p:extLst>
      <p:ext uri="{BB962C8B-B14F-4D97-AF65-F5344CB8AC3E}">
        <p14:creationId xmlns:p14="http://schemas.microsoft.com/office/powerpoint/2010/main" val="30968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lay 3">
            <a:extLst>
              <a:ext uri="{FF2B5EF4-FFF2-40B4-BE49-F238E27FC236}">
                <a16:creationId xmlns:a16="http://schemas.microsoft.com/office/drawing/2014/main" id="{4B36531C-C884-A749-A593-7AC871176C4C}"/>
              </a:ext>
            </a:extLst>
          </p:cNvPr>
          <p:cNvSpPr/>
          <p:nvPr/>
        </p:nvSpPr>
        <p:spPr>
          <a:xfrm>
            <a:off x="4008312" y="2814637"/>
            <a:ext cx="2109346" cy="1628775"/>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BFC7A-1DFB-F34D-A468-6D4921932412}"/>
              </a:ext>
            </a:extLst>
          </p:cNvPr>
          <p:cNvSpPr>
            <a:spLocks noGrp="1"/>
          </p:cNvSpPr>
          <p:nvPr>
            <p:ph type="title"/>
          </p:nvPr>
        </p:nvSpPr>
        <p:spPr>
          <a:xfrm>
            <a:off x="1" y="2814638"/>
            <a:ext cx="5062984" cy="1628775"/>
          </a:xfrm>
          <a:solidFill>
            <a:schemeClr val="accent2"/>
          </a:solidFill>
        </p:spPr>
        <p:txBody>
          <a:bodyPr anchor="ctr">
            <a:normAutofit fontScale="90000"/>
          </a:bodyPr>
          <a:lstStyle/>
          <a:p>
            <a:r>
              <a:rPr lang="en-US" b="1" dirty="0">
                <a:ln w="0"/>
                <a:solidFill>
                  <a:schemeClr val="bg1"/>
                </a:solidFill>
                <a:effectLst>
                  <a:outerShdw blurRad="38100" dist="19050" dir="2700000" algn="tl" rotWithShape="0">
                    <a:schemeClr val="dk1">
                      <a:alpha val="40000"/>
                    </a:schemeClr>
                  </a:outerShdw>
                </a:effectLst>
                <a:latin typeface="Avenir Next" panose="020B0503020202020204" pitchFamily="34" charset="0"/>
              </a:rPr>
              <a:t>  	Depression 	&amp; Stress</a:t>
            </a:r>
          </a:p>
        </p:txBody>
      </p:sp>
      <p:sp>
        <p:nvSpPr>
          <p:cNvPr id="5" name="Rectangle 4">
            <a:extLst>
              <a:ext uri="{FF2B5EF4-FFF2-40B4-BE49-F238E27FC236}">
                <a16:creationId xmlns:a16="http://schemas.microsoft.com/office/drawing/2014/main" id="{F5CEAEDD-30A3-184F-98E2-2831A2C5C184}"/>
              </a:ext>
            </a:extLst>
          </p:cNvPr>
          <p:cNvSpPr/>
          <p:nvPr/>
        </p:nvSpPr>
        <p:spPr>
          <a:xfrm>
            <a:off x="400047" y="385763"/>
            <a:ext cx="8443915" cy="61579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54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bwMode="auto">
          <a:xfrm>
            <a:off x="528637" y="1034695"/>
            <a:ext cx="8243888" cy="5273871"/>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77500" lnSpcReduction="20000"/>
          </a:bodyPr>
          <a:lstStyle/>
          <a:p>
            <a:pPr>
              <a:lnSpc>
                <a:spcPct val="120000"/>
              </a:lnSpc>
            </a:pPr>
            <a:r>
              <a:rPr lang="en-US" dirty="0">
                <a:latin typeface="Georgia" panose="02040502050405020303" pitchFamily="18" charset="0"/>
              </a:rPr>
              <a:t>Depression is a mood disorder characterized by </a:t>
            </a:r>
            <a:r>
              <a:rPr lang="en-US" b="1" dirty="0">
                <a:solidFill>
                  <a:schemeClr val="accent5"/>
                </a:solidFill>
                <a:latin typeface="Georgia" panose="02040502050405020303" pitchFamily="18" charset="0"/>
              </a:rPr>
              <a:t>low mood, poor concentration, inability to enjoy things, and impaired sleep and appetite</a:t>
            </a:r>
            <a:r>
              <a:rPr lang="en-US" dirty="0">
                <a:latin typeface="Georgia" panose="02040502050405020303" pitchFamily="18" charset="0"/>
              </a:rPr>
              <a:t>. While everyone experiences these symptoms occasionally, people with clinical depression experience these symptoms for a </a:t>
            </a:r>
            <a:r>
              <a:rPr lang="en-US" b="1" dirty="0">
                <a:solidFill>
                  <a:schemeClr val="accent5"/>
                </a:solidFill>
                <a:latin typeface="Georgia" panose="02040502050405020303" pitchFamily="18" charset="0"/>
              </a:rPr>
              <a:t>prolonged time period</a:t>
            </a:r>
            <a:r>
              <a:rPr lang="en-US" dirty="0">
                <a:latin typeface="Georgia" panose="02040502050405020303" pitchFamily="18" charset="0"/>
              </a:rPr>
              <a:t>, and are unable to function at their usual level.  </a:t>
            </a:r>
          </a:p>
          <a:p>
            <a:pPr>
              <a:lnSpc>
                <a:spcPct val="120000"/>
              </a:lnSpc>
            </a:pPr>
            <a:r>
              <a:rPr lang="en-US" dirty="0">
                <a:latin typeface="Georgia" panose="02040502050405020303" pitchFamily="18" charset="0"/>
              </a:rPr>
              <a:t>Sometimes people develop depression after a stressful event, and other times it can occur without an apparent trigger. Some people experience depression many times throughout their lives. Some people have depression that runs in their families. </a:t>
            </a:r>
          </a:p>
          <a:p>
            <a:pPr>
              <a:lnSpc>
                <a:spcPct val="120000"/>
              </a:lnSpc>
            </a:pPr>
            <a:r>
              <a:rPr lang="en-US" dirty="0">
                <a:latin typeface="Georgia" panose="02040502050405020303" pitchFamily="18" charset="0"/>
              </a:rPr>
              <a:t>Depression is present in </a:t>
            </a:r>
            <a:r>
              <a:rPr lang="en-US" b="1" dirty="0">
                <a:solidFill>
                  <a:schemeClr val="accent5"/>
                </a:solidFill>
                <a:latin typeface="Georgia" panose="02040502050405020303" pitchFamily="18" charset="0"/>
              </a:rPr>
              <a:t>5-10% of patients seen in primary care settings</a:t>
            </a:r>
          </a:p>
          <a:p>
            <a:pPr>
              <a:lnSpc>
                <a:spcPct val="120000"/>
              </a:lnSpc>
            </a:pPr>
            <a:r>
              <a:rPr lang="en-US" dirty="0">
                <a:latin typeface="Georgia" panose="02040502050405020303" pitchFamily="18" charset="0"/>
              </a:rPr>
              <a:t>It causes more severe </a:t>
            </a:r>
            <a:r>
              <a:rPr lang="en-US" b="1" dirty="0">
                <a:solidFill>
                  <a:schemeClr val="accent5"/>
                </a:solidFill>
                <a:latin typeface="Georgia" panose="02040502050405020303" pitchFamily="18" charset="0"/>
              </a:rPr>
              <a:t>disability</a:t>
            </a:r>
            <a:r>
              <a:rPr lang="en-US" dirty="0">
                <a:latin typeface="Georgia" panose="02040502050405020303" pitchFamily="18" charset="0"/>
              </a:rPr>
              <a:t> than any other chronic illness besides heart disease</a:t>
            </a:r>
          </a:p>
        </p:txBody>
      </p:sp>
      <p:sp>
        <p:nvSpPr>
          <p:cNvPr id="3" name="TextBox 2"/>
          <p:cNvSpPr txBox="1"/>
          <p:nvPr/>
        </p:nvSpPr>
        <p:spPr>
          <a:xfrm>
            <a:off x="221681" y="6336614"/>
            <a:ext cx="4487593" cy="307777"/>
          </a:xfrm>
          <a:prstGeom prst="rect">
            <a:avLst/>
          </a:prstGeom>
          <a:noFill/>
        </p:spPr>
        <p:txBody>
          <a:bodyPr wrap="square" rtlCol="0">
            <a:spAutoFit/>
          </a:bodyPr>
          <a:lstStyle/>
          <a:p>
            <a:r>
              <a:rPr lang="en-US" sz="1400" dirty="0">
                <a:latin typeface="Georgia Regular" panose="02040502050405020303" pitchFamily="18" charset="0"/>
              </a:rPr>
              <a:t>Source: CPIC Clinician Resources </a:t>
            </a:r>
          </a:p>
        </p:txBody>
      </p:sp>
      <p:grpSp>
        <p:nvGrpSpPr>
          <p:cNvPr id="7" name="Group 6">
            <a:extLst>
              <a:ext uri="{FF2B5EF4-FFF2-40B4-BE49-F238E27FC236}">
                <a16:creationId xmlns:a16="http://schemas.microsoft.com/office/drawing/2014/main" id="{53C78D41-0F12-5847-9BD3-EB605DCB0103}"/>
              </a:ext>
            </a:extLst>
          </p:cNvPr>
          <p:cNvGrpSpPr/>
          <p:nvPr/>
        </p:nvGrpSpPr>
        <p:grpSpPr>
          <a:xfrm>
            <a:off x="1" y="353983"/>
            <a:ext cx="8880764" cy="6327636"/>
            <a:chOff x="0" y="350255"/>
            <a:chExt cx="8880764" cy="6327636"/>
          </a:xfrm>
        </p:grpSpPr>
        <p:sp>
          <p:nvSpPr>
            <p:cNvPr id="8" name="Rectangle 7">
              <a:extLst>
                <a:ext uri="{FF2B5EF4-FFF2-40B4-BE49-F238E27FC236}">
                  <a16:creationId xmlns:a16="http://schemas.microsoft.com/office/drawing/2014/main" id="{E3AFF4D9-D461-E14E-8EF6-D93CCB6BCD52}"/>
                </a:ext>
              </a:extLst>
            </p:cNvPr>
            <p:cNvSpPr/>
            <p:nvPr/>
          </p:nvSpPr>
          <p:spPr>
            <a:xfrm>
              <a:off x="221673" y="637309"/>
              <a:ext cx="8659091" cy="60405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Regular" panose="02040502050405020303" pitchFamily="18" charset="0"/>
              </a:endParaRPr>
            </a:p>
          </p:txBody>
        </p:sp>
        <p:sp>
          <p:nvSpPr>
            <p:cNvPr id="9" name="Delay 8">
              <a:extLst>
                <a:ext uri="{FF2B5EF4-FFF2-40B4-BE49-F238E27FC236}">
                  <a16:creationId xmlns:a16="http://schemas.microsoft.com/office/drawing/2014/main" id="{098394D5-3692-EB4E-8BB4-99A15AD8A448}"/>
                </a:ext>
              </a:extLst>
            </p:cNvPr>
            <p:cNvSpPr/>
            <p:nvPr/>
          </p:nvSpPr>
          <p:spPr>
            <a:xfrm>
              <a:off x="4167403" y="350255"/>
              <a:ext cx="789712" cy="684433"/>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Regular" panose="02040502050405020303" pitchFamily="18" charset="0"/>
              </a:endParaRPr>
            </a:p>
          </p:txBody>
        </p:sp>
        <p:sp>
          <p:nvSpPr>
            <p:cNvPr id="10" name="Title 1">
              <a:extLst>
                <a:ext uri="{FF2B5EF4-FFF2-40B4-BE49-F238E27FC236}">
                  <a16:creationId xmlns:a16="http://schemas.microsoft.com/office/drawing/2014/main" id="{95580E88-B4A9-1248-B649-5F1D0197053A}"/>
                </a:ext>
              </a:extLst>
            </p:cNvPr>
            <p:cNvSpPr txBox="1">
              <a:spLocks/>
            </p:cNvSpPr>
            <p:nvPr/>
          </p:nvSpPr>
          <p:spPr>
            <a:xfrm>
              <a:off x="0" y="350255"/>
              <a:ext cx="4562259" cy="68443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Georgia" panose="02040502050405020303" pitchFamily="18" charset="0"/>
                </a:rPr>
                <a:t>What is Depression?</a:t>
              </a:r>
            </a:p>
          </p:txBody>
        </p:sp>
      </p:grpSp>
    </p:spTree>
    <p:extLst>
      <p:ext uri="{BB962C8B-B14F-4D97-AF65-F5344CB8AC3E}">
        <p14:creationId xmlns:p14="http://schemas.microsoft.com/office/powerpoint/2010/main" val="955366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4430D9DC87EE4A94F784331488ED3E" ma:contentTypeVersion="8" ma:contentTypeDescription="Create a new document." ma:contentTypeScope="" ma:versionID="94bd90980f92e2a41f96d8e7c1a55f53">
  <xsd:schema xmlns:xsd="http://www.w3.org/2001/XMLSchema" xmlns:xs="http://www.w3.org/2001/XMLSchema" xmlns:p="http://schemas.microsoft.com/office/2006/metadata/properties" xmlns:ns2="fddcb908-90d8-42d9-a63d-dfff691e26a7" targetNamespace="http://schemas.microsoft.com/office/2006/metadata/properties" ma:root="true" ma:fieldsID="b38809841afbf06dbd00316919a35dd9" ns2:_="">
    <xsd:import namespace="fddcb908-90d8-42d9-a63d-dfff691e26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cb908-90d8-42d9-a63d-dfff691e26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012DA-BF99-4E90-8250-9B785E9A8F96}">
  <ds:schemaRefs>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fddcb908-90d8-42d9-a63d-dfff691e26a7"/>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9FD30EF9-A1DC-4F7C-B0AE-C16FC8B02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cb908-90d8-42d9-a63d-dfff691e2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FF720B-7102-4F8B-B400-F16848552E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1395</TotalTime>
  <Words>2138</Words>
  <Application>Microsoft Macintosh PowerPoint</Application>
  <PresentationFormat>On-screen Show (4:3)</PresentationFormat>
  <Paragraphs>319</Paragraphs>
  <Slides>39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Avenir Next</vt:lpstr>
      <vt:lpstr>Calibri</vt:lpstr>
      <vt:lpstr>Georgia</vt:lpstr>
      <vt:lpstr>Georgia Regular</vt:lpstr>
      <vt:lpstr>Lucida Sans</vt:lpstr>
      <vt:lpstr>System Font Regular</vt:lpstr>
      <vt:lpstr>Tahoma</vt:lpstr>
      <vt:lpstr>Office Theme</vt:lpstr>
      <vt:lpstr>Session 2: Introduction to Depression and Problem Solving Therapy</vt:lpstr>
      <vt:lpstr>Introduction</vt:lpstr>
      <vt:lpstr>PowerPoint Presentation</vt:lpstr>
      <vt:lpstr>PowerPoint Presentation</vt:lpstr>
      <vt:lpstr>PowerPoint Presentation</vt:lpstr>
      <vt:lpstr>PowerPoint Presentation</vt:lpstr>
      <vt:lpstr>PowerPoint Presentation</vt:lpstr>
      <vt:lpstr>   Depression  &amp;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Applying PST to Social  Determinants of Health</vt:lpstr>
      <vt:lpstr>PowerPoint Presentation</vt:lpstr>
      <vt:lpstr>PowerPoint Presentation</vt:lpstr>
      <vt:lpstr>PowerPoint Presentation</vt:lpstr>
      <vt:lpstr>PowerPoint Presentation</vt:lpstr>
      <vt:lpstr>PowerPoint Presentation</vt:lpstr>
      <vt:lpstr>PowerPoint Presentation</vt:lpstr>
      <vt:lpstr>Next Week - Session 3: Cognitive Behavioral Therapy for Depression (BRICH)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depression with an awareness of social determinants of health:</dc:title>
  <dc:creator>Elizabeth Moore</dc:creator>
  <cp:lastModifiedBy>Everette, Ashley</cp:lastModifiedBy>
  <cp:revision>82</cp:revision>
  <dcterms:created xsi:type="dcterms:W3CDTF">2018-06-18T04:30:26Z</dcterms:created>
  <dcterms:modified xsi:type="dcterms:W3CDTF">2019-06-13T18:31:37Z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0x0101001C4430D9DC87EE4A94F784331488ED3E</vt:lpwstr>
  </property>
</Properties>
</file>