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51"/>
  </p:notesMasterIdLst>
  <p:handoutMasterIdLst>
    <p:handoutMasterId r:id="rId52"/>
  </p:handoutMasterIdLst>
  <p:sldIdLst>
    <p:sldId id="256" r:id="rId5"/>
    <p:sldId id="333" r:id="rId6"/>
    <p:sldId id="334" r:id="rId7"/>
    <p:sldId id="430" r:id="rId8"/>
    <p:sldId id="435" r:id="rId9"/>
    <p:sldId id="259" r:id="rId10"/>
    <p:sldId id="442" r:id="rId11"/>
    <p:sldId id="438" r:id="rId12"/>
    <p:sldId id="439" r:id="rId13"/>
    <p:sldId id="443" r:id="rId14"/>
    <p:sldId id="445" r:id="rId15"/>
    <p:sldId id="322" r:id="rId16"/>
    <p:sldId id="257" r:id="rId17"/>
    <p:sldId id="446" r:id="rId18"/>
    <p:sldId id="258" r:id="rId19"/>
    <p:sldId id="450" r:id="rId20"/>
    <p:sldId id="260" r:id="rId21"/>
    <p:sldId id="451" r:id="rId22"/>
    <p:sldId id="286" r:id="rId23"/>
    <p:sldId id="452" r:id="rId24"/>
    <p:sldId id="261" r:id="rId25"/>
    <p:sldId id="262" r:id="rId26"/>
    <p:sldId id="263" r:id="rId27"/>
    <p:sldId id="288" r:id="rId28"/>
    <p:sldId id="265" r:id="rId29"/>
    <p:sldId id="264" r:id="rId30"/>
    <p:sldId id="266" r:id="rId31"/>
    <p:sldId id="267" r:id="rId32"/>
    <p:sldId id="268" r:id="rId33"/>
    <p:sldId id="269" r:id="rId34"/>
    <p:sldId id="270" r:id="rId35"/>
    <p:sldId id="274" r:id="rId36"/>
    <p:sldId id="273" r:id="rId37"/>
    <p:sldId id="276" r:id="rId38"/>
    <p:sldId id="278" r:id="rId39"/>
    <p:sldId id="447" r:id="rId40"/>
    <p:sldId id="279" r:id="rId41"/>
    <p:sldId id="280" r:id="rId42"/>
    <p:sldId id="282" r:id="rId43"/>
    <p:sldId id="283" r:id="rId44"/>
    <p:sldId id="287" r:id="rId45"/>
    <p:sldId id="284" r:id="rId46"/>
    <p:sldId id="285" r:id="rId47"/>
    <p:sldId id="448" r:id="rId48"/>
    <p:sldId id="449" r:id="rId49"/>
    <p:sldId id="289" r:id="rId5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FF99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52"/>
    <p:restoredTop sz="94694"/>
  </p:normalViewPr>
  <p:slideViewPr>
    <p:cSldViewPr>
      <p:cViewPr varScale="1">
        <p:scale>
          <a:sx n="121" d="100"/>
          <a:sy n="121" d="100"/>
        </p:scale>
        <p:origin x="234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D814D4-5ECC-5742-9749-8F501A6E047A}" type="doc">
      <dgm:prSet loTypeId="urn:microsoft.com/office/officeart/2005/8/layout/funnel1" loCatId="" qsTypeId="urn:microsoft.com/office/officeart/2005/8/quickstyle/3d1" qsCatId="3D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7DE944D5-2E3D-424D-8450-CC1977EC2B4C}">
      <dgm:prSet phldrT="[Text]"/>
      <dgm:spPr/>
      <dgm:t>
        <a:bodyPr/>
        <a:lstStyle/>
        <a:p>
          <a:r>
            <a:rPr lang="en-US" dirty="0"/>
            <a:t>Cognitive</a:t>
          </a:r>
        </a:p>
      </dgm:t>
    </dgm:pt>
    <dgm:pt modelId="{08ED109C-BA7D-754D-9CFB-9866557ECEA6}" type="parTrans" cxnId="{859F5A87-DC4C-A84E-9DA0-1AC535F8C2F8}">
      <dgm:prSet/>
      <dgm:spPr/>
      <dgm:t>
        <a:bodyPr/>
        <a:lstStyle/>
        <a:p>
          <a:endParaRPr lang="en-US"/>
        </a:p>
      </dgm:t>
    </dgm:pt>
    <dgm:pt modelId="{C948A282-F419-FD45-BC2F-8F5E824B4288}" type="sibTrans" cxnId="{859F5A87-DC4C-A84E-9DA0-1AC535F8C2F8}">
      <dgm:prSet/>
      <dgm:spPr/>
      <dgm:t>
        <a:bodyPr/>
        <a:lstStyle/>
        <a:p>
          <a:endParaRPr lang="en-US"/>
        </a:p>
      </dgm:t>
    </dgm:pt>
    <dgm:pt modelId="{F4AA6015-8B24-9B4C-99EA-EA5E4985161C}">
      <dgm:prSet phldrT="[Text]"/>
      <dgm:spPr/>
      <dgm:t>
        <a:bodyPr/>
        <a:lstStyle/>
        <a:p>
          <a:r>
            <a:rPr lang="en-US" dirty="0"/>
            <a:t>Emotional</a:t>
          </a:r>
        </a:p>
      </dgm:t>
    </dgm:pt>
    <dgm:pt modelId="{2BD682DA-069A-E94D-828D-F67B9385F14E}" type="parTrans" cxnId="{81782350-F56B-8244-BDDB-950087756C3C}">
      <dgm:prSet/>
      <dgm:spPr/>
      <dgm:t>
        <a:bodyPr/>
        <a:lstStyle/>
        <a:p>
          <a:endParaRPr lang="en-US"/>
        </a:p>
      </dgm:t>
    </dgm:pt>
    <dgm:pt modelId="{92FB8B46-F10F-9043-AF3E-CEDC8B977860}" type="sibTrans" cxnId="{81782350-F56B-8244-BDDB-950087756C3C}">
      <dgm:prSet/>
      <dgm:spPr/>
      <dgm:t>
        <a:bodyPr/>
        <a:lstStyle/>
        <a:p>
          <a:endParaRPr lang="en-US"/>
        </a:p>
      </dgm:t>
    </dgm:pt>
    <dgm:pt modelId="{92D359D5-0743-A247-8CC4-D79C6DBB83E9}">
      <dgm:prSet phldrT="[Text]"/>
      <dgm:spPr/>
      <dgm:t>
        <a:bodyPr/>
        <a:lstStyle/>
        <a:p>
          <a:r>
            <a:rPr lang="en-US" dirty="0"/>
            <a:t>Physical</a:t>
          </a:r>
        </a:p>
      </dgm:t>
    </dgm:pt>
    <dgm:pt modelId="{79580299-3192-8B42-A3A5-1438E74DDE18}" type="parTrans" cxnId="{E3500F19-A770-F848-BF4B-9DAE45875A70}">
      <dgm:prSet/>
      <dgm:spPr/>
      <dgm:t>
        <a:bodyPr/>
        <a:lstStyle/>
        <a:p>
          <a:endParaRPr lang="en-US"/>
        </a:p>
      </dgm:t>
    </dgm:pt>
    <dgm:pt modelId="{565AB8E3-AEB0-3F46-AB35-E665E797880B}" type="sibTrans" cxnId="{E3500F19-A770-F848-BF4B-9DAE45875A70}">
      <dgm:prSet/>
      <dgm:spPr/>
      <dgm:t>
        <a:bodyPr/>
        <a:lstStyle/>
        <a:p>
          <a:endParaRPr lang="en-US"/>
        </a:p>
      </dgm:t>
    </dgm:pt>
    <dgm:pt modelId="{3B19083A-EDD7-AC4A-B9E0-D1AB9585C36C}">
      <dgm:prSet phldrT="[Text]"/>
      <dgm:spPr/>
      <dgm:t>
        <a:bodyPr/>
        <a:lstStyle/>
        <a:p>
          <a:endParaRPr lang="en-US" b="1" dirty="0">
            <a:solidFill>
              <a:schemeClr val="accent2">
                <a:lumMod val="50000"/>
              </a:schemeClr>
            </a:solidFill>
          </a:endParaRPr>
        </a:p>
      </dgm:t>
    </dgm:pt>
    <dgm:pt modelId="{EC735D48-3DFF-274B-9C95-05EB65282A07}" type="sibTrans" cxnId="{9488D76F-5E36-2544-9F06-CAA4B3C47CD0}">
      <dgm:prSet/>
      <dgm:spPr/>
      <dgm:t>
        <a:bodyPr/>
        <a:lstStyle/>
        <a:p>
          <a:endParaRPr lang="en-US"/>
        </a:p>
      </dgm:t>
    </dgm:pt>
    <dgm:pt modelId="{8A20F7B0-6C6C-3E49-9FA4-D94299059C13}" type="parTrans" cxnId="{9488D76F-5E36-2544-9F06-CAA4B3C47CD0}">
      <dgm:prSet/>
      <dgm:spPr/>
      <dgm:t>
        <a:bodyPr/>
        <a:lstStyle/>
        <a:p>
          <a:endParaRPr lang="en-US"/>
        </a:p>
      </dgm:t>
    </dgm:pt>
    <dgm:pt modelId="{5B85BDC5-8390-8B44-8FB0-CAC56F84AF50}" type="pres">
      <dgm:prSet presAssocID="{0AD814D4-5ECC-5742-9749-8F501A6E047A}" presName="Name0" presStyleCnt="0">
        <dgm:presLayoutVars>
          <dgm:chMax val="4"/>
          <dgm:resizeHandles val="exact"/>
        </dgm:presLayoutVars>
      </dgm:prSet>
      <dgm:spPr/>
    </dgm:pt>
    <dgm:pt modelId="{68F46DD8-B21F-3C4E-B71C-CEBC398E497A}" type="pres">
      <dgm:prSet presAssocID="{0AD814D4-5ECC-5742-9749-8F501A6E047A}" presName="ellipse" presStyleLbl="trBgShp" presStyleIdx="0" presStyleCnt="1"/>
      <dgm:spPr/>
    </dgm:pt>
    <dgm:pt modelId="{E7A06619-0DA4-424B-8F38-0418D7D6A317}" type="pres">
      <dgm:prSet presAssocID="{0AD814D4-5ECC-5742-9749-8F501A6E047A}" presName="arrow1" presStyleLbl="fgShp" presStyleIdx="0" presStyleCnt="1"/>
      <dgm:spPr/>
    </dgm:pt>
    <dgm:pt modelId="{625EA0E9-4E70-0647-A659-75DF0E7E00E2}" type="pres">
      <dgm:prSet presAssocID="{0AD814D4-5ECC-5742-9749-8F501A6E047A}" presName="rectangle" presStyleLbl="revTx" presStyleIdx="0" presStyleCnt="1">
        <dgm:presLayoutVars>
          <dgm:bulletEnabled val="1"/>
        </dgm:presLayoutVars>
      </dgm:prSet>
      <dgm:spPr/>
    </dgm:pt>
    <dgm:pt modelId="{EC48BE4D-D9F5-774E-BCA4-F403AEB9F172}" type="pres">
      <dgm:prSet presAssocID="{F4AA6015-8B24-9B4C-99EA-EA5E4985161C}" presName="item1" presStyleLbl="node1" presStyleIdx="0" presStyleCnt="3">
        <dgm:presLayoutVars>
          <dgm:bulletEnabled val="1"/>
        </dgm:presLayoutVars>
      </dgm:prSet>
      <dgm:spPr/>
    </dgm:pt>
    <dgm:pt modelId="{2FC63775-492D-8140-A198-487A41337F10}" type="pres">
      <dgm:prSet presAssocID="{92D359D5-0743-A247-8CC4-D79C6DBB83E9}" presName="item2" presStyleLbl="node1" presStyleIdx="1" presStyleCnt="3">
        <dgm:presLayoutVars>
          <dgm:bulletEnabled val="1"/>
        </dgm:presLayoutVars>
      </dgm:prSet>
      <dgm:spPr/>
    </dgm:pt>
    <dgm:pt modelId="{ED2A2998-1080-B44A-87E6-D0CC210FAD65}" type="pres">
      <dgm:prSet presAssocID="{3B19083A-EDD7-AC4A-B9E0-D1AB9585C36C}" presName="item3" presStyleLbl="node1" presStyleIdx="2" presStyleCnt="3">
        <dgm:presLayoutVars>
          <dgm:bulletEnabled val="1"/>
        </dgm:presLayoutVars>
      </dgm:prSet>
      <dgm:spPr/>
    </dgm:pt>
    <dgm:pt modelId="{AB109CA4-C0AF-6641-904D-37E1FBFD44D8}" type="pres">
      <dgm:prSet presAssocID="{0AD814D4-5ECC-5742-9749-8F501A6E047A}" presName="funnel" presStyleLbl="trAlignAcc1" presStyleIdx="0" presStyleCnt="1"/>
      <dgm:spPr/>
    </dgm:pt>
  </dgm:ptLst>
  <dgm:cxnLst>
    <dgm:cxn modelId="{E3500F19-A770-F848-BF4B-9DAE45875A70}" srcId="{0AD814D4-5ECC-5742-9749-8F501A6E047A}" destId="{92D359D5-0743-A247-8CC4-D79C6DBB83E9}" srcOrd="2" destOrd="0" parTransId="{79580299-3192-8B42-A3A5-1438E74DDE18}" sibTransId="{565AB8E3-AEB0-3F46-AB35-E665E797880B}"/>
    <dgm:cxn modelId="{8A393142-4262-D747-AEB7-D71512B0FD20}" type="presOf" srcId="{0AD814D4-5ECC-5742-9749-8F501A6E047A}" destId="{5B85BDC5-8390-8B44-8FB0-CAC56F84AF50}" srcOrd="0" destOrd="0" presId="urn:microsoft.com/office/officeart/2005/8/layout/funnel1"/>
    <dgm:cxn modelId="{81782350-F56B-8244-BDDB-950087756C3C}" srcId="{0AD814D4-5ECC-5742-9749-8F501A6E047A}" destId="{F4AA6015-8B24-9B4C-99EA-EA5E4985161C}" srcOrd="1" destOrd="0" parTransId="{2BD682DA-069A-E94D-828D-F67B9385F14E}" sibTransId="{92FB8B46-F10F-9043-AF3E-CEDC8B977860}"/>
    <dgm:cxn modelId="{9488D76F-5E36-2544-9F06-CAA4B3C47CD0}" srcId="{0AD814D4-5ECC-5742-9749-8F501A6E047A}" destId="{3B19083A-EDD7-AC4A-B9E0-D1AB9585C36C}" srcOrd="3" destOrd="0" parTransId="{8A20F7B0-6C6C-3E49-9FA4-D94299059C13}" sibTransId="{EC735D48-3DFF-274B-9C95-05EB65282A07}"/>
    <dgm:cxn modelId="{859F5A87-DC4C-A84E-9DA0-1AC535F8C2F8}" srcId="{0AD814D4-5ECC-5742-9749-8F501A6E047A}" destId="{7DE944D5-2E3D-424D-8450-CC1977EC2B4C}" srcOrd="0" destOrd="0" parTransId="{08ED109C-BA7D-754D-9CFB-9866557ECEA6}" sibTransId="{C948A282-F419-FD45-BC2F-8F5E824B4288}"/>
    <dgm:cxn modelId="{0FE9419A-407F-FA4B-AC3C-494EA7B1FDE2}" type="presOf" srcId="{3B19083A-EDD7-AC4A-B9E0-D1AB9585C36C}" destId="{625EA0E9-4E70-0647-A659-75DF0E7E00E2}" srcOrd="0" destOrd="0" presId="urn:microsoft.com/office/officeart/2005/8/layout/funnel1"/>
    <dgm:cxn modelId="{225C1EE4-25D0-4D40-A4A1-4A22F347B464}" type="presOf" srcId="{F4AA6015-8B24-9B4C-99EA-EA5E4985161C}" destId="{2FC63775-492D-8140-A198-487A41337F10}" srcOrd="0" destOrd="0" presId="urn:microsoft.com/office/officeart/2005/8/layout/funnel1"/>
    <dgm:cxn modelId="{9155C4F6-ADB8-4C48-8D56-A0483CBEE4F2}" type="presOf" srcId="{92D359D5-0743-A247-8CC4-D79C6DBB83E9}" destId="{EC48BE4D-D9F5-774E-BCA4-F403AEB9F172}" srcOrd="0" destOrd="0" presId="urn:microsoft.com/office/officeart/2005/8/layout/funnel1"/>
    <dgm:cxn modelId="{E3EA4DFE-B90F-B84B-B7F7-1BE1B8AD3BAF}" type="presOf" srcId="{7DE944D5-2E3D-424D-8450-CC1977EC2B4C}" destId="{ED2A2998-1080-B44A-87E6-D0CC210FAD65}" srcOrd="0" destOrd="0" presId="urn:microsoft.com/office/officeart/2005/8/layout/funnel1"/>
    <dgm:cxn modelId="{277DF8D5-1CC0-264E-8B31-18EC185D6036}" type="presParOf" srcId="{5B85BDC5-8390-8B44-8FB0-CAC56F84AF50}" destId="{68F46DD8-B21F-3C4E-B71C-CEBC398E497A}" srcOrd="0" destOrd="0" presId="urn:microsoft.com/office/officeart/2005/8/layout/funnel1"/>
    <dgm:cxn modelId="{F1E169CF-B40B-1846-8F6F-D297942CFA32}" type="presParOf" srcId="{5B85BDC5-8390-8B44-8FB0-CAC56F84AF50}" destId="{E7A06619-0DA4-424B-8F38-0418D7D6A317}" srcOrd="1" destOrd="0" presId="urn:microsoft.com/office/officeart/2005/8/layout/funnel1"/>
    <dgm:cxn modelId="{B6A6EF1F-CBA6-7140-B81F-ABBE7C1C7EC8}" type="presParOf" srcId="{5B85BDC5-8390-8B44-8FB0-CAC56F84AF50}" destId="{625EA0E9-4E70-0647-A659-75DF0E7E00E2}" srcOrd="2" destOrd="0" presId="urn:microsoft.com/office/officeart/2005/8/layout/funnel1"/>
    <dgm:cxn modelId="{C1CE812D-1AD5-2A43-BBD3-CD279757782D}" type="presParOf" srcId="{5B85BDC5-8390-8B44-8FB0-CAC56F84AF50}" destId="{EC48BE4D-D9F5-774E-BCA4-F403AEB9F172}" srcOrd="3" destOrd="0" presId="urn:microsoft.com/office/officeart/2005/8/layout/funnel1"/>
    <dgm:cxn modelId="{B5250FA1-7EBA-3541-95DE-EC568171D197}" type="presParOf" srcId="{5B85BDC5-8390-8B44-8FB0-CAC56F84AF50}" destId="{2FC63775-492D-8140-A198-487A41337F10}" srcOrd="4" destOrd="0" presId="urn:microsoft.com/office/officeart/2005/8/layout/funnel1"/>
    <dgm:cxn modelId="{F8D5FAE9-E652-654E-9DA8-889983ECFB9E}" type="presParOf" srcId="{5B85BDC5-8390-8B44-8FB0-CAC56F84AF50}" destId="{ED2A2998-1080-B44A-87E6-D0CC210FAD65}" srcOrd="5" destOrd="0" presId="urn:microsoft.com/office/officeart/2005/8/layout/funnel1"/>
    <dgm:cxn modelId="{AE12F5C8-FFFE-1A4E-95F1-A8D59536AFDD}" type="presParOf" srcId="{5B85BDC5-8390-8B44-8FB0-CAC56F84AF50}" destId="{AB109CA4-C0AF-6641-904D-37E1FBFD44D8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0F333A-39E0-FB41-B1CA-EB2194E16376}" type="doc">
      <dgm:prSet loTypeId="urn:microsoft.com/office/officeart/2005/8/layout/funnel1" loCatId="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EB79D56F-AA15-5A43-847C-1AD46B19E254}">
      <dgm:prSet phldrT="[Text]"/>
      <dgm:spPr/>
      <dgm:t>
        <a:bodyPr/>
        <a:lstStyle/>
        <a:p>
          <a:r>
            <a:rPr lang="en-US" dirty="0"/>
            <a:t>THOUGHTS</a:t>
          </a:r>
        </a:p>
      </dgm:t>
    </dgm:pt>
    <dgm:pt modelId="{CF7F0563-833D-BB4A-828F-2211FE953C4C}" type="parTrans" cxnId="{E1597D5D-4FEC-054C-899A-BB333A23DCDC}">
      <dgm:prSet/>
      <dgm:spPr/>
      <dgm:t>
        <a:bodyPr/>
        <a:lstStyle/>
        <a:p>
          <a:endParaRPr lang="en-US"/>
        </a:p>
      </dgm:t>
    </dgm:pt>
    <dgm:pt modelId="{8DA2A934-E4C1-7F42-90B9-82439E9BA717}" type="sibTrans" cxnId="{E1597D5D-4FEC-054C-899A-BB333A23DCDC}">
      <dgm:prSet/>
      <dgm:spPr/>
      <dgm:t>
        <a:bodyPr/>
        <a:lstStyle/>
        <a:p>
          <a:endParaRPr lang="en-US"/>
        </a:p>
      </dgm:t>
    </dgm:pt>
    <dgm:pt modelId="{359192E7-BBCB-A440-8DD8-FB196B728BBD}">
      <dgm:prSet phldrT="[Text]"/>
      <dgm:spPr/>
      <dgm:t>
        <a:bodyPr/>
        <a:lstStyle/>
        <a:p>
          <a:r>
            <a:rPr lang="en-US" dirty="0"/>
            <a:t>EMOTIONS</a:t>
          </a:r>
        </a:p>
      </dgm:t>
    </dgm:pt>
    <dgm:pt modelId="{F60A957F-782E-4B46-B593-1612131FB2B8}" type="parTrans" cxnId="{8793D0C6-A0EE-5C41-9939-0AA2CD264B8E}">
      <dgm:prSet/>
      <dgm:spPr/>
      <dgm:t>
        <a:bodyPr/>
        <a:lstStyle/>
        <a:p>
          <a:endParaRPr lang="en-US"/>
        </a:p>
      </dgm:t>
    </dgm:pt>
    <dgm:pt modelId="{9A79807A-D90E-BB46-A3B4-65A68D54A524}" type="sibTrans" cxnId="{8793D0C6-A0EE-5C41-9939-0AA2CD264B8E}">
      <dgm:prSet/>
      <dgm:spPr/>
      <dgm:t>
        <a:bodyPr/>
        <a:lstStyle/>
        <a:p>
          <a:endParaRPr lang="en-US"/>
        </a:p>
      </dgm:t>
    </dgm:pt>
    <dgm:pt modelId="{6C6544F8-3899-2644-BEA7-C50D311FE936}">
      <dgm:prSet phldrT="[Text]"/>
      <dgm:spPr/>
      <dgm:t>
        <a:bodyPr/>
        <a:lstStyle/>
        <a:p>
          <a:r>
            <a:rPr lang="en-US" dirty="0"/>
            <a:t>BEHAVIOR</a:t>
          </a:r>
        </a:p>
      </dgm:t>
    </dgm:pt>
    <dgm:pt modelId="{79EABCA1-BA33-6E4E-A91F-3F2714A0AB06}" type="parTrans" cxnId="{8326135B-8AAB-EB4C-AACE-F5D803F3C57F}">
      <dgm:prSet/>
      <dgm:spPr/>
      <dgm:t>
        <a:bodyPr/>
        <a:lstStyle/>
        <a:p>
          <a:endParaRPr lang="en-US"/>
        </a:p>
      </dgm:t>
    </dgm:pt>
    <dgm:pt modelId="{A0A2BBCC-BEB3-6047-86BB-2DF1DC3EDADD}" type="sibTrans" cxnId="{8326135B-8AAB-EB4C-AACE-F5D803F3C57F}">
      <dgm:prSet/>
      <dgm:spPr/>
      <dgm:t>
        <a:bodyPr/>
        <a:lstStyle/>
        <a:p>
          <a:endParaRPr lang="en-US"/>
        </a:p>
      </dgm:t>
    </dgm:pt>
    <dgm:pt modelId="{16C9D264-75D2-194D-B6E1-B03D4E07A8F6}">
      <dgm:prSet phldrT="[Text]" phldr="1"/>
      <dgm:spPr/>
      <dgm:t>
        <a:bodyPr/>
        <a:lstStyle/>
        <a:p>
          <a:endParaRPr lang="en-US"/>
        </a:p>
      </dgm:t>
    </dgm:pt>
    <dgm:pt modelId="{6CA57435-B770-964A-B0D4-55B90B05A55D}" type="parTrans" cxnId="{EA164AF9-5055-CA47-846E-DD04E139441E}">
      <dgm:prSet/>
      <dgm:spPr/>
      <dgm:t>
        <a:bodyPr/>
        <a:lstStyle/>
        <a:p>
          <a:endParaRPr lang="en-US"/>
        </a:p>
      </dgm:t>
    </dgm:pt>
    <dgm:pt modelId="{BCF16013-D131-D643-8A40-4A9F046F41E2}" type="sibTrans" cxnId="{EA164AF9-5055-CA47-846E-DD04E139441E}">
      <dgm:prSet/>
      <dgm:spPr/>
      <dgm:t>
        <a:bodyPr/>
        <a:lstStyle/>
        <a:p>
          <a:endParaRPr lang="en-US"/>
        </a:p>
      </dgm:t>
    </dgm:pt>
    <dgm:pt modelId="{783C861E-AFC7-0B4C-8CBD-792D50BF862A}" type="pres">
      <dgm:prSet presAssocID="{F60F333A-39E0-FB41-B1CA-EB2194E16376}" presName="Name0" presStyleCnt="0">
        <dgm:presLayoutVars>
          <dgm:chMax val="4"/>
          <dgm:resizeHandles val="exact"/>
        </dgm:presLayoutVars>
      </dgm:prSet>
      <dgm:spPr/>
    </dgm:pt>
    <dgm:pt modelId="{2E2DCAF8-D43A-C644-AA28-1B05B40B11F1}" type="pres">
      <dgm:prSet presAssocID="{F60F333A-39E0-FB41-B1CA-EB2194E16376}" presName="ellipse" presStyleLbl="trBgShp" presStyleIdx="0" presStyleCnt="1"/>
      <dgm:spPr/>
    </dgm:pt>
    <dgm:pt modelId="{6A5AC643-2338-FC47-A127-D5E48458D0F5}" type="pres">
      <dgm:prSet presAssocID="{F60F333A-39E0-FB41-B1CA-EB2194E16376}" presName="arrow1" presStyleLbl="fgShp" presStyleIdx="0" presStyleCnt="1"/>
      <dgm:spPr/>
    </dgm:pt>
    <dgm:pt modelId="{96D87A4E-83B0-4146-BBE5-C339369CB048}" type="pres">
      <dgm:prSet presAssocID="{F60F333A-39E0-FB41-B1CA-EB2194E16376}" presName="rectangle" presStyleLbl="revTx" presStyleIdx="0" presStyleCnt="1">
        <dgm:presLayoutVars>
          <dgm:bulletEnabled val="1"/>
        </dgm:presLayoutVars>
      </dgm:prSet>
      <dgm:spPr/>
    </dgm:pt>
    <dgm:pt modelId="{CC38F7B7-5C16-B745-BFC2-716DE537FC14}" type="pres">
      <dgm:prSet presAssocID="{359192E7-BBCB-A440-8DD8-FB196B728BBD}" presName="item1" presStyleLbl="node1" presStyleIdx="0" presStyleCnt="3">
        <dgm:presLayoutVars>
          <dgm:bulletEnabled val="1"/>
        </dgm:presLayoutVars>
      </dgm:prSet>
      <dgm:spPr/>
    </dgm:pt>
    <dgm:pt modelId="{046297F3-616E-0D44-B05B-F189B143950A}" type="pres">
      <dgm:prSet presAssocID="{6C6544F8-3899-2644-BEA7-C50D311FE936}" presName="item2" presStyleLbl="node1" presStyleIdx="1" presStyleCnt="3">
        <dgm:presLayoutVars>
          <dgm:bulletEnabled val="1"/>
        </dgm:presLayoutVars>
      </dgm:prSet>
      <dgm:spPr/>
    </dgm:pt>
    <dgm:pt modelId="{8A6E0D72-0293-A54A-80B5-3B7743A154EF}" type="pres">
      <dgm:prSet presAssocID="{16C9D264-75D2-194D-B6E1-B03D4E07A8F6}" presName="item3" presStyleLbl="node1" presStyleIdx="2" presStyleCnt="3">
        <dgm:presLayoutVars>
          <dgm:bulletEnabled val="1"/>
        </dgm:presLayoutVars>
      </dgm:prSet>
      <dgm:spPr/>
    </dgm:pt>
    <dgm:pt modelId="{E10DC8D1-A9D2-D94E-9CA8-FDD7D5FCB905}" type="pres">
      <dgm:prSet presAssocID="{F60F333A-39E0-FB41-B1CA-EB2194E16376}" presName="funnel" presStyleLbl="trAlignAcc1" presStyleIdx="0" presStyleCnt="1"/>
      <dgm:spPr/>
    </dgm:pt>
  </dgm:ptLst>
  <dgm:cxnLst>
    <dgm:cxn modelId="{453D3413-A078-D64A-8F5C-88A6BFF58D10}" type="presOf" srcId="{EB79D56F-AA15-5A43-847C-1AD46B19E254}" destId="{8A6E0D72-0293-A54A-80B5-3B7743A154EF}" srcOrd="0" destOrd="0" presId="urn:microsoft.com/office/officeart/2005/8/layout/funnel1"/>
    <dgm:cxn modelId="{A5BD2A1E-15E6-504D-A626-C0E864077D45}" type="presOf" srcId="{16C9D264-75D2-194D-B6E1-B03D4E07A8F6}" destId="{96D87A4E-83B0-4146-BBE5-C339369CB048}" srcOrd="0" destOrd="0" presId="urn:microsoft.com/office/officeart/2005/8/layout/funnel1"/>
    <dgm:cxn modelId="{B88E751E-59AA-CD46-9639-CB9350057984}" type="presOf" srcId="{359192E7-BBCB-A440-8DD8-FB196B728BBD}" destId="{046297F3-616E-0D44-B05B-F189B143950A}" srcOrd="0" destOrd="0" presId="urn:microsoft.com/office/officeart/2005/8/layout/funnel1"/>
    <dgm:cxn modelId="{C1D2E227-AB76-FB49-9024-87B74943AE9F}" type="presOf" srcId="{6C6544F8-3899-2644-BEA7-C50D311FE936}" destId="{CC38F7B7-5C16-B745-BFC2-716DE537FC14}" srcOrd="0" destOrd="0" presId="urn:microsoft.com/office/officeart/2005/8/layout/funnel1"/>
    <dgm:cxn modelId="{8326135B-8AAB-EB4C-AACE-F5D803F3C57F}" srcId="{F60F333A-39E0-FB41-B1CA-EB2194E16376}" destId="{6C6544F8-3899-2644-BEA7-C50D311FE936}" srcOrd="2" destOrd="0" parTransId="{79EABCA1-BA33-6E4E-A91F-3F2714A0AB06}" sibTransId="{A0A2BBCC-BEB3-6047-86BB-2DF1DC3EDADD}"/>
    <dgm:cxn modelId="{E1597D5D-4FEC-054C-899A-BB333A23DCDC}" srcId="{F60F333A-39E0-FB41-B1CA-EB2194E16376}" destId="{EB79D56F-AA15-5A43-847C-1AD46B19E254}" srcOrd="0" destOrd="0" parTransId="{CF7F0563-833D-BB4A-828F-2211FE953C4C}" sibTransId="{8DA2A934-E4C1-7F42-90B9-82439E9BA717}"/>
    <dgm:cxn modelId="{CB19E690-3B4E-4D4F-B8BC-BDADAD0BF182}" type="presOf" srcId="{F60F333A-39E0-FB41-B1CA-EB2194E16376}" destId="{783C861E-AFC7-0B4C-8CBD-792D50BF862A}" srcOrd="0" destOrd="0" presId="urn:microsoft.com/office/officeart/2005/8/layout/funnel1"/>
    <dgm:cxn modelId="{8793D0C6-A0EE-5C41-9939-0AA2CD264B8E}" srcId="{F60F333A-39E0-FB41-B1CA-EB2194E16376}" destId="{359192E7-BBCB-A440-8DD8-FB196B728BBD}" srcOrd="1" destOrd="0" parTransId="{F60A957F-782E-4B46-B593-1612131FB2B8}" sibTransId="{9A79807A-D90E-BB46-A3B4-65A68D54A524}"/>
    <dgm:cxn modelId="{EA164AF9-5055-CA47-846E-DD04E139441E}" srcId="{F60F333A-39E0-FB41-B1CA-EB2194E16376}" destId="{16C9D264-75D2-194D-B6E1-B03D4E07A8F6}" srcOrd="3" destOrd="0" parTransId="{6CA57435-B770-964A-B0D4-55B90B05A55D}" sibTransId="{BCF16013-D131-D643-8A40-4A9F046F41E2}"/>
    <dgm:cxn modelId="{182B5B90-508A-5346-AD12-3E1DCDBD10AE}" type="presParOf" srcId="{783C861E-AFC7-0B4C-8CBD-792D50BF862A}" destId="{2E2DCAF8-D43A-C644-AA28-1B05B40B11F1}" srcOrd="0" destOrd="0" presId="urn:microsoft.com/office/officeart/2005/8/layout/funnel1"/>
    <dgm:cxn modelId="{FAAC0007-1C56-CD49-AF80-D478D5104F5D}" type="presParOf" srcId="{783C861E-AFC7-0B4C-8CBD-792D50BF862A}" destId="{6A5AC643-2338-FC47-A127-D5E48458D0F5}" srcOrd="1" destOrd="0" presId="urn:microsoft.com/office/officeart/2005/8/layout/funnel1"/>
    <dgm:cxn modelId="{E67E02B7-DCA8-A648-BD26-235D95EBC0A2}" type="presParOf" srcId="{783C861E-AFC7-0B4C-8CBD-792D50BF862A}" destId="{96D87A4E-83B0-4146-BBE5-C339369CB048}" srcOrd="2" destOrd="0" presId="urn:microsoft.com/office/officeart/2005/8/layout/funnel1"/>
    <dgm:cxn modelId="{2238A666-8281-804F-8C81-727107071BF5}" type="presParOf" srcId="{783C861E-AFC7-0B4C-8CBD-792D50BF862A}" destId="{CC38F7B7-5C16-B745-BFC2-716DE537FC14}" srcOrd="3" destOrd="0" presId="urn:microsoft.com/office/officeart/2005/8/layout/funnel1"/>
    <dgm:cxn modelId="{D1013914-6954-6D4E-A968-E4AD001BD868}" type="presParOf" srcId="{783C861E-AFC7-0B4C-8CBD-792D50BF862A}" destId="{046297F3-616E-0D44-B05B-F189B143950A}" srcOrd="4" destOrd="0" presId="urn:microsoft.com/office/officeart/2005/8/layout/funnel1"/>
    <dgm:cxn modelId="{FE4FFFAB-6577-B749-B213-F46BCA775178}" type="presParOf" srcId="{783C861E-AFC7-0B4C-8CBD-792D50BF862A}" destId="{8A6E0D72-0293-A54A-80B5-3B7743A154EF}" srcOrd="5" destOrd="0" presId="urn:microsoft.com/office/officeart/2005/8/layout/funnel1"/>
    <dgm:cxn modelId="{35A793FC-ECA9-DA40-9BB1-C93008D19291}" type="presParOf" srcId="{783C861E-AFC7-0B4C-8CBD-792D50BF862A}" destId="{E10DC8D1-A9D2-D94E-9CA8-FDD7D5FCB905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E7D17E-F513-DE4D-BBB2-662EA7176F5F}" type="doc">
      <dgm:prSet loTypeId="urn:microsoft.com/office/officeart/2008/layout/VerticalCurvedList" loCatId="list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2DF0FC8B-86BE-5F41-87A9-1BACF7EDA3F3}">
      <dgm:prSet/>
      <dgm:spPr/>
      <dgm:t>
        <a:bodyPr/>
        <a:lstStyle/>
        <a:p>
          <a:r>
            <a:rPr lang="en-US" b="0" i="0" dirty="0">
              <a:latin typeface="Georgia" panose="02040502050405020303" pitchFamily="18" charset="0"/>
            </a:rPr>
            <a:t>1. Clarify and Define the Problem</a:t>
          </a:r>
          <a:endParaRPr lang="en-US" dirty="0">
            <a:latin typeface="Georgia" panose="02040502050405020303" pitchFamily="18" charset="0"/>
          </a:endParaRPr>
        </a:p>
      </dgm:t>
    </dgm:pt>
    <dgm:pt modelId="{C96E0FDD-2844-F844-A203-3492C2E2DFC8}" type="parTrans" cxnId="{4DF2B650-FB26-3646-A8BD-79C1EE67A0C7}">
      <dgm:prSet/>
      <dgm:spPr/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24D24813-78ED-6744-A4D8-05C0AAA40CCE}" type="sibTrans" cxnId="{4DF2B650-FB26-3646-A8BD-79C1EE67A0C7}">
      <dgm:prSet/>
      <dgm:spPr/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469B5C22-ADF7-E043-A136-4C8C6DD486BE}">
      <dgm:prSet/>
      <dgm:spPr/>
      <dgm:t>
        <a:bodyPr/>
        <a:lstStyle/>
        <a:p>
          <a:r>
            <a:rPr lang="en-US" b="0" i="0">
              <a:latin typeface="Georgia" panose="02040502050405020303" pitchFamily="18" charset="0"/>
            </a:rPr>
            <a:t>2. Set Realistic/Achievable Goal</a:t>
          </a:r>
          <a:endParaRPr lang="en-US">
            <a:latin typeface="Georgia" panose="02040502050405020303" pitchFamily="18" charset="0"/>
          </a:endParaRPr>
        </a:p>
      </dgm:t>
    </dgm:pt>
    <dgm:pt modelId="{CAFF7757-AB85-4747-A1A5-0EC29A50D457}" type="parTrans" cxnId="{AA69B939-230A-CD49-9C9E-10ADFCBB5B9D}">
      <dgm:prSet/>
      <dgm:spPr/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DF5E0EA8-7B06-0B41-A265-53D726E7C8D1}" type="sibTrans" cxnId="{AA69B939-230A-CD49-9C9E-10ADFCBB5B9D}">
      <dgm:prSet/>
      <dgm:spPr/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3427E236-B4BF-D84F-89DE-3F9A36E60EAF}">
      <dgm:prSet/>
      <dgm:spPr/>
      <dgm:t>
        <a:bodyPr/>
        <a:lstStyle/>
        <a:p>
          <a:r>
            <a:rPr lang="en-US" b="0" i="0">
              <a:latin typeface="Georgia" panose="02040502050405020303" pitchFamily="18" charset="0"/>
            </a:rPr>
            <a:t>3. Generate Multiple Solutions</a:t>
          </a:r>
          <a:endParaRPr lang="en-US">
            <a:latin typeface="Georgia" panose="02040502050405020303" pitchFamily="18" charset="0"/>
          </a:endParaRPr>
        </a:p>
      </dgm:t>
    </dgm:pt>
    <dgm:pt modelId="{F7515F3D-9868-AB42-B50A-0C501F064D9A}" type="parTrans" cxnId="{96911E22-7D95-4949-ADD7-D7EFC56FE7D9}">
      <dgm:prSet/>
      <dgm:spPr/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AC2F0A87-F51D-B040-B353-204D01F32E9B}" type="sibTrans" cxnId="{96911E22-7D95-4949-ADD7-D7EFC56FE7D9}">
      <dgm:prSet/>
      <dgm:spPr/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DFA070D9-2D27-244E-9E5F-525BF3486015}">
      <dgm:prSet/>
      <dgm:spPr/>
      <dgm:t>
        <a:bodyPr/>
        <a:lstStyle/>
        <a:p>
          <a:r>
            <a:rPr lang="en-US" b="0" i="0">
              <a:latin typeface="Georgia" panose="02040502050405020303" pitchFamily="18" charset="0"/>
            </a:rPr>
            <a:t>4. Evaluate and Compare Solutions</a:t>
          </a:r>
          <a:endParaRPr lang="en-US">
            <a:latin typeface="Georgia" panose="02040502050405020303" pitchFamily="18" charset="0"/>
          </a:endParaRPr>
        </a:p>
      </dgm:t>
    </dgm:pt>
    <dgm:pt modelId="{4316D1B8-77F9-914C-BF32-413D475C308D}" type="parTrans" cxnId="{C5008F1B-B204-C847-BB5B-B1937F346584}">
      <dgm:prSet/>
      <dgm:spPr/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DE6CD7A6-B921-F641-96B4-D7E82090674C}" type="sibTrans" cxnId="{C5008F1B-B204-C847-BB5B-B1937F346584}">
      <dgm:prSet/>
      <dgm:spPr/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A0CBEAB2-FDC6-284C-A747-6EFB2783B46F}">
      <dgm:prSet/>
      <dgm:spPr/>
      <dgm:t>
        <a:bodyPr/>
        <a:lstStyle/>
        <a:p>
          <a:r>
            <a:rPr lang="en-US" b="0" i="0">
              <a:latin typeface="Georgia" panose="02040502050405020303" pitchFamily="18" charset="0"/>
            </a:rPr>
            <a:t>5. Select a Feasible Solution</a:t>
          </a:r>
          <a:endParaRPr lang="en-US">
            <a:latin typeface="Georgia" panose="02040502050405020303" pitchFamily="18" charset="0"/>
          </a:endParaRPr>
        </a:p>
      </dgm:t>
    </dgm:pt>
    <dgm:pt modelId="{81A1D7A1-9BA9-A941-A7C9-0C6294CAE83E}" type="parTrans" cxnId="{C0C31A02-3099-5B4E-9A40-072535DBFE4B}">
      <dgm:prSet/>
      <dgm:spPr/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D9F45BC3-1A71-D446-A1CE-3240A9D0DCC2}" type="sibTrans" cxnId="{C0C31A02-3099-5B4E-9A40-072535DBFE4B}">
      <dgm:prSet/>
      <dgm:spPr/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3FD1AC82-D9BA-214B-83F2-DC7E46DDD9FC}">
      <dgm:prSet/>
      <dgm:spPr/>
      <dgm:t>
        <a:bodyPr/>
        <a:lstStyle/>
        <a:p>
          <a:r>
            <a:rPr lang="en-US" b="0" i="0">
              <a:latin typeface="Georgia" panose="02040502050405020303" pitchFamily="18" charset="0"/>
            </a:rPr>
            <a:t>6. Implement the Solution</a:t>
          </a:r>
          <a:endParaRPr lang="en-US">
            <a:latin typeface="Georgia" panose="02040502050405020303" pitchFamily="18" charset="0"/>
          </a:endParaRPr>
        </a:p>
      </dgm:t>
    </dgm:pt>
    <dgm:pt modelId="{7E713E3F-A6C3-9E48-B473-BF22DE7628DD}" type="parTrans" cxnId="{835EA45D-46B1-2A48-91E2-96E2334B9594}">
      <dgm:prSet/>
      <dgm:spPr/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5D4786BF-1EE8-DD42-A9CF-1ED018F1A1DF}" type="sibTrans" cxnId="{835EA45D-46B1-2A48-91E2-96E2334B9594}">
      <dgm:prSet/>
      <dgm:spPr/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5326A950-4B52-854A-A2F8-E87853F49F42}">
      <dgm:prSet/>
      <dgm:spPr/>
      <dgm:t>
        <a:bodyPr/>
        <a:lstStyle/>
        <a:p>
          <a:r>
            <a:rPr lang="en-US" b="0" i="0">
              <a:latin typeface="Georgia" panose="02040502050405020303" pitchFamily="18" charset="0"/>
            </a:rPr>
            <a:t>7. Evaluate the Outcome</a:t>
          </a:r>
          <a:endParaRPr lang="en-US">
            <a:latin typeface="Georgia" panose="02040502050405020303" pitchFamily="18" charset="0"/>
          </a:endParaRPr>
        </a:p>
      </dgm:t>
    </dgm:pt>
    <dgm:pt modelId="{352B1358-3355-A249-B819-B4162E0A6DA5}" type="parTrans" cxnId="{16FD4AB6-99A9-164F-918B-28C8004E1C7F}">
      <dgm:prSet/>
      <dgm:spPr/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53027724-942A-284D-A703-79944FFBDDD1}" type="sibTrans" cxnId="{16FD4AB6-99A9-164F-918B-28C8004E1C7F}">
      <dgm:prSet/>
      <dgm:spPr/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71172887-3244-9542-A413-AAD651363E9B}" type="pres">
      <dgm:prSet presAssocID="{81E7D17E-F513-DE4D-BBB2-662EA7176F5F}" presName="Name0" presStyleCnt="0">
        <dgm:presLayoutVars>
          <dgm:chMax val="7"/>
          <dgm:chPref val="7"/>
          <dgm:dir/>
        </dgm:presLayoutVars>
      </dgm:prSet>
      <dgm:spPr/>
    </dgm:pt>
    <dgm:pt modelId="{07714BEC-3B7B-2E43-A877-3DAAE8AACC7C}" type="pres">
      <dgm:prSet presAssocID="{81E7D17E-F513-DE4D-BBB2-662EA7176F5F}" presName="Name1" presStyleCnt="0"/>
      <dgm:spPr/>
    </dgm:pt>
    <dgm:pt modelId="{861A9F6F-79AD-0D45-B6AA-EB3117AEDBDE}" type="pres">
      <dgm:prSet presAssocID="{81E7D17E-F513-DE4D-BBB2-662EA7176F5F}" presName="cycle" presStyleCnt="0"/>
      <dgm:spPr/>
    </dgm:pt>
    <dgm:pt modelId="{5C2AF811-9C42-754C-94E1-9EA40D3D9AEA}" type="pres">
      <dgm:prSet presAssocID="{81E7D17E-F513-DE4D-BBB2-662EA7176F5F}" presName="srcNode" presStyleLbl="node1" presStyleIdx="0" presStyleCnt="7"/>
      <dgm:spPr/>
    </dgm:pt>
    <dgm:pt modelId="{8A4F0EA3-6AF1-044F-B01F-8DD76609C1FC}" type="pres">
      <dgm:prSet presAssocID="{81E7D17E-F513-DE4D-BBB2-662EA7176F5F}" presName="conn" presStyleLbl="parChTrans1D2" presStyleIdx="0" presStyleCnt="1"/>
      <dgm:spPr/>
    </dgm:pt>
    <dgm:pt modelId="{B4B5D433-6E36-D64F-9758-B3A0D40951D8}" type="pres">
      <dgm:prSet presAssocID="{81E7D17E-F513-DE4D-BBB2-662EA7176F5F}" presName="extraNode" presStyleLbl="node1" presStyleIdx="0" presStyleCnt="7"/>
      <dgm:spPr/>
    </dgm:pt>
    <dgm:pt modelId="{FDDE06A9-1346-FA40-B269-C40A73C652CC}" type="pres">
      <dgm:prSet presAssocID="{81E7D17E-F513-DE4D-BBB2-662EA7176F5F}" presName="dstNode" presStyleLbl="node1" presStyleIdx="0" presStyleCnt="7"/>
      <dgm:spPr/>
    </dgm:pt>
    <dgm:pt modelId="{910CBD73-C129-ED4A-B21C-DFF58195A1E4}" type="pres">
      <dgm:prSet presAssocID="{2DF0FC8B-86BE-5F41-87A9-1BACF7EDA3F3}" presName="text_1" presStyleLbl="node1" presStyleIdx="0" presStyleCnt="7">
        <dgm:presLayoutVars>
          <dgm:bulletEnabled val="1"/>
        </dgm:presLayoutVars>
      </dgm:prSet>
      <dgm:spPr/>
    </dgm:pt>
    <dgm:pt modelId="{9583B94C-22B2-EA4A-AE4B-9C23A90033CF}" type="pres">
      <dgm:prSet presAssocID="{2DF0FC8B-86BE-5F41-87A9-1BACF7EDA3F3}" presName="accent_1" presStyleCnt="0"/>
      <dgm:spPr/>
    </dgm:pt>
    <dgm:pt modelId="{C9D21583-8456-AB47-8FEE-B37C0F9AC5C1}" type="pres">
      <dgm:prSet presAssocID="{2DF0FC8B-86BE-5F41-87A9-1BACF7EDA3F3}" presName="accentRepeatNode" presStyleLbl="solidFgAcc1" presStyleIdx="0" presStyleCnt="7"/>
      <dgm:spPr/>
    </dgm:pt>
    <dgm:pt modelId="{DFB14633-BBEF-D349-9335-89B7D42EA0F2}" type="pres">
      <dgm:prSet presAssocID="{469B5C22-ADF7-E043-A136-4C8C6DD486BE}" presName="text_2" presStyleLbl="node1" presStyleIdx="1" presStyleCnt="7">
        <dgm:presLayoutVars>
          <dgm:bulletEnabled val="1"/>
        </dgm:presLayoutVars>
      </dgm:prSet>
      <dgm:spPr/>
    </dgm:pt>
    <dgm:pt modelId="{92258068-DB45-A341-B2EA-0678CD5A0E35}" type="pres">
      <dgm:prSet presAssocID="{469B5C22-ADF7-E043-A136-4C8C6DD486BE}" presName="accent_2" presStyleCnt="0"/>
      <dgm:spPr/>
    </dgm:pt>
    <dgm:pt modelId="{B81744BD-45D9-684E-896C-98AED67E0E2A}" type="pres">
      <dgm:prSet presAssocID="{469B5C22-ADF7-E043-A136-4C8C6DD486BE}" presName="accentRepeatNode" presStyleLbl="solidFgAcc1" presStyleIdx="1" presStyleCnt="7"/>
      <dgm:spPr/>
    </dgm:pt>
    <dgm:pt modelId="{DC2EF15C-5EBC-264F-A8C1-A345F24001F8}" type="pres">
      <dgm:prSet presAssocID="{3427E236-B4BF-D84F-89DE-3F9A36E60EAF}" presName="text_3" presStyleLbl="node1" presStyleIdx="2" presStyleCnt="7">
        <dgm:presLayoutVars>
          <dgm:bulletEnabled val="1"/>
        </dgm:presLayoutVars>
      </dgm:prSet>
      <dgm:spPr/>
    </dgm:pt>
    <dgm:pt modelId="{E3B1D877-0DA0-FA4B-B4D4-917152988B6A}" type="pres">
      <dgm:prSet presAssocID="{3427E236-B4BF-D84F-89DE-3F9A36E60EAF}" presName="accent_3" presStyleCnt="0"/>
      <dgm:spPr/>
    </dgm:pt>
    <dgm:pt modelId="{A1CBEC65-96E8-8E4C-8DDF-E75F00F130DF}" type="pres">
      <dgm:prSet presAssocID="{3427E236-B4BF-D84F-89DE-3F9A36E60EAF}" presName="accentRepeatNode" presStyleLbl="solidFgAcc1" presStyleIdx="2" presStyleCnt="7"/>
      <dgm:spPr/>
    </dgm:pt>
    <dgm:pt modelId="{F1547F00-3E1D-7A4C-936C-35E22E7EA361}" type="pres">
      <dgm:prSet presAssocID="{DFA070D9-2D27-244E-9E5F-525BF3486015}" presName="text_4" presStyleLbl="node1" presStyleIdx="3" presStyleCnt="7">
        <dgm:presLayoutVars>
          <dgm:bulletEnabled val="1"/>
        </dgm:presLayoutVars>
      </dgm:prSet>
      <dgm:spPr/>
    </dgm:pt>
    <dgm:pt modelId="{3E4DE9DC-7849-3847-9393-95B334D72E58}" type="pres">
      <dgm:prSet presAssocID="{DFA070D9-2D27-244E-9E5F-525BF3486015}" presName="accent_4" presStyleCnt="0"/>
      <dgm:spPr/>
    </dgm:pt>
    <dgm:pt modelId="{6A4CA0CD-FE71-9345-B317-E05867B03E10}" type="pres">
      <dgm:prSet presAssocID="{DFA070D9-2D27-244E-9E5F-525BF3486015}" presName="accentRepeatNode" presStyleLbl="solidFgAcc1" presStyleIdx="3" presStyleCnt="7"/>
      <dgm:spPr/>
    </dgm:pt>
    <dgm:pt modelId="{75BE5B70-2C4B-2640-ACFD-A730586F2140}" type="pres">
      <dgm:prSet presAssocID="{A0CBEAB2-FDC6-284C-A747-6EFB2783B46F}" presName="text_5" presStyleLbl="node1" presStyleIdx="4" presStyleCnt="7">
        <dgm:presLayoutVars>
          <dgm:bulletEnabled val="1"/>
        </dgm:presLayoutVars>
      </dgm:prSet>
      <dgm:spPr/>
    </dgm:pt>
    <dgm:pt modelId="{92E53D0C-EEEF-2744-A96C-CF96AC60C78B}" type="pres">
      <dgm:prSet presAssocID="{A0CBEAB2-FDC6-284C-A747-6EFB2783B46F}" presName="accent_5" presStyleCnt="0"/>
      <dgm:spPr/>
    </dgm:pt>
    <dgm:pt modelId="{76A65080-389A-6D4D-B581-6AADA5669862}" type="pres">
      <dgm:prSet presAssocID="{A0CBEAB2-FDC6-284C-A747-6EFB2783B46F}" presName="accentRepeatNode" presStyleLbl="solidFgAcc1" presStyleIdx="4" presStyleCnt="7"/>
      <dgm:spPr/>
    </dgm:pt>
    <dgm:pt modelId="{5614F986-B3F7-B74F-AD5F-775A2A99C586}" type="pres">
      <dgm:prSet presAssocID="{3FD1AC82-D9BA-214B-83F2-DC7E46DDD9FC}" presName="text_6" presStyleLbl="node1" presStyleIdx="5" presStyleCnt="7">
        <dgm:presLayoutVars>
          <dgm:bulletEnabled val="1"/>
        </dgm:presLayoutVars>
      </dgm:prSet>
      <dgm:spPr/>
    </dgm:pt>
    <dgm:pt modelId="{C37FBAF7-5732-D745-BC9F-E500A56661FB}" type="pres">
      <dgm:prSet presAssocID="{3FD1AC82-D9BA-214B-83F2-DC7E46DDD9FC}" presName="accent_6" presStyleCnt="0"/>
      <dgm:spPr/>
    </dgm:pt>
    <dgm:pt modelId="{0A98E5FD-C183-AB42-B5BD-8ECFC8015CC2}" type="pres">
      <dgm:prSet presAssocID="{3FD1AC82-D9BA-214B-83F2-DC7E46DDD9FC}" presName="accentRepeatNode" presStyleLbl="solidFgAcc1" presStyleIdx="5" presStyleCnt="7"/>
      <dgm:spPr/>
    </dgm:pt>
    <dgm:pt modelId="{800F6283-5197-C349-9C05-29252C6929DF}" type="pres">
      <dgm:prSet presAssocID="{5326A950-4B52-854A-A2F8-E87853F49F42}" presName="text_7" presStyleLbl="node1" presStyleIdx="6" presStyleCnt="7">
        <dgm:presLayoutVars>
          <dgm:bulletEnabled val="1"/>
        </dgm:presLayoutVars>
      </dgm:prSet>
      <dgm:spPr/>
    </dgm:pt>
    <dgm:pt modelId="{27559F46-BDA7-0F43-A097-92387F2EB5F3}" type="pres">
      <dgm:prSet presAssocID="{5326A950-4B52-854A-A2F8-E87853F49F42}" presName="accent_7" presStyleCnt="0"/>
      <dgm:spPr/>
    </dgm:pt>
    <dgm:pt modelId="{721C6AA8-8E8A-5C41-824D-270DEFE7C5A7}" type="pres">
      <dgm:prSet presAssocID="{5326A950-4B52-854A-A2F8-E87853F49F42}" presName="accentRepeatNode" presStyleLbl="solidFgAcc1" presStyleIdx="6" presStyleCnt="7"/>
      <dgm:spPr/>
    </dgm:pt>
  </dgm:ptLst>
  <dgm:cxnLst>
    <dgm:cxn modelId="{C0C31A02-3099-5B4E-9A40-072535DBFE4B}" srcId="{81E7D17E-F513-DE4D-BBB2-662EA7176F5F}" destId="{A0CBEAB2-FDC6-284C-A747-6EFB2783B46F}" srcOrd="4" destOrd="0" parTransId="{81A1D7A1-9BA9-A941-A7C9-0C6294CAE83E}" sibTransId="{D9F45BC3-1A71-D446-A1CE-3240A9D0DCC2}"/>
    <dgm:cxn modelId="{C5008F1B-B204-C847-BB5B-B1937F346584}" srcId="{81E7D17E-F513-DE4D-BBB2-662EA7176F5F}" destId="{DFA070D9-2D27-244E-9E5F-525BF3486015}" srcOrd="3" destOrd="0" parTransId="{4316D1B8-77F9-914C-BF32-413D475C308D}" sibTransId="{DE6CD7A6-B921-F641-96B4-D7E82090674C}"/>
    <dgm:cxn modelId="{2650AB1D-1989-AB43-8A46-08877B11E7C4}" type="presOf" srcId="{81E7D17E-F513-DE4D-BBB2-662EA7176F5F}" destId="{71172887-3244-9542-A413-AAD651363E9B}" srcOrd="0" destOrd="0" presId="urn:microsoft.com/office/officeart/2008/layout/VerticalCurvedList"/>
    <dgm:cxn modelId="{96911E22-7D95-4949-ADD7-D7EFC56FE7D9}" srcId="{81E7D17E-F513-DE4D-BBB2-662EA7176F5F}" destId="{3427E236-B4BF-D84F-89DE-3F9A36E60EAF}" srcOrd="2" destOrd="0" parTransId="{F7515F3D-9868-AB42-B50A-0C501F064D9A}" sibTransId="{AC2F0A87-F51D-B040-B353-204D01F32E9B}"/>
    <dgm:cxn modelId="{3F5AEC30-5652-0C49-87DF-9F6A3DA76F4D}" type="presOf" srcId="{5326A950-4B52-854A-A2F8-E87853F49F42}" destId="{800F6283-5197-C349-9C05-29252C6929DF}" srcOrd="0" destOrd="0" presId="urn:microsoft.com/office/officeart/2008/layout/VerticalCurvedList"/>
    <dgm:cxn modelId="{2E2F9736-F240-1847-B98A-61000B384707}" type="presOf" srcId="{24D24813-78ED-6744-A4D8-05C0AAA40CCE}" destId="{8A4F0EA3-6AF1-044F-B01F-8DD76609C1FC}" srcOrd="0" destOrd="0" presId="urn:microsoft.com/office/officeart/2008/layout/VerticalCurvedList"/>
    <dgm:cxn modelId="{AA69B939-230A-CD49-9C9E-10ADFCBB5B9D}" srcId="{81E7D17E-F513-DE4D-BBB2-662EA7176F5F}" destId="{469B5C22-ADF7-E043-A136-4C8C6DD486BE}" srcOrd="1" destOrd="0" parTransId="{CAFF7757-AB85-4747-A1A5-0EC29A50D457}" sibTransId="{DF5E0EA8-7B06-0B41-A265-53D726E7C8D1}"/>
    <dgm:cxn modelId="{4DF2B650-FB26-3646-A8BD-79C1EE67A0C7}" srcId="{81E7D17E-F513-DE4D-BBB2-662EA7176F5F}" destId="{2DF0FC8B-86BE-5F41-87A9-1BACF7EDA3F3}" srcOrd="0" destOrd="0" parTransId="{C96E0FDD-2844-F844-A203-3492C2E2DFC8}" sibTransId="{24D24813-78ED-6744-A4D8-05C0AAA40CCE}"/>
    <dgm:cxn modelId="{6EACBF5A-E927-F542-90DE-A0A5143EC62F}" type="presOf" srcId="{DFA070D9-2D27-244E-9E5F-525BF3486015}" destId="{F1547F00-3E1D-7A4C-936C-35E22E7EA361}" srcOrd="0" destOrd="0" presId="urn:microsoft.com/office/officeart/2008/layout/VerticalCurvedList"/>
    <dgm:cxn modelId="{835EA45D-46B1-2A48-91E2-96E2334B9594}" srcId="{81E7D17E-F513-DE4D-BBB2-662EA7176F5F}" destId="{3FD1AC82-D9BA-214B-83F2-DC7E46DDD9FC}" srcOrd="5" destOrd="0" parTransId="{7E713E3F-A6C3-9E48-B473-BF22DE7628DD}" sibTransId="{5D4786BF-1EE8-DD42-A9CF-1ED018F1A1DF}"/>
    <dgm:cxn modelId="{EC13335F-49F6-294A-B0DF-C7F689C0AF72}" type="presOf" srcId="{3FD1AC82-D9BA-214B-83F2-DC7E46DDD9FC}" destId="{5614F986-B3F7-B74F-AD5F-775A2A99C586}" srcOrd="0" destOrd="0" presId="urn:microsoft.com/office/officeart/2008/layout/VerticalCurvedList"/>
    <dgm:cxn modelId="{16FD4AB6-99A9-164F-918B-28C8004E1C7F}" srcId="{81E7D17E-F513-DE4D-BBB2-662EA7176F5F}" destId="{5326A950-4B52-854A-A2F8-E87853F49F42}" srcOrd="6" destOrd="0" parTransId="{352B1358-3355-A249-B819-B4162E0A6DA5}" sibTransId="{53027724-942A-284D-A703-79944FFBDDD1}"/>
    <dgm:cxn modelId="{F150B0BA-F7E8-074C-95F8-9BA785E97CF2}" type="presOf" srcId="{2DF0FC8B-86BE-5F41-87A9-1BACF7EDA3F3}" destId="{910CBD73-C129-ED4A-B21C-DFF58195A1E4}" srcOrd="0" destOrd="0" presId="urn:microsoft.com/office/officeart/2008/layout/VerticalCurvedList"/>
    <dgm:cxn modelId="{52C142CB-FC0A-B64F-94D6-8DFB4B44DAA0}" type="presOf" srcId="{A0CBEAB2-FDC6-284C-A747-6EFB2783B46F}" destId="{75BE5B70-2C4B-2640-ACFD-A730586F2140}" srcOrd="0" destOrd="0" presId="urn:microsoft.com/office/officeart/2008/layout/VerticalCurvedList"/>
    <dgm:cxn modelId="{B4B69AD7-7F05-E34F-8B3F-A50478A2DBC6}" type="presOf" srcId="{469B5C22-ADF7-E043-A136-4C8C6DD486BE}" destId="{DFB14633-BBEF-D349-9335-89B7D42EA0F2}" srcOrd="0" destOrd="0" presId="urn:microsoft.com/office/officeart/2008/layout/VerticalCurvedList"/>
    <dgm:cxn modelId="{6D6282F4-B7A2-1049-AF80-7BBBA6E30727}" type="presOf" srcId="{3427E236-B4BF-D84F-89DE-3F9A36E60EAF}" destId="{DC2EF15C-5EBC-264F-A8C1-A345F24001F8}" srcOrd="0" destOrd="0" presId="urn:microsoft.com/office/officeart/2008/layout/VerticalCurvedList"/>
    <dgm:cxn modelId="{10931263-E6DE-1C44-B35B-1D9FD1A5799C}" type="presParOf" srcId="{71172887-3244-9542-A413-AAD651363E9B}" destId="{07714BEC-3B7B-2E43-A877-3DAAE8AACC7C}" srcOrd="0" destOrd="0" presId="urn:microsoft.com/office/officeart/2008/layout/VerticalCurvedList"/>
    <dgm:cxn modelId="{F8A8262C-D1F6-3341-8ABF-32DBC063A14E}" type="presParOf" srcId="{07714BEC-3B7B-2E43-A877-3DAAE8AACC7C}" destId="{861A9F6F-79AD-0D45-B6AA-EB3117AEDBDE}" srcOrd="0" destOrd="0" presId="urn:microsoft.com/office/officeart/2008/layout/VerticalCurvedList"/>
    <dgm:cxn modelId="{F014548A-574E-844D-973F-0E85CFDEE662}" type="presParOf" srcId="{861A9F6F-79AD-0D45-B6AA-EB3117AEDBDE}" destId="{5C2AF811-9C42-754C-94E1-9EA40D3D9AEA}" srcOrd="0" destOrd="0" presId="urn:microsoft.com/office/officeart/2008/layout/VerticalCurvedList"/>
    <dgm:cxn modelId="{C9CC59AF-AE00-284C-92CA-2D32566955EC}" type="presParOf" srcId="{861A9F6F-79AD-0D45-B6AA-EB3117AEDBDE}" destId="{8A4F0EA3-6AF1-044F-B01F-8DD76609C1FC}" srcOrd="1" destOrd="0" presId="urn:microsoft.com/office/officeart/2008/layout/VerticalCurvedList"/>
    <dgm:cxn modelId="{B22DA04A-C088-2D41-B66A-8927D3EA2BCD}" type="presParOf" srcId="{861A9F6F-79AD-0D45-B6AA-EB3117AEDBDE}" destId="{B4B5D433-6E36-D64F-9758-B3A0D40951D8}" srcOrd="2" destOrd="0" presId="urn:microsoft.com/office/officeart/2008/layout/VerticalCurvedList"/>
    <dgm:cxn modelId="{35E8A6E0-8574-8F47-BDBE-4DDD89C7F020}" type="presParOf" srcId="{861A9F6F-79AD-0D45-B6AA-EB3117AEDBDE}" destId="{FDDE06A9-1346-FA40-B269-C40A73C652CC}" srcOrd="3" destOrd="0" presId="urn:microsoft.com/office/officeart/2008/layout/VerticalCurvedList"/>
    <dgm:cxn modelId="{4709473A-027D-6942-B05E-947E6C2F7A2A}" type="presParOf" srcId="{07714BEC-3B7B-2E43-A877-3DAAE8AACC7C}" destId="{910CBD73-C129-ED4A-B21C-DFF58195A1E4}" srcOrd="1" destOrd="0" presId="urn:microsoft.com/office/officeart/2008/layout/VerticalCurvedList"/>
    <dgm:cxn modelId="{B6D19A94-4FC8-5C42-8A6D-6469C0811FFA}" type="presParOf" srcId="{07714BEC-3B7B-2E43-A877-3DAAE8AACC7C}" destId="{9583B94C-22B2-EA4A-AE4B-9C23A90033CF}" srcOrd="2" destOrd="0" presId="urn:microsoft.com/office/officeart/2008/layout/VerticalCurvedList"/>
    <dgm:cxn modelId="{11A76C80-315D-2E45-BC64-0D9E96AAA77B}" type="presParOf" srcId="{9583B94C-22B2-EA4A-AE4B-9C23A90033CF}" destId="{C9D21583-8456-AB47-8FEE-B37C0F9AC5C1}" srcOrd="0" destOrd="0" presId="urn:microsoft.com/office/officeart/2008/layout/VerticalCurvedList"/>
    <dgm:cxn modelId="{CE45989D-CDB6-2545-8AEC-165B620B2E70}" type="presParOf" srcId="{07714BEC-3B7B-2E43-A877-3DAAE8AACC7C}" destId="{DFB14633-BBEF-D349-9335-89B7D42EA0F2}" srcOrd="3" destOrd="0" presId="urn:microsoft.com/office/officeart/2008/layout/VerticalCurvedList"/>
    <dgm:cxn modelId="{E766A2C0-7465-5948-AB44-94E5808013B8}" type="presParOf" srcId="{07714BEC-3B7B-2E43-A877-3DAAE8AACC7C}" destId="{92258068-DB45-A341-B2EA-0678CD5A0E35}" srcOrd="4" destOrd="0" presId="urn:microsoft.com/office/officeart/2008/layout/VerticalCurvedList"/>
    <dgm:cxn modelId="{C464338E-5639-CB4E-AEB5-7F31721EF5F2}" type="presParOf" srcId="{92258068-DB45-A341-B2EA-0678CD5A0E35}" destId="{B81744BD-45D9-684E-896C-98AED67E0E2A}" srcOrd="0" destOrd="0" presId="urn:microsoft.com/office/officeart/2008/layout/VerticalCurvedList"/>
    <dgm:cxn modelId="{40C77660-F2BC-D345-B78C-EE613E4CF163}" type="presParOf" srcId="{07714BEC-3B7B-2E43-A877-3DAAE8AACC7C}" destId="{DC2EF15C-5EBC-264F-A8C1-A345F24001F8}" srcOrd="5" destOrd="0" presId="urn:microsoft.com/office/officeart/2008/layout/VerticalCurvedList"/>
    <dgm:cxn modelId="{902D2DA7-3458-B64C-8E27-2A160B5A4C94}" type="presParOf" srcId="{07714BEC-3B7B-2E43-A877-3DAAE8AACC7C}" destId="{E3B1D877-0DA0-FA4B-B4D4-917152988B6A}" srcOrd="6" destOrd="0" presId="urn:microsoft.com/office/officeart/2008/layout/VerticalCurvedList"/>
    <dgm:cxn modelId="{CD17FF87-81E0-C94C-8203-8A96C93F663F}" type="presParOf" srcId="{E3B1D877-0DA0-FA4B-B4D4-917152988B6A}" destId="{A1CBEC65-96E8-8E4C-8DDF-E75F00F130DF}" srcOrd="0" destOrd="0" presId="urn:microsoft.com/office/officeart/2008/layout/VerticalCurvedList"/>
    <dgm:cxn modelId="{1301111E-8384-AB4D-9893-4894AFA68C72}" type="presParOf" srcId="{07714BEC-3B7B-2E43-A877-3DAAE8AACC7C}" destId="{F1547F00-3E1D-7A4C-936C-35E22E7EA361}" srcOrd="7" destOrd="0" presId="urn:microsoft.com/office/officeart/2008/layout/VerticalCurvedList"/>
    <dgm:cxn modelId="{7A564117-D591-2641-8588-7101A32DB3AA}" type="presParOf" srcId="{07714BEC-3B7B-2E43-A877-3DAAE8AACC7C}" destId="{3E4DE9DC-7849-3847-9393-95B334D72E58}" srcOrd="8" destOrd="0" presId="urn:microsoft.com/office/officeart/2008/layout/VerticalCurvedList"/>
    <dgm:cxn modelId="{5A858B02-E007-2844-A6D4-155DD65FDE17}" type="presParOf" srcId="{3E4DE9DC-7849-3847-9393-95B334D72E58}" destId="{6A4CA0CD-FE71-9345-B317-E05867B03E10}" srcOrd="0" destOrd="0" presId="urn:microsoft.com/office/officeart/2008/layout/VerticalCurvedList"/>
    <dgm:cxn modelId="{E5444F4B-1E84-014E-AF36-FFEE4F9C7AF2}" type="presParOf" srcId="{07714BEC-3B7B-2E43-A877-3DAAE8AACC7C}" destId="{75BE5B70-2C4B-2640-ACFD-A730586F2140}" srcOrd="9" destOrd="0" presId="urn:microsoft.com/office/officeart/2008/layout/VerticalCurvedList"/>
    <dgm:cxn modelId="{944EB81F-0A56-254A-A38B-BCBD77D88B63}" type="presParOf" srcId="{07714BEC-3B7B-2E43-A877-3DAAE8AACC7C}" destId="{92E53D0C-EEEF-2744-A96C-CF96AC60C78B}" srcOrd="10" destOrd="0" presId="urn:microsoft.com/office/officeart/2008/layout/VerticalCurvedList"/>
    <dgm:cxn modelId="{C7951659-DE90-3D42-BF5B-A65EBFC011C8}" type="presParOf" srcId="{92E53D0C-EEEF-2744-A96C-CF96AC60C78B}" destId="{76A65080-389A-6D4D-B581-6AADA5669862}" srcOrd="0" destOrd="0" presId="urn:microsoft.com/office/officeart/2008/layout/VerticalCurvedList"/>
    <dgm:cxn modelId="{71BB1B1E-F5A1-1643-BD48-2D6DF51543E3}" type="presParOf" srcId="{07714BEC-3B7B-2E43-A877-3DAAE8AACC7C}" destId="{5614F986-B3F7-B74F-AD5F-775A2A99C586}" srcOrd="11" destOrd="0" presId="urn:microsoft.com/office/officeart/2008/layout/VerticalCurvedList"/>
    <dgm:cxn modelId="{3756218F-AC11-8F40-9353-CEB9C6F2F34D}" type="presParOf" srcId="{07714BEC-3B7B-2E43-A877-3DAAE8AACC7C}" destId="{C37FBAF7-5732-D745-BC9F-E500A56661FB}" srcOrd="12" destOrd="0" presId="urn:microsoft.com/office/officeart/2008/layout/VerticalCurvedList"/>
    <dgm:cxn modelId="{2C528171-8348-CA4F-BAF3-FC8D23836431}" type="presParOf" srcId="{C37FBAF7-5732-D745-BC9F-E500A56661FB}" destId="{0A98E5FD-C183-AB42-B5BD-8ECFC8015CC2}" srcOrd="0" destOrd="0" presId="urn:microsoft.com/office/officeart/2008/layout/VerticalCurvedList"/>
    <dgm:cxn modelId="{AC6D260E-9B3B-BC48-9FC0-86B412605086}" type="presParOf" srcId="{07714BEC-3B7B-2E43-A877-3DAAE8AACC7C}" destId="{800F6283-5197-C349-9C05-29252C6929DF}" srcOrd="13" destOrd="0" presId="urn:microsoft.com/office/officeart/2008/layout/VerticalCurvedList"/>
    <dgm:cxn modelId="{AC78DE2A-751B-3647-8E5A-80AF5494DEDA}" type="presParOf" srcId="{07714BEC-3B7B-2E43-A877-3DAAE8AACC7C}" destId="{27559F46-BDA7-0F43-A097-92387F2EB5F3}" srcOrd="14" destOrd="0" presId="urn:microsoft.com/office/officeart/2008/layout/VerticalCurvedList"/>
    <dgm:cxn modelId="{BA4528AB-8873-9C4D-B422-F45AFF162236}" type="presParOf" srcId="{27559F46-BDA7-0F43-A097-92387F2EB5F3}" destId="{721C6AA8-8E8A-5C41-824D-270DEFE7C5A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DBE4B3-6C22-BF43-94A7-963E1E77EFE2}" type="doc">
      <dgm:prSet loTypeId="urn:microsoft.com/office/officeart/2005/8/layout/chevron1" loCatId="" qsTypeId="urn:microsoft.com/office/officeart/2005/8/quickstyle/3d2" qsCatId="3D" csTypeId="urn:microsoft.com/office/officeart/2005/8/colors/accent6_3" csCatId="accent6" phldr="1"/>
      <dgm:spPr/>
    </dgm:pt>
    <dgm:pt modelId="{7C9AC672-7325-DB4D-8389-B494B52427A7}">
      <dgm:prSet phldrT="[Text]"/>
      <dgm:spPr/>
      <dgm:t>
        <a:bodyPr/>
        <a:lstStyle/>
        <a:p>
          <a:r>
            <a:rPr lang="en-US" dirty="0"/>
            <a:t>AWARENESS</a:t>
          </a:r>
        </a:p>
      </dgm:t>
    </dgm:pt>
    <dgm:pt modelId="{F6A34A65-B6A9-6D43-A523-C73F736F04CE}" type="parTrans" cxnId="{FE851CC8-6639-B545-9004-11ED4A307B35}">
      <dgm:prSet/>
      <dgm:spPr/>
      <dgm:t>
        <a:bodyPr/>
        <a:lstStyle/>
        <a:p>
          <a:endParaRPr lang="en-US"/>
        </a:p>
      </dgm:t>
    </dgm:pt>
    <dgm:pt modelId="{D5CFCB5D-DA77-BF4E-810C-BCC0D3933EA7}" type="sibTrans" cxnId="{FE851CC8-6639-B545-9004-11ED4A307B35}">
      <dgm:prSet/>
      <dgm:spPr/>
      <dgm:t>
        <a:bodyPr/>
        <a:lstStyle/>
        <a:p>
          <a:endParaRPr lang="en-US"/>
        </a:p>
      </dgm:t>
    </dgm:pt>
    <dgm:pt modelId="{B909F233-270E-2748-8744-86F5B7DCFDFD}">
      <dgm:prSet phldrT="[Text]"/>
      <dgm:spPr/>
      <dgm:t>
        <a:bodyPr/>
        <a:lstStyle/>
        <a:p>
          <a:r>
            <a:rPr lang="en-US" dirty="0"/>
            <a:t>ACTION</a:t>
          </a:r>
        </a:p>
      </dgm:t>
    </dgm:pt>
    <dgm:pt modelId="{C4BD3CBB-6BCD-994E-A892-A738B2DC09A6}" type="parTrans" cxnId="{69A2CDBC-FEB3-7844-9D29-2D1C21DA8FC6}">
      <dgm:prSet/>
      <dgm:spPr/>
      <dgm:t>
        <a:bodyPr/>
        <a:lstStyle/>
        <a:p>
          <a:endParaRPr lang="en-US"/>
        </a:p>
      </dgm:t>
    </dgm:pt>
    <dgm:pt modelId="{0AF9CC02-91B2-6D41-8AAD-7B77B16ED476}" type="sibTrans" cxnId="{69A2CDBC-FEB3-7844-9D29-2D1C21DA8FC6}">
      <dgm:prSet/>
      <dgm:spPr/>
      <dgm:t>
        <a:bodyPr/>
        <a:lstStyle/>
        <a:p>
          <a:endParaRPr lang="en-US"/>
        </a:p>
      </dgm:t>
    </dgm:pt>
    <dgm:pt modelId="{14B85130-63ED-7549-BEB7-6003B3C8F971}">
      <dgm:prSet phldrT="[Text]"/>
      <dgm:spPr/>
      <dgm:t>
        <a:bodyPr/>
        <a:lstStyle/>
        <a:p>
          <a:r>
            <a:rPr lang="en-US" dirty="0"/>
            <a:t>CHANGE</a:t>
          </a:r>
        </a:p>
      </dgm:t>
    </dgm:pt>
    <dgm:pt modelId="{4909BA16-F8F8-1A43-A969-AF7851325644}" type="parTrans" cxnId="{5C978267-E9B2-5F42-B75D-5E0323D050DF}">
      <dgm:prSet/>
      <dgm:spPr/>
      <dgm:t>
        <a:bodyPr/>
        <a:lstStyle/>
        <a:p>
          <a:endParaRPr lang="en-US"/>
        </a:p>
      </dgm:t>
    </dgm:pt>
    <dgm:pt modelId="{158374DA-0CD4-0142-A5CD-1165668D0A7B}" type="sibTrans" cxnId="{5C978267-E9B2-5F42-B75D-5E0323D050DF}">
      <dgm:prSet/>
      <dgm:spPr/>
      <dgm:t>
        <a:bodyPr/>
        <a:lstStyle/>
        <a:p>
          <a:endParaRPr lang="en-US"/>
        </a:p>
      </dgm:t>
    </dgm:pt>
    <dgm:pt modelId="{953EE704-3358-BA42-ADAE-1DD208874869}" type="pres">
      <dgm:prSet presAssocID="{CCDBE4B3-6C22-BF43-94A7-963E1E77EFE2}" presName="Name0" presStyleCnt="0">
        <dgm:presLayoutVars>
          <dgm:dir/>
          <dgm:animLvl val="lvl"/>
          <dgm:resizeHandles val="exact"/>
        </dgm:presLayoutVars>
      </dgm:prSet>
      <dgm:spPr/>
    </dgm:pt>
    <dgm:pt modelId="{6BE86C52-0BC5-414B-A0A7-64BF406A92B1}" type="pres">
      <dgm:prSet presAssocID="{7C9AC672-7325-DB4D-8389-B494B52427A7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7B6E2FA-649F-BA42-B5FB-7417AB3C1C87}" type="pres">
      <dgm:prSet presAssocID="{D5CFCB5D-DA77-BF4E-810C-BCC0D3933EA7}" presName="parTxOnlySpace" presStyleCnt="0"/>
      <dgm:spPr/>
    </dgm:pt>
    <dgm:pt modelId="{C2CA4490-2AC1-004A-A86B-9F74D22391A9}" type="pres">
      <dgm:prSet presAssocID="{B909F233-270E-2748-8744-86F5B7DCFDF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B94C5FD7-ADB9-1E46-A05F-EFCDCB2D2697}" type="pres">
      <dgm:prSet presAssocID="{0AF9CC02-91B2-6D41-8AAD-7B77B16ED476}" presName="parTxOnlySpace" presStyleCnt="0"/>
      <dgm:spPr/>
    </dgm:pt>
    <dgm:pt modelId="{9B6E69F8-BC54-FD4D-BAD6-13750D0F2F47}" type="pres">
      <dgm:prSet presAssocID="{14B85130-63ED-7549-BEB7-6003B3C8F97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153AD907-BC8B-404E-9B78-4543B656A9CD}" type="presOf" srcId="{14B85130-63ED-7549-BEB7-6003B3C8F971}" destId="{9B6E69F8-BC54-FD4D-BAD6-13750D0F2F47}" srcOrd="0" destOrd="0" presId="urn:microsoft.com/office/officeart/2005/8/layout/chevron1"/>
    <dgm:cxn modelId="{5C978267-E9B2-5F42-B75D-5E0323D050DF}" srcId="{CCDBE4B3-6C22-BF43-94A7-963E1E77EFE2}" destId="{14B85130-63ED-7549-BEB7-6003B3C8F971}" srcOrd="2" destOrd="0" parTransId="{4909BA16-F8F8-1A43-A969-AF7851325644}" sibTransId="{158374DA-0CD4-0142-A5CD-1165668D0A7B}"/>
    <dgm:cxn modelId="{3B902870-A08A-B243-810D-8E529D5D36E7}" type="presOf" srcId="{CCDBE4B3-6C22-BF43-94A7-963E1E77EFE2}" destId="{953EE704-3358-BA42-ADAE-1DD208874869}" srcOrd="0" destOrd="0" presId="urn:microsoft.com/office/officeart/2005/8/layout/chevron1"/>
    <dgm:cxn modelId="{0722F78C-E781-3548-9F35-5C1C8B5FC030}" type="presOf" srcId="{B909F233-270E-2748-8744-86F5B7DCFDFD}" destId="{C2CA4490-2AC1-004A-A86B-9F74D22391A9}" srcOrd="0" destOrd="0" presId="urn:microsoft.com/office/officeart/2005/8/layout/chevron1"/>
    <dgm:cxn modelId="{CD0276BB-2F57-6241-A5D0-CAD9CD3E107C}" type="presOf" srcId="{7C9AC672-7325-DB4D-8389-B494B52427A7}" destId="{6BE86C52-0BC5-414B-A0A7-64BF406A92B1}" srcOrd="0" destOrd="0" presId="urn:microsoft.com/office/officeart/2005/8/layout/chevron1"/>
    <dgm:cxn modelId="{69A2CDBC-FEB3-7844-9D29-2D1C21DA8FC6}" srcId="{CCDBE4B3-6C22-BF43-94A7-963E1E77EFE2}" destId="{B909F233-270E-2748-8744-86F5B7DCFDFD}" srcOrd="1" destOrd="0" parTransId="{C4BD3CBB-6BCD-994E-A892-A738B2DC09A6}" sibTransId="{0AF9CC02-91B2-6D41-8AAD-7B77B16ED476}"/>
    <dgm:cxn modelId="{FE851CC8-6639-B545-9004-11ED4A307B35}" srcId="{CCDBE4B3-6C22-BF43-94A7-963E1E77EFE2}" destId="{7C9AC672-7325-DB4D-8389-B494B52427A7}" srcOrd="0" destOrd="0" parTransId="{F6A34A65-B6A9-6D43-A523-C73F736F04CE}" sibTransId="{D5CFCB5D-DA77-BF4E-810C-BCC0D3933EA7}"/>
    <dgm:cxn modelId="{557348FC-195D-5848-93E4-2E71AE7341E3}" type="presParOf" srcId="{953EE704-3358-BA42-ADAE-1DD208874869}" destId="{6BE86C52-0BC5-414B-A0A7-64BF406A92B1}" srcOrd="0" destOrd="0" presId="urn:microsoft.com/office/officeart/2005/8/layout/chevron1"/>
    <dgm:cxn modelId="{2408AF1A-1125-314D-B5AE-C9FBB9D91965}" type="presParOf" srcId="{953EE704-3358-BA42-ADAE-1DD208874869}" destId="{F7B6E2FA-649F-BA42-B5FB-7417AB3C1C87}" srcOrd="1" destOrd="0" presId="urn:microsoft.com/office/officeart/2005/8/layout/chevron1"/>
    <dgm:cxn modelId="{91774D5C-861B-2E49-B691-0826CAAD599A}" type="presParOf" srcId="{953EE704-3358-BA42-ADAE-1DD208874869}" destId="{C2CA4490-2AC1-004A-A86B-9F74D22391A9}" srcOrd="2" destOrd="0" presId="urn:microsoft.com/office/officeart/2005/8/layout/chevron1"/>
    <dgm:cxn modelId="{A5625946-C583-DA40-BEF4-2B2A9D77632A}" type="presParOf" srcId="{953EE704-3358-BA42-ADAE-1DD208874869}" destId="{B94C5FD7-ADB9-1E46-A05F-EFCDCB2D2697}" srcOrd="3" destOrd="0" presId="urn:microsoft.com/office/officeart/2005/8/layout/chevron1"/>
    <dgm:cxn modelId="{7C17DB8D-5ED6-6047-AB17-D9C6DA3CCB4C}" type="presParOf" srcId="{953EE704-3358-BA42-ADAE-1DD208874869}" destId="{9B6E69F8-BC54-FD4D-BAD6-13750D0F2F4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9D85C6-6500-E141-AA56-917EDAAEFD30}" type="doc">
      <dgm:prSet loTypeId="urn:microsoft.com/office/officeart/2005/8/layout/target3" loCatId="" qsTypeId="urn:microsoft.com/office/officeart/2005/8/quickstyle/3d2" qsCatId="3D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2A62734D-F22B-FA4F-9DE5-7F2D82963FB0}">
      <dgm:prSet phldrT="[Text]"/>
      <dgm:spPr/>
      <dgm:t>
        <a:bodyPr/>
        <a:lstStyle/>
        <a:p>
          <a:r>
            <a:rPr lang="en-US" dirty="0"/>
            <a:t>Problem Solving Therapy</a:t>
          </a:r>
        </a:p>
      </dgm:t>
    </dgm:pt>
    <dgm:pt modelId="{75C92695-2F7F-CE42-9EA7-30D65F8FDE7D}" type="parTrans" cxnId="{3DD69FED-5ADD-1B49-BD22-7F535C92BD76}">
      <dgm:prSet/>
      <dgm:spPr/>
      <dgm:t>
        <a:bodyPr/>
        <a:lstStyle/>
        <a:p>
          <a:endParaRPr lang="en-US"/>
        </a:p>
      </dgm:t>
    </dgm:pt>
    <dgm:pt modelId="{BD8BF715-34BC-F54E-87BE-63E2EC0BC070}" type="sibTrans" cxnId="{3DD69FED-5ADD-1B49-BD22-7F535C92BD76}">
      <dgm:prSet/>
      <dgm:spPr/>
      <dgm:t>
        <a:bodyPr/>
        <a:lstStyle/>
        <a:p>
          <a:endParaRPr lang="en-US"/>
        </a:p>
      </dgm:t>
    </dgm:pt>
    <dgm:pt modelId="{BCE6E3FA-0C34-4C40-8B90-CB3466FE1BA4}">
      <dgm:prSet phldrT="[Text]" phldr="1"/>
      <dgm:spPr/>
      <dgm:t>
        <a:bodyPr/>
        <a:lstStyle/>
        <a:p>
          <a:endParaRPr lang="en-US"/>
        </a:p>
      </dgm:t>
    </dgm:pt>
    <dgm:pt modelId="{2031A3E7-FD11-AE45-A7C6-496B47788334}" type="parTrans" cxnId="{56FF9F3A-6395-444D-A4C5-16FF118FC83D}">
      <dgm:prSet/>
      <dgm:spPr/>
      <dgm:t>
        <a:bodyPr/>
        <a:lstStyle/>
        <a:p>
          <a:endParaRPr lang="en-US"/>
        </a:p>
      </dgm:t>
    </dgm:pt>
    <dgm:pt modelId="{86A95B4F-19E0-5C49-96A8-9522F655494C}" type="sibTrans" cxnId="{56FF9F3A-6395-444D-A4C5-16FF118FC83D}">
      <dgm:prSet/>
      <dgm:spPr/>
      <dgm:t>
        <a:bodyPr/>
        <a:lstStyle/>
        <a:p>
          <a:endParaRPr lang="en-US"/>
        </a:p>
      </dgm:t>
    </dgm:pt>
    <dgm:pt modelId="{09D96085-E1BD-AD43-BCD4-8F2252B8036C}">
      <dgm:prSet phldrT="[Text]" phldr="1"/>
      <dgm:spPr/>
      <dgm:t>
        <a:bodyPr/>
        <a:lstStyle/>
        <a:p>
          <a:endParaRPr lang="en-US"/>
        </a:p>
      </dgm:t>
    </dgm:pt>
    <dgm:pt modelId="{15C6265E-802A-BD48-9308-3298B687ECDF}" type="parTrans" cxnId="{6F22B189-E96B-104E-9315-7AEE58413F0A}">
      <dgm:prSet/>
      <dgm:spPr/>
      <dgm:t>
        <a:bodyPr/>
        <a:lstStyle/>
        <a:p>
          <a:endParaRPr lang="en-US"/>
        </a:p>
      </dgm:t>
    </dgm:pt>
    <dgm:pt modelId="{04E85E41-6CF7-7C4B-BC03-7A492304A6B7}" type="sibTrans" cxnId="{6F22B189-E96B-104E-9315-7AEE58413F0A}">
      <dgm:prSet/>
      <dgm:spPr/>
      <dgm:t>
        <a:bodyPr/>
        <a:lstStyle/>
        <a:p>
          <a:endParaRPr lang="en-US"/>
        </a:p>
      </dgm:t>
    </dgm:pt>
    <dgm:pt modelId="{C3A10F79-7D43-5F45-B51F-CA417565B7AD}">
      <dgm:prSet phldrT="[Text]"/>
      <dgm:spPr/>
      <dgm:t>
        <a:bodyPr/>
        <a:lstStyle/>
        <a:p>
          <a:r>
            <a:rPr lang="en-US" dirty="0"/>
            <a:t>Progressive Muscle Relaxation</a:t>
          </a:r>
        </a:p>
      </dgm:t>
    </dgm:pt>
    <dgm:pt modelId="{54541EEB-A4C7-1546-BE55-321F7CF52E66}" type="parTrans" cxnId="{D2AA4978-75ED-6941-945D-DF749A4BA3E4}">
      <dgm:prSet/>
      <dgm:spPr/>
      <dgm:t>
        <a:bodyPr/>
        <a:lstStyle/>
        <a:p>
          <a:endParaRPr lang="en-US"/>
        </a:p>
      </dgm:t>
    </dgm:pt>
    <dgm:pt modelId="{28D7E0A5-EB5A-434D-9426-A65B40F094BA}" type="sibTrans" cxnId="{D2AA4978-75ED-6941-945D-DF749A4BA3E4}">
      <dgm:prSet/>
      <dgm:spPr/>
      <dgm:t>
        <a:bodyPr/>
        <a:lstStyle/>
        <a:p>
          <a:endParaRPr lang="en-US"/>
        </a:p>
      </dgm:t>
    </dgm:pt>
    <dgm:pt modelId="{516AB757-B30A-8941-A3E2-203BC5BF00F6}">
      <dgm:prSet phldrT="[Text]" phldr="1"/>
      <dgm:spPr/>
      <dgm:t>
        <a:bodyPr/>
        <a:lstStyle/>
        <a:p>
          <a:endParaRPr lang="en-US"/>
        </a:p>
      </dgm:t>
    </dgm:pt>
    <dgm:pt modelId="{E7ECCDCA-B287-C64C-98DB-AFE60F6270A5}" type="parTrans" cxnId="{1984284F-86AB-AB45-B74E-EFAFC3972BEA}">
      <dgm:prSet/>
      <dgm:spPr/>
      <dgm:t>
        <a:bodyPr/>
        <a:lstStyle/>
        <a:p>
          <a:endParaRPr lang="en-US"/>
        </a:p>
      </dgm:t>
    </dgm:pt>
    <dgm:pt modelId="{A055D555-164F-0F4D-BC65-02D6C3FE1CBE}" type="sibTrans" cxnId="{1984284F-86AB-AB45-B74E-EFAFC3972BEA}">
      <dgm:prSet/>
      <dgm:spPr/>
      <dgm:t>
        <a:bodyPr/>
        <a:lstStyle/>
        <a:p>
          <a:endParaRPr lang="en-US"/>
        </a:p>
      </dgm:t>
    </dgm:pt>
    <dgm:pt modelId="{6A33AFCF-7B63-964F-8E10-3045F2613C4A}">
      <dgm:prSet phldrT="[Text]" phldr="1"/>
      <dgm:spPr/>
      <dgm:t>
        <a:bodyPr/>
        <a:lstStyle/>
        <a:p>
          <a:endParaRPr lang="en-US"/>
        </a:p>
      </dgm:t>
    </dgm:pt>
    <dgm:pt modelId="{7FE1468C-7B43-DA4F-B018-67325F46997D}" type="parTrans" cxnId="{3783976A-48C4-8A4A-A70E-7B3BFDA6B928}">
      <dgm:prSet/>
      <dgm:spPr/>
      <dgm:t>
        <a:bodyPr/>
        <a:lstStyle/>
        <a:p>
          <a:endParaRPr lang="en-US"/>
        </a:p>
      </dgm:t>
    </dgm:pt>
    <dgm:pt modelId="{72F78DB5-8E88-6E4B-ABEB-028C8F1BC07F}" type="sibTrans" cxnId="{3783976A-48C4-8A4A-A70E-7B3BFDA6B928}">
      <dgm:prSet/>
      <dgm:spPr/>
      <dgm:t>
        <a:bodyPr/>
        <a:lstStyle/>
        <a:p>
          <a:endParaRPr lang="en-US"/>
        </a:p>
      </dgm:t>
    </dgm:pt>
    <dgm:pt modelId="{0261A406-25D2-8643-BCEA-A4148CCAD05D}">
      <dgm:prSet phldrT="[Text]"/>
      <dgm:spPr/>
      <dgm:t>
        <a:bodyPr/>
        <a:lstStyle/>
        <a:p>
          <a:r>
            <a:rPr lang="en-US" dirty="0"/>
            <a:t>Exposure &amp; Response Prevention</a:t>
          </a:r>
        </a:p>
      </dgm:t>
    </dgm:pt>
    <dgm:pt modelId="{E96567A3-BC7E-3444-9607-93EC5B080DDB}" type="parTrans" cxnId="{17E40659-15CB-6A4D-94C5-D72500C70395}">
      <dgm:prSet/>
      <dgm:spPr/>
      <dgm:t>
        <a:bodyPr/>
        <a:lstStyle/>
        <a:p>
          <a:endParaRPr lang="en-US"/>
        </a:p>
      </dgm:t>
    </dgm:pt>
    <dgm:pt modelId="{A6806A06-C83F-A248-89C5-A486E0ACF4E5}" type="sibTrans" cxnId="{17E40659-15CB-6A4D-94C5-D72500C70395}">
      <dgm:prSet/>
      <dgm:spPr/>
      <dgm:t>
        <a:bodyPr/>
        <a:lstStyle/>
        <a:p>
          <a:endParaRPr lang="en-US"/>
        </a:p>
      </dgm:t>
    </dgm:pt>
    <dgm:pt modelId="{1FC00C67-0573-EA48-AF43-4D4B80162FC1}">
      <dgm:prSet phldrT="[Text]" phldr="1"/>
      <dgm:spPr/>
      <dgm:t>
        <a:bodyPr/>
        <a:lstStyle/>
        <a:p>
          <a:endParaRPr lang="en-US"/>
        </a:p>
      </dgm:t>
    </dgm:pt>
    <dgm:pt modelId="{ECFDFABB-C5BE-3942-BE59-F5BCDABAD55E}" type="parTrans" cxnId="{BD2ED95C-E644-5948-B61D-32EE8CBC5A02}">
      <dgm:prSet/>
      <dgm:spPr/>
      <dgm:t>
        <a:bodyPr/>
        <a:lstStyle/>
        <a:p>
          <a:endParaRPr lang="en-US"/>
        </a:p>
      </dgm:t>
    </dgm:pt>
    <dgm:pt modelId="{A7391BF1-BB7E-9545-81D1-3E4BB0E0E994}" type="sibTrans" cxnId="{BD2ED95C-E644-5948-B61D-32EE8CBC5A02}">
      <dgm:prSet/>
      <dgm:spPr/>
      <dgm:t>
        <a:bodyPr/>
        <a:lstStyle/>
        <a:p>
          <a:endParaRPr lang="en-US"/>
        </a:p>
      </dgm:t>
    </dgm:pt>
    <dgm:pt modelId="{33E9727E-209A-1C49-ACF3-AAF986F3FA39}">
      <dgm:prSet phldrT="[Text]" phldr="1"/>
      <dgm:spPr/>
      <dgm:t>
        <a:bodyPr/>
        <a:lstStyle/>
        <a:p>
          <a:endParaRPr lang="en-US"/>
        </a:p>
      </dgm:t>
    </dgm:pt>
    <dgm:pt modelId="{F76CF679-A9A3-914B-AFE5-B09A077514AF}" type="parTrans" cxnId="{7C6EC9C8-9242-534D-AB96-70DF1C0F5139}">
      <dgm:prSet/>
      <dgm:spPr/>
      <dgm:t>
        <a:bodyPr/>
        <a:lstStyle/>
        <a:p>
          <a:endParaRPr lang="en-US"/>
        </a:p>
      </dgm:t>
    </dgm:pt>
    <dgm:pt modelId="{C39585EA-90D9-9546-B9E0-27A5462B47A1}" type="sibTrans" cxnId="{7C6EC9C8-9242-534D-AB96-70DF1C0F5139}">
      <dgm:prSet/>
      <dgm:spPr/>
      <dgm:t>
        <a:bodyPr/>
        <a:lstStyle/>
        <a:p>
          <a:endParaRPr lang="en-US"/>
        </a:p>
      </dgm:t>
    </dgm:pt>
    <dgm:pt modelId="{351365DB-E176-654C-AD1B-9E173C1BFCF7}">
      <dgm:prSet phldrT="[Text]"/>
      <dgm:spPr/>
      <dgm:t>
        <a:bodyPr/>
        <a:lstStyle/>
        <a:p>
          <a:r>
            <a:rPr lang="en-US" dirty="0"/>
            <a:t>Pleasant Events Scheduling</a:t>
          </a:r>
        </a:p>
      </dgm:t>
    </dgm:pt>
    <dgm:pt modelId="{F8C1AB11-CE2F-F94D-9576-97F781384778}" type="parTrans" cxnId="{A3F10ADB-A162-D845-8A25-A67FD6DA948A}">
      <dgm:prSet/>
      <dgm:spPr/>
      <dgm:t>
        <a:bodyPr/>
        <a:lstStyle/>
        <a:p>
          <a:endParaRPr lang="en-US"/>
        </a:p>
      </dgm:t>
    </dgm:pt>
    <dgm:pt modelId="{9F7C2A77-BE94-E14C-ADC2-4E0FC66EDA02}" type="sibTrans" cxnId="{A3F10ADB-A162-D845-8A25-A67FD6DA948A}">
      <dgm:prSet/>
      <dgm:spPr/>
      <dgm:t>
        <a:bodyPr/>
        <a:lstStyle/>
        <a:p>
          <a:endParaRPr lang="en-US"/>
        </a:p>
      </dgm:t>
    </dgm:pt>
    <dgm:pt modelId="{018CD635-CC94-E449-ADB3-EF5CE7E4707B}" type="pres">
      <dgm:prSet presAssocID="{E69D85C6-6500-E141-AA56-917EDAAEFD30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5060A1BB-3092-EB41-837E-AFF1424537B4}" type="pres">
      <dgm:prSet presAssocID="{2A62734D-F22B-FA4F-9DE5-7F2D82963FB0}" presName="circle1" presStyleLbl="node1" presStyleIdx="0" presStyleCnt="4"/>
      <dgm:spPr/>
    </dgm:pt>
    <dgm:pt modelId="{86DB1A42-E6DC-934D-A291-211B5321B226}" type="pres">
      <dgm:prSet presAssocID="{2A62734D-F22B-FA4F-9DE5-7F2D82963FB0}" presName="space" presStyleCnt="0"/>
      <dgm:spPr/>
    </dgm:pt>
    <dgm:pt modelId="{6339C5B8-CA15-FC48-9368-94CF531DA83F}" type="pres">
      <dgm:prSet presAssocID="{2A62734D-F22B-FA4F-9DE5-7F2D82963FB0}" presName="rect1" presStyleLbl="alignAcc1" presStyleIdx="0" presStyleCnt="4"/>
      <dgm:spPr/>
    </dgm:pt>
    <dgm:pt modelId="{7463CFF5-06D1-394C-BEAC-51BD027A8107}" type="pres">
      <dgm:prSet presAssocID="{351365DB-E176-654C-AD1B-9E173C1BFCF7}" presName="vertSpace2" presStyleLbl="node1" presStyleIdx="0" presStyleCnt="4"/>
      <dgm:spPr/>
    </dgm:pt>
    <dgm:pt modelId="{64656CCC-67C3-654C-B0F2-0EBBF653AB0F}" type="pres">
      <dgm:prSet presAssocID="{351365DB-E176-654C-AD1B-9E173C1BFCF7}" presName="circle2" presStyleLbl="node1" presStyleIdx="1" presStyleCnt="4"/>
      <dgm:spPr/>
    </dgm:pt>
    <dgm:pt modelId="{A34C91C2-FBAE-1E48-89BF-7B2930F3D182}" type="pres">
      <dgm:prSet presAssocID="{351365DB-E176-654C-AD1B-9E173C1BFCF7}" presName="rect2" presStyleLbl="alignAcc1" presStyleIdx="1" presStyleCnt="4"/>
      <dgm:spPr/>
    </dgm:pt>
    <dgm:pt modelId="{320649E5-C7BB-A44B-9216-2392EBEDA515}" type="pres">
      <dgm:prSet presAssocID="{C3A10F79-7D43-5F45-B51F-CA417565B7AD}" presName="vertSpace3" presStyleLbl="node1" presStyleIdx="1" presStyleCnt="4"/>
      <dgm:spPr/>
    </dgm:pt>
    <dgm:pt modelId="{38595013-5DC3-354D-91B7-DC094A42F40D}" type="pres">
      <dgm:prSet presAssocID="{C3A10F79-7D43-5F45-B51F-CA417565B7AD}" presName="circle3" presStyleLbl="node1" presStyleIdx="2" presStyleCnt="4"/>
      <dgm:spPr/>
    </dgm:pt>
    <dgm:pt modelId="{ED0E9644-7EB5-E44E-8AEB-4349F8A48496}" type="pres">
      <dgm:prSet presAssocID="{C3A10F79-7D43-5F45-B51F-CA417565B7AD}" presName="rect3" presStyleLbl="alignAcc1" presStyleIdx="2" presStyleCnt="4"/>
      <dgm:spPr/>
    </dgm:pt>
    <dgm:pt modelId="{0CD4BC3A-FE90-E14D-BC4F-DA47FF2096EE}" type="pres">
      <dgm:prSet presAssocID="{0261A406-25D2-8643-BCEA-A4148CCAD05D}" presName="vertSpace4" presStyleLbl="node1" presStyleIdx="2" presStyleCnt="4"/>
      <dgm:spPr/>
    </dgm:pt>
    <dgm:pt modelId="{4633675F-F816-5746-B493-247F2B1258D5}" type="pres">
      <dgm:prSet presAssocID="{0261A406-25D2-8643-BCEA-A4148CCAD05D}" presName="circle4" presStyleLbl="node1" presStyleIdx="3" presStyleCnt="4"/>
      <dgm:spPr/>
    </dgm:pt>
    <dgm:pt modelId="{E30A90C5-5E52-A44E-A74D-71046142F470}" type="pres">
      <dgm:prSet presAssocID="{0261A406-25D2-8643-BCEA-A4148CCAD05D}" presName="rect4" presStyleLbl="alignAcc1" presStyleIdx="3" presStyleCnt="4"/>
      <dgm:spPr/>
    </dgm:pt>
    <dgm:pt modelId="{580BC1B1-499A-8B4C-A78F-69FA9053A372}" type="pres">
      <dgm:prSet presAssocID="{2A62734D-F22B-FA4F-9DE5-7F2D82963FB0}" presName="rect1ParTx" presStyleLbl="alignAcc1" presStyleIdx="3" presStyleCnt="4">
        <dgm:presLayoutVars>
          <dgm:chMax val="1"/>
          <dgm:bulletEnabled val="1"/>
        </dgm:presLayoutVars>
      </dgm:prSet>
      <dgm:spPr/>
    </dgm:pt>
    <dgm:pt modelId="{0D964905-A442-3D44-99E3-490F56D8AEFE}" type="pres">
      <dgm:prSet presAssocID="{2A62734D-F22B-FA4F-9DE5-7F2D82963FB0}" presName="rect1ChTx" presStyleLbl="alignAcc1" presStyleIdx="3" presStyleCnt="4">
        <dgm:presLayoutVars>
          <dgm:bulletEnabled val="1"/>
        </dgm:presLayoutVars>
      </dgm:prSet>
      <dgm:spPr/>
    </dgm:pt>
    <dgm:pt modelId="{83C9E67A-4830-154D-9FA9-E9F9728585B6}" type="pres">
      <dgm:prSet presAssocID="{351365DB-E176-654C-AD1B-9E173C1BFCF7}" presName="rect2ParTx" presStyleLbl="alignAcc1" presStyleIdx="3" presStyleCnt="4">
        <dgm:presLayoutVars>
          <dgm:chMax val="1"/>
          <dgm:bulletEnabled val="1"/>
        </dgm:presLayoutVars>
      </dgm:prSet>
      <dgm:spPr/>
    </dgm:pt>
    <dgm:pt modelId="{F25262F5-5E29-744A-87A9-8D6046C79C3D}" type="pres">
      <dgm:prSet presAssocID="{351365DB-E176-654C-AD1B-9E173C1BFCF7}" presName="rect2ChTx" presStyleLbl="alignAcc1" presStyleIdx="3" presStyleCnt="4">
        <dgm:presLayoutVars>
          <dgm:bulletEnabled val="1"/>
        </dgm:presLayoutVars>
      </dgm:prSet>
      <dgm:spPr/>
    </dgm:pt>
    <dgm:pt modelId="{7FB9CB8F-B420-8841-9C4D-24CC2AE56221}" type="pres">
      <dgm:prSet presAssocID="{C3A10F79-7D43-5F45-B51F-CA417565B7AD}" presName="rect3ParTx" presStyleLbl="alignAcc1" presStyleIdx="3" presStyleCnt="4">
        <dgm:presLayoutVars>
          <dgm:chMax val="1"/>
          <dgm:bulletEnabled val="1"/>
        </dgm:presLayoutVars>
      </dgm:prSet>
      <dgm:spPr/>
    </dgm:pt>
    <dgm:pt modelId="{022F52F7-F760-414E-87B4-9E670C9945D5}" type="pres">
      <dgm:prSet presAssocID="{C3A10F79-7D43-5F45-B51F-CA417565B7AD}" presName="rect3ChTx" presStyleLbl="alignAcc1" presStyleIdx="3" presStyleCnt="4">
        <dgm:presLayoutVars>
          <dgm:bulletEnabled val="1"/>
        </dgm:presLayoutVars>
      </dgm:prSet>
      <dgm:spPr/>
    </dgm:pt>
    <dgm:pt modelId="{F818D070-B938-774E-BAAB-CCFAEE8C27ED}" type="pres">
      <dgm:prSet presAssocID="{0261A406-25D2-8643-BCEA-A4148CCAD05D}" presName="rect4ParTx" presStyleLbl="alignAcc1" presStyleIdx="3" presStyleCnt="4">
        <dgm:presLayoutVars>
          <dgm:chMax val="1"/>
          <dgm:bulletEnabled val="1"/>
        </dgm:presLayoutVars>
      </dgm:prSet>
      <dgm:spPr/>
    </dgm:pt>
    <dgm:pt modelId="{4CD32AA8-EEA8-1B43-A9C4-7C82191788D9}" type="pres">
      <dgm:prSet presAssocID="{0261A406-25D2-8643-BCEA-A4148CCAD05D}" presName="rect4ChTx" presStyleLbl="alignAcc1" presStyleIdx="3" presStyleCnt="4">
        <dgm:presLayoutVars>
          <dgm:bulletEnabled val="1"/>
        </dgm:presLayoutVars>
      </dgm:prSet>
      <dgm:spPr/>
    </dgm:pt>
  </dgm:ptLst>
  <dgm:cxnLst>
    <dgm:cxn modelId="{D8055C02-BC81-994F-A781-7AA064941B5B}" type="presOf" srcId="{0261A406-25D2-8643-BCEA-A4148CCAD05D}" destId="{E30A90C5-5E52-A44E-A74D-71046142F470}" srcOrd="0" destOrd="0" presId="urn:microsoft.com/office/officeart/2005/8/layout/target3"/>
    <dgm:cxn modelId="{36D76D13-0DC9-BF4F-95C9-EB8EB3F269F5}" type="presOf" srcId="{1FC00C67-0573-EA48-AF43-4D4B80162FC1}" destId="{4CD32AA8-EEA8-1B43-A9C4-7C82191788D9}" srcOrd="0" destOrd="0" presId="urn:microsoft.com/office/officeart/2005/8/layout/target3"/>
    <dgm:cxn modelId="{D42CD532-102A-4A46-9712-A405298A74A6}" type="presOf" srcId="{E69D85C6-6500-E141-AA56-917EDAAEFD30}" destId="{018CD635-CC94-E449-ADB3-EF5CE7E4707B}" srcOrd="0" destOrd="0" presId="urn:microsoft.com/office/officeart/2005/8/layout/target3"/>
    <dgm:cxn modelId="{56FF9F3A-6395-444D-A4C5-16FF118FC83D}" srcId="{351365DB-E176-654C-AD1B-9E173C1BFCF7}" destId="{BCE6E3FA-0C34-4C40-8B90-CB3466FE1BA4}" srcOrd="0" destOrd="0" parTransId="{2031A3E7-FD11-AE45-A7C6-496B47788334}" sibTransId="{86A95B4F-19E0-5C49-96A8-9522F655494C}"/>
    <dgm:cxn modelId="{4109873D-BCB9-3343-ACB8-ED04C585DBF3}" type="presOf" srcId="{2A62734D-F22B-FA4F-9DE5-7F2D82963FB0}" destId="{6339C5B8-CA15-FC48-9368-94CF531DA83F}" srcOrd="0" destOrd="0" presId="urn:microsoft.com/office/officeart/2005/8/layout/target3"/>
    <dgm:cxn modelId="{03518546-E896-BE48-A1D5-79B2E5D7FEEF}" type="presOf" srcId="{C3A10F79-7D43-5F45-B51F-CA417565B7AD}" destId="{ED0E9644-7EB5-E44E-8AEB-4349F8A48496}" srcOrd="0" destOrd="0" presId="urn:microsoft.com/office/officeart/2005/8/layout/target3"/>
    <dgm:cxn modelId="{445F9248-C983-B04F-85CB-BDF5A2B24FC1}" type="presOf" srcId="{0261A406-25D2-8643-BCEA-A4148CCAD05D}" destId="{F818D070-B938-774E-BAAB-CCFAEE8C27ED}" srcOrd="1" destOrd="0" presId="urn:microsoft.com/office/officeart/2005/8/layout/target3"/>
    <dgm:cxn modelId="{1984284F-86AB-AB45-B74E-EFAFC3972BEA}" srcId="{C3A10F79-7D43-5F45-B51F-CA417565B7AD}" destId="{516AB757-B30A-8941-A3E2-203BC5BF00F6}" srcOrd="0" destOrd="0" parTransId="{E7ECCDCA-B287-C64C-98DB-AFE60F6270A5}" sibTransId="{A055D555-164F-0F4D-BC65-02D6C3FE1CBE}"/>
    <dgm:cxn modelId="{1895C653-BA11-924C-AB42-F52E9FA3C7CB}" type="presOf" srcId="{09D96085-E1BD-AD43-BCD4-8F2252B8036C}" destId="{F25262F5-5E29-744A-87A9-8D6046C79C3D}" srcOrd="0" destOrd="1" presId="urn:microsoft.com/office/officeart/2005/8/layout/target3"/>
    <dgm:cxn modelId="{17E40659-15CB-6A4D-94C5-D72500C70395}" srcId="{E69D85C6-6500-E141-AA56-917EDAAEFD30}" destId="{0261A406-25D2-8643-BCEA-A4148CCAD05D}" srcOrd="3" destOrd="0" parTransId="{E96567A3-BC7E-3444-9607-93EC5B080DDB}" sibTransId="{A6806A06-C83F-A248-89C5-A486E0ACF4E5}"/>
    <dgm:cxn modelId="{BD2ED95C-E644-5948-B61D-32EE8CBC5A02}" srcId="{0261A406-25D2-8643-BCEA-A4148CCAD05D}" destId="{1FC00C67-0573-EA48-AF43-4D4B80162FC1}" srcOrd="0" destOrd="0" parTransId="{ECFDFABB-C5BE-3942-BE59-F5BCDABAD55E}" sibTransId="{A7391BF1-BB7E-9545-81D1-3E4BB0E0E994}"/>
    <dgm:cxn modelId="{913D0966-A6C0-CE48-A3A9-04F40F9F0E12}" type="presOf" srcId="{6A33AFCF-7B63-964F-8E10-3045F2613C4A}" destId="{022F52F7-F760-414E-87B4-9E670C9945D5}" srcOrd="0" destOrd="1" presId="urn:microsoft.com/office/officeart/2005/8/layout/target3"/>
    <dgm:cxn modelId="{3783976A-48C4-8A4A-A70E-7B3BFDA6B928}" srcId="{C3A10F79-7D43-5F45-B51F-CA417565B7AD}" destId="{6A33AFCF-7B63-964F-8E10-3045F2613C4A}" srcOrd="1" destOrd="0" parTransId="{7FE1468C-7B43-DA4F-B018-67325F46997D}" sibTransId="{72F78DB5-8E88-6E4B-ABEB-028C8F1BC07F}"/>
    <dgm:cxn modelId="{450BC275-F5F1-084D-A779-630CE494EE49}" type="presOf" srcId="{351365DB-E176-654C-AD1B-9E173C1BFCF7}" destId="{A34C91C2-FBAE-1E48-89BF-7B2930F3D182}" srcOrd="0" destOrd="0" presId="urn:microsoft.com/office/officeart/2005/8/layout/target3"/>
    <dgm:cxn modelId="{D2AA4978-75ED-6941-945D-DF749A4BA3E4}" srcId="{E69D85C6-6500-E141-AA56-917EDAAEFD30}" destId="{C3A10F79-7D43-5F45-B51F-CA417565B7AD}" srcOrd="2" destOrd="0" parTransId="{54541EEB-A4C7-1546-BE55-321F7CF52E66}" sibTransId="{28D7E0A5-EB5A-434D-9426-A65B40F094BA}"/>
    <dgm:cxn modelId="{6F22B189-E96B-104E-9315-7AEE58413F0A}" srcId="{351365DB-E176-654C-AD1B-9E173C1BFCF7}" destId="{09D96085-E1BD-AD43-BCD4-8F2252B8036C}" srcOrd="1" destOrd="0" parTransId="{15C6265E-802A-BD48-9308-3298B687ECDF}" sibTransId="{04E85E41-6CF7-7C4B-BC03-7A492304A6B7}"/>
    <dgm:cxn modelId="{B2E5B6BB-C26E-5E48-9C4B-F34E4C57E14D}" type="presOf" srcId="{C3A10F79-7D43-5F45-B51F-CA417565B7AD}" destId="{7FB9CB8F-B420-8841-9C4D-24CC2AE56221}" srcOrd="1" destOrd="0" presId="urn:microsoft.com/office/officeart/2005/8/layout/target3"/>
    <dgm:cxn modelId="{7C6EC9C8-9242-534D-AB96-70DF1C0F5139}" srcId="{0261A406-25D2-8643-BCEA-A4148CCAD05D}" destId="{33E9727E-209A-1C49-ACF3-AAF986F3FA39}" srcOrd="1" destOrd="0" parTransId="{F76CF679-A9A3-914B-AFE5-B09A077514AF}" sibTransId="{C39585EA-90D9-9546-B9E0-27A5462B47A1}"/>
    <dgm:cxn modelId="{4A3A71CF-E683-F14F-A8CC-7AE7E5DD076B}" type="presOf" srcId="{33E9727E-209A-1C49-ACF3-AAF986F3FA39}" destId="{4CD32AA8-EEA8-1B43-A9C4-7C82191788D9}" srcOrd="0" destOrd="1" presId="urn:microsoft.com/office/officeart/2005/8/layout/target3"/>
    <dgm:cxn modelId="{FB2D7DCF-CDEB-9844-9525-94A8D447630C}" type="presOf" srcId="{2A62734D-F22B-FA4F-9DE5-7F2D82963FB0}" destId="{580BC1B1-499A-8B4C-A78F-69FA9053A372}" srcOrd="1" destOrd="0" presId="urn:microsoft.com/office/officeart/2005/8/layout/target3"/>
    <dgm:cxn modelId="{4C4BF6D0-F81F-F647-8CE5-5BEFBEE185F2}" type="presOf" srcId="{351365DB-E176-654C-AD1B-9E173C1BFCF7}" destId="{83C9E67A-4830-154D-9FA9-E9F9728585B6}" srcOrd="1" destOrd="0" presId="urn:microsoft.com/office/officeart/2005/8/layout/target3"/>
    <dgm:cxn modelId="{A3F10ADB-A162-D845-8A25-A67FD6DA948A}" srcId="{E69D85C6-6500-E141-AA56-917EDAAEFD30}" destId="{351365DB-E176-654C-AD1B-9E173C1BFCF7}" srcOrd="1" destOrd="0" parTransId="{F8C1AB11-CE2F-F94D-9576-97F781384778}" sibTransId="{9F7C2A77-BE94-E14C-ADC2-4E0FC66EDA02}"/>
    <dgm:cxn modelId="{C97E0DE8-B9A7-E344-BF5C-34DABFE535B8}" type="presOf" srcId="{516AB757-B30A-8941-A3E2-203BC5BF00F6}" destId="{022F52F7-F760-414E-87B4-9E670C9945D5}" srcOrd="0" destOrd="0" presId="urn:microsoft.com/office/officeart/2005/8/layout/target3"/>
    <dgm:cxn modelId="{3DD69FED-5ADD-1B49-BD22-7F535C92BD76}" srcId="{E69D85C6-6500-E141-AA56-917EDAAEFD30}" destId="{2A62734D-F22B-FA4F-9DE5-7F2D82963FB0}" srcOrd="0" destOrd="0" parTransId="{75C92695-2F7F-CE42-9EA7-30D65F8FDE7D}" sibTransId="{BD8BF715-34BC-F54E-87BE-63E2EC0BC070}"/>
    <dgm:cxn modelId="{9AAFD4F0-FF03-3841-99FF-AAA85744489C}" type="presOf" srcId="{BCE6E3FA-0C34-4C40-8B90-CB3466FE1BA4}" destId="{F25262F5-5E29-744A-87A9-8D6046C79C3D}" srcOrd="0" destOrd="0" presId="urn:microsoft.com/office/officeart/2005/8/layout/target3"/>
    <dgm:cxn modelId="{BF4E04F0-E830-C64F-803C-FFECD5FBC2B6}" type="presParOf" srcId="{018CD635-CC94-E449-ADB3-EF5CE7E4707B}" destId="{5060A1BB-3092-EB41-837E-AFF1424537B4}" srcOrd="0" destOrd="0" presId="urn:microsoft.com/office/officeart/2005/8/layout/target3"/>
    <dgm:cxn modelId="{3E9F6E24-5A51-BE4C-93BF-0B5B0A49F76C}" type="presParOf" srcId="{018CD635-CC94-E449-ADB3-EF5CE7E4707B}" destId="{86DB1A42-E6DC-934D-A291-211B5321B226}" srcOrd="1" destOrd="0" presId="urn:microsoft.com/office/officeart/2005/8/layout/target3"/>
    <dgm:cxn modelId="{511E0735-71CC-164F-A25D-7DF0565896C8}" type="presParOf" srcId="{018CD635-CC94-E449-ADB3-EF5CE7E4707B}" destId="{6339C5B8-CA15-FC48-9368-94CF531DA83F}" srcOrd="2" destOrd="0" presId="urn:microsoft.com/office/officeart/2005/8/layout/target3"/>
    <dgm:cxn modelId="{5EB67F44-74E8-474E-A595-3076538635D8}" type="presParOf" srcId="{018CD635-CC94-E449-ADB3-EF5CE7E4707B}" destId="{7463CFF5-06D1-394C-BEAC-51BD027A8107}" srcOrd="3" destOrd="0" presId="urn:microsoft.com/office/officeart/2005/8/layout/target3"/>
    <dgm:cxn modelId="{66533D1B-D606-334E-A15F-13DFED4D1F8D}" type="presParOf" srcId="{018CD635-CC94-E449-ADB3-EF5CE7E4707B}" destId="{64656CCC-67C3-654C-B0F2-0EBBF653AB0F}" srcOrd="4" destOrd="0" presId="urn:microsoft.com/office/officeart/2005/8/layout/target3"/>
    <dgm:cxn modelId="{A647A227-1ACB-3148-8344-B881D9048070}" type="presParOf" srcId="{018CD635-CC94-E449-ADB3-EF5CE7E4707B}" destId="{A34C91C2-FBAE-1E48-89BF-7B2930F3D182}" srcOrd="5" destOrd="0" presId="urn:microsoft.com/office/officeart/2005/8/layout/target3"/>
    <dgm:cxn modelId="{36F1C385-5FA0-2E48-B34F-C904E3142275}" type="presParOf" srcId="{018CD635-CC94-E449-ADB3-EF5CE7E4707B}" destId="{320649E5-C7BB-A44B-9216-2392EBEDA515}" srcOrd="6" destOrd="0" presId="urn:microsoft.com/office/officeart/2005/8/layout/target3"/>
    <dgm:cxn modelId="{1E3152B8-E4D9-6F48-9459-1C5BD3267EE1}" type="presParOf" srcId="{018CD635-CC94-E449-ADB3-EF5CE7E4707B}" destId="{38595013-5DC3-354D-91B7-DC094A42F40D}" srcOrd="7" destOrd="0" presId="urn:microsoft.com/office/officeart/2005/8/layout/target3"/>
    <dgm:cxn modelId="{9CA66238-098C-644B-8081-47F624A4E4AA}" type="presParOf" srcId="{018CD635-CC94-E449-ADB3-EF5CE7E4707B}" destId="{ED0E9644-7EB5-E44E-8AEB-4349F8A48496}" srcOrd="8" destOrd="0" presId="urn:microsoft.com/office/officeart/2005/8/layout/target3"/>
    <dgm:cxn modelId="{FA721BC2-4F54-E345-8030-8FFAB54ACAAB}" type="presParOf" srcId="{018CD635-CC94-E449-ADB3-EF5CE7E4707B}" destId="{0CD4BC3A-FE90-E14D-BC4F-DA47FF2096EE}" srcOrd="9" destOrd="0" presId="urn:microsoft.com/office/officeart/2005/8/layout/target3"/>
    <dgm:cxn modelId="{35477424-BFE4-974E-9C49-52127A6CF746}" type="presParOf" srcId="{018CD635-CC94-E449-ADB3-EF5CE7E4707B}" destId="{4633675F-F816-5746-B493-247F2B1258D5}" srcOrd="10" destOrd="0" presId="urn:microsoft.com/office/officeart/2005/8/layout/target3"/>
    <dgm:cxn modelId="{84D502A9-3C52-1147-89F1-99498AAC5AF1}" type="presParOf" srcId="{018CD635-CC94-E449-ADB3-EF5CE7E4707B}" destId="{E30A90C5-5E52-A44E-A74D-71046142F470}" srcOrd="11" destOrd="0" presId="urn:microsoft.com/office/officeart/2005/8/layout/target3"/>
    <dgm:cxn modelId="{47AA55F4-391F-5F41-A3A0-CF62943D2D14}" type="presParOf" srcId="{018CD635-CC94-E449-ADB3-EF5CE7E4707B}" destId="{580BC1B1-499A-8B4C-A78F-69FA9053A372}" srcOrd="12" destOrd="0" presId="urn:microsoft.com/office/officeart/2005/8/layout/target3"/>
    <dgm:cxn modelId="{D5C9F4CD-7ECE-1940-871A-408AC29EF362}" type="presParOf" srcId="{018CD635-CC94-E449-ADB3-EF5CE7E4707B}" destId="{0D964905-A442-3D44-99E3-490F56D8AEFE}" srcOrd="13" destOrd="0" presId="urn:microsoft.com/office/officeart/2005/8/layout/target3"/>
    <dgm:cxn modelId="{07FEA477-BE87-B240-B0C4-B1DAF746AF75}" type="presParOf" srcId="{018CD635-CC94-E449-ADB3-EF5CE7E4707B}" destId="{83C9E67A-4830-154D-9FA9-E9F9728585B6}" srcOrd="14" destOrd="0" presId="urn:microsoft.com/office/officeart/2005/8/layout/target3"/>
    <dgm:cxn modelId="{88E23A96-B20F-1B4B-BBE4-941C7AE09711}" type="presParOf" srcId="{018CD635-CC94-E449-ADB3-EF5CE7E4707B}" destId="{F25262F5-5E29-744A-87A9-8D6046C79C3D}" srcOrd="15" destOrd="0" presId="urn:microsoft.com/office/officeart/2005/8/layout/target3"/>
    <dgm:cxn modelId="{77A06408-9716-A14D-AD93-D23E5409A4DA}" type="presParOf" srcId="{018CD635-CC94-E449-ADB3-EF5CE7E4707B}" destId="{7FB9CB8F-B420-8841-9C4D-24CC2AE56221}" srcOrd="16" destOrd="0" presId="urn:microsoft.com/office/officeart/2005/8/layout/target3"/>
    <dgm:cxn modelId="{5098B82F-7E1F-0540-9170-F4EB97072124}" type="presParOf" srcId="{018CD635-CC94-E449-ADB3-EF5CE7E4707B}" destId="{022F52F7-F760-414E-87B4-9E670C9945D5}" srcOrd="17" destOrd="0" presId="urn:microsoft.com/office/officeart/2005/8/layout/target3"/>
    <dgm:cxn modelId="{565390C2-2D7F-604E-AC6B-D0694671FA57}" type="presParOf" srcId="{018CD635-CC94-E449-ADB3-EF5CE7E4707B}" destId="{F818D070-B938-774E-BAAB-CCFAEE8C27ED}" srcOrd="18" destOrd="0" presId="urn:microsoft.com/office/officeart/2005/8/layout/target3"/>
    <dgm:cxn modelId="{8CE80713-4460-214C-8875-795C87EC34E2}" type="presParOf" srcId="{018CD635-CC94-E449-ADB3-EF5CE7E4707B}" destId="{4CD32AA8-EEA8-1B43-A9C4-7C82191788D9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CA27DDB-16A8-4B06-BC5E-04963B0A79ED}" type="doc">
      <dgm:prSet loTypeId="urn:microsoft.com/office/officeart/2005/8/layout/vList2" loCatId="list" qsTypeId="urn:microsoft.com/office/officeart/2005/8/quickstyle/3d2" qsCatId="3D" csTypeId="urn:microsoft.com/office/officeart/2005/8/colors/accent2_4" csCatId="accent2"/>
      <dgm:spPr/>
      <dgm:t>
        <a:bodyPr/>
        <a:lstStyle/>
        <a:p>
          <a:endParaRPr lang="en-US"/>
        </a:p>
      </dgm:t>
    </dgm:pt>
    <dgm:pt modelId="{CC8D7563-9ECD-4616-A850-96ADFBA93A03}">
      <dgm:prSet/>
      <dgm:spPr/>
      <dgm:t>
        <a:bodyPr/>
        <a:lstStyle/>
        <a:p>
          <a:pPr algn="ctr" rtl="0"/>
          <a:r>
            <a:rPr lang="en-US" b="1"/>
            <a:t>Assessment</a:t>
          </a:r>
        </a:p>
      </dgm:t>
    </dgm:pt>
    <dgm:pt modelId="{B3777667-C901-4364-B8DD-5ED54C7BC9F1}" type="parTrans" cxnId="{9DA1977B-8EB5-485B-ACC3-1ABDBA431428}">
      <dgm:prSet/>
      <dgm:spPr/>
      <dgm:t>
        <a:bodyPr/>
        <a:lstStyle/>
        <a:p>
          <a:pPr algn="ctr"/>
          <a:endParaRPr lang="en-US" b="1"/>
        </a:p>
      </dgm:t>
    </dgm:pt>
    <dgm:pt modelId="{45034922-CA85-48BF-86B6-B3CA805EAAB0}" type="sibTrans" cxnId="{9DA1977B-8EB5-485B-ACC3-1ABDBA431428}">
      <dgm:prSet/>
      <dgm:spPr/>
      <dgm:t>
        <a:bodyPr/>
        <a:lstStyle/>
        <a:p>
          <a:pPr algn="ctr"/>
          <a:endParaRPr lang="en-US" b="1"/>
        </a:p>
      </dgm:t>
    </dgm:pt>
    <dgm:pt modelId="{59AC013D-7124-48B5-ACF2-26559856763E}">
      <dgm:prSet/>
      <dgm:spPr/>
      <dgm:t>
        <a:bodyPr/>
        <a:lstStyle/>
        <a:p>
          <a:pPr algn="ctr" rtl="0"/>
          <a:r>
            <a:rPr lang="en-US" b="1"/>
            <a:t>Education</a:t>
          </a:r>
        </a:p>
      </dgm:t>
    </dgm:pt>
    <dgm:pt modelId="{96DAF60B-375B-4A07-A985-8881ECBD7099}" type="parTrans" cxnId="{4A612231-A0F8-4A85-942D-50BEC5A5F31B}">
      <dgm:prSet/>
      <dgm:spPr/>
      <dgm:t>
        <a:bodyPr/>
        <a:lstStyle/>
        <a:p>
          <a:pPr algn="ctr"/>
          <a:endParaRPr lang="en-US" b="1"/>
        </a:p>
      </dgm:t>
    </dgm:pt>
    <dgm:pt modelId="{D9D5E8C9-2CD1-4A00-97CF-2596990A6E4C}" type="sibTrans" cxnId="{4A612231-A0F8-4A85-942D-50BEC5A5F31B}">
      <dgm:prSet/>
      <dgm:spPr/>
      <dgm:t>
        <a:bodyPr/>
        <a:lstStyle/>
        <a:p>
          <a:pPr algn="ctr"/>
          <a:endParaRPr lang="en-US" b="1"/>
        </a:p>
      </dgm:t>
    </dgm:pt>
    <dgm:pt modelId="{B8E55BB7-9AE2-4CCA-BB86-EE3621FE1B4C}">
      <dgm:prSet/>
      <dgm:spPr/>
      <dgm:t>
        <a:bodyPr/>
        <a:lstStyle/>
        <a:p>
          <a:pPr algn="ctr" rtl="0"/>
          <a:r>
            <a:rPr lang="en-US" b="1"/>
            <a:t>Discuss treatment options</a:t>
          </a:r>
        </a:p>
      </dgm:t>
    </dgm:pt>
    <dgm:pt modelId="{C2E5272C-AE66-4C43-822D-372988B7E93E}" type="parTrans" cxnId="{EB7C6562-C109-4DBF-8322-D287CB85DD45}">
      <dgm:prSet/>
      <dgm:spPr/>
      <dgm:t>
        <a:bodyPr/>
        <a:lstStyle/>
        <a:p>
          <a:pPr algn="ctr"/>
          <a:endParaRPr lang="en-US" b="1"/>
        </a:p>
      </dgm:t>
    </dgm:pt>
    <dgm:pt modelId="{2A3DBA83-C6BC-4269-B370-E4AF123C9CCC}" type="sibTrans" cxnId="{EB7C6562-C109-4DBF-8322-D287CB85DD45}">
      <dgm:prSet/>
      <dgm:spPr/>
      <dgm:t>
        <a:bodyPr/>
        <a:lstStyle/>
        <a:p>
          <a:pPr algn="ctr"/>
          <a:endParaRPr lang="en-US" b="1"/>
        </a:p>
      </dgm:t>
    </dgm:pt>
    <dgm:pt modelId="{47D02207-BED7-42AF-9B17-5730D2607066}">
      <dgm:prSet/>
      <dgm:spPr/>
      <dgm:t>
        <a:bodyPr/>
        <a:lstStyle/>
        <a:p>
          <a:pPr algn="ctr" rtl="0"/>
          <a:r>
            <a:rPr lang="en-US" b="1"/>
            <a:t>Start initial treatment plan</a:t>
          </a:r>
        </a:p>
      </dgm:t>
    </dgm:pt>
    <dgm:pt modelId="{B57E74DF-C238-4DC5-B512-48DC0C6EA199}" type="parTrans" cxnId="{495E85AB-F189-45B0-B625-A198BD44D8D8}">
      <dgm:prSet/>
      <dgm:spPr/>
      <dgm:t>
        <a:bodyPr/>
        <a:lstStyle/>
        <a:p>
          <a:pPr algn="ctr"/>
          <a:endParaRPr lang="en-US" b="1"/>
        </a:p>
      </dgm:t>
    </dgm:pt>
    <dgm:pt modelId="{7BF6940F-D619-49FF-906D-86DAE40EB93A}" type="sibTrans" cxnId="{495E85AB-F189-45B0-B625-A198BD44D8D8}">
      <dgm:prSet/>
      <dgm:spPr/>
      <dgm:t>
        <a:bodyPr/>
        <a:lstStyle/>
        <a:p>
          <a:pPr algn="ctr"/>
          <a:endParaRPr lang="en-US" b="1"/>
        </a:p>
      </dgm:t>
    </dgm:pt>
    <dgm:pt modelId="{A2F17AA3-7021-4968-AFC5-071ABC05C9F3}">
      <dgm:prSet/>
      <dgm:spPr/>
      <dgm:t>
        <a:bodyPr/>
        <a:lstStyle/>
        <a:p>
          <a:pPr algn="ctr" rtl="0"/>
          <a:r>
            <a:rPr lang="en-US" b="1"/>
            <a:t>Arrange follow-up contact</a:t>
          </a:r>
        </a:p>
      </dgm:t>
    </dgm:pt>
    <dgm:pt modelId="{2351A45D-BDFB-4C25-A37B-9BDC8F3E7C10}" type="parTrans" cxnId="{CF9C31F3-C723-4B02-B5CF-7F4C3890B974}">
      <dgm:prSet/>
      <dgm:spPr/>
      <dgm:t>
        <a:bodyPr/>
        <a:lstStyle/>
        <a:p>
          <a:pPr algn="ctr"/>
          <a:endParaRPr lang="en-US" b="1"/>
        </a:p>
      </dgm:t>
    </dgm:pt>
    <dgm:pt modelId="{404E82B7-7683-416B-9E40-1C4AAEF9CE21}" type="sibTrans" cxnId="{CF9C31F3-C723-4B02-B5CF-7F4C3890B974}">
      <dgm:prSet/>
      <dgm:spPr/>
      <dgm:t>
        <a:bodyPr/>
        <a:lstStyle/>
        <a:p>
          <a:pPr algn="ctr"/>
          <a:endParaRPr lang="en-US" b="1"/>
        </a:p>
      </dgm:t>
    </dgm:pt>
    <dgm:pt modelId="{7C388038-48EF-46D0-A887-029E0123AD87}">
      <dgm:prSet/>
      <dgm:spPr/>
      <dgm:t>
        <a:bodyPr/>
        <a:lstStyle/>
        <a:p>
          <a:pPr algn="ctr" rtl="0"/>
          <a:r>
            <a:rPr lang="en-US" b="1"/>
            <a:t>In person or by phone</a:t>
          </a:r>
        </a:p>
      </dgm:t>
    </dgm:pt>
    <dgm:pt modelId="{FE5E5F8A-EC20-4A6A-ABC5-6339120A39B3}" type="parTrans" cxnId="{5112E4EE-4ECF-4368-988B-D2D463ABBA51}">
      <dgm:prSet/>
      <dgm:spPr/>
      <dgm:t>
        <a:bodyPr/>
        <a:lstStyle/>
        <a:p>
          <a:pPr algn="ctr"/>
          <a:endParaRPr lang="en-US" b="1"/>
        </a:p>
      </dgm:t>
    </dgm:pt>
    <dgm:pt modelId="{E3EFE398-B879-4DF7-A4D2-A09BA554C1B6}" type="sibTrans" cxnId="{5112E4EE-4ECF-4368-988B-D2D463ABBA51}">
      <dgm:prSet/>
      <dgm:spPr/>
      <dgm:t>
        <a:bodyPr/>
        <a:lstStyle/>
        <a:p>
          <a:pPr algn="ctr"/>
          <a:endParaRPr lang="en-US" b="1"/>
        </a:p>
      </dgm:t>
    </dgm:pt>
    <dgm:pt modelId="{AD25287A-C29F-4AFB-A9BC-F1712CAEC303}">
      <dgm:prSet/>
      <dgm:spPr/>
      <dgm:t>
        <a:bodyPr/>
        <a:lstStyle/>
        <a:p>
          <a:pPr algn="ctr" rtl="0"/>
          <a:r>
            <a:rPr lang="en-US" b="1"/>
            <a:t>In one week or earlier</a:t>
          </a:r>
        </a:p>
      </dgm:t>
    </dgm:pt>
    <dgm:pt modelId="{E2151698-F750-4F8F-A8F5-36A5E0A4C509}" type="parTrans" cxnId="{C83F4445-1AF8-46B2-967C-D23987D6CA8C}">
      <dgm:prSet/>
      <dgm:spPr/>
      <dgm:t>
        <a:bodyPr/>
        <a:lstStyle/>
        <a:p>
          <a:pPr algn="ctr"/>
          <a:endParaRPr lang="en-US" b="1"/>
        </a:p>
      </dgm:t>
    </dgm:pt>
    <dgm:pt modelId="{B009DE7E-B03D-4986-9D24-D368CC97EA92}" type="sibTrans" cxnId="{C83F4445-1AF8-46B2-967C-D23987D6CA8C}">
      <dgm:prSet/>
      <dgm:spPr/>
      <dgm:t>
        <a:bodyPr/>
        <a:lstStyle/>
        <a:p>
          <a:pPr algn="ctr"/>
          <a:endParaRPr lang="en-US" b="1"/>
        </a:p>
      </dgm:t>
    </dgm:pt>
    <dgm:pt modelId="{443DD7E7-8461-4A60-BBB8-CB43C9976FA5}">
      <dgm:prSet/>
      <dgm:spPr/>
      <dgm:t>
        <a:bodyPr/>
        <a:lstStyle/>
        <a:p>
          <a:pPr algn="ctr" rtl="0"/>
          <a:r>
            <a:rPr lang="en-US" b="1"/>
            <a:t>Document initial visit</a:t>
          </a:r>
        </a:p>
      </dgm:t>
    </dgm:pt>
    <dgm:pt modelId="{82BF6A7A-6707-490F-AB2D-D6C373D3876F}" type="parTrans" cxnId="{04335016-DA2C-47CC-9409-433CC390F8DC}">
      <dgm:prSet/>
      <dgm:spPr/>
      <dgm:t>
        <a:bodyPr/>
        <a:lstStyle/>
        <a:p>
          <a:pPr algn="ctr"/>
          <a:endParaRPr lang="en-US" b="1"/>
        </a:p>
      </dgm:t>
    </dgm:pt>
    <dgm:pt modelId="{6B05186D-B469-41F3-91EF-67978BDFF16D}" type="sibTrans" cxnId="{04335016-DA2C-47CC-9409-433CC390F8DC}">
      <dgm:prSet/>
      <dgm:spPr/>
      <dgm:t>
        <a:bodyPr/>
        <a:lstStyle/>
        <a:p>
          <a:pPr algn="ctr"/>
          <a:endParaRPr lang="en-US" b="1"/>
        </a:p>
      </dgm:t>
    </dgm:pt>
    <dgm:pt modelId="{9C38D5E2-CD67-4A8E-9259-3CB0ECD0AE14}" type="pres">
      <dgm:prSet presAssocID="{3CA27DDB-16A8-4B06-BC5E-04963B0A79ED}" presName="linear" presStyleCnt="0">
        <dgm:presLayoutVars>
          <dgm:animLvl val="lvl"/>
          <dgm:resizeHandles val="exact"/>
        </dgm:presLayoutVars>
      </dgm:prSet>
      <dgm:spPr/>
    </dgm:pt>
    <dgm:pt modelId="{5D7615BF-57D9-43C0-98FB-99534F545295}" type="pres">
      <dgm:prSet presAssocID="{CC8D7563-9ECD-4616-A850-96ADFBA93A03}" presName="parentText" presStyleLbl="node1" presStyleIdx="0" presStyleCnt="6" custLinFactNeighborX="92" custLinFactNeighborY="51728">
        <dgm:presLayoutVars>
          <dgm:chMax val="0"/>
          <dgm:bulletEnabled val="1"/>
        </dgm:presLayoutVars>
      </dgm:prSet>
      <dgm:spPr/>
    </dgm:pt>
    <dgm:pt modelId="{D3A1EBB3-A1C4-4C8D-85A4-1435BB6C0FE3}" type="pres">
      <dgm:prSet presAssocID="{45034922-CA85-48BF-86B6-B3CA805EAAB0}" presName="spacer" presStyleCnt="0"/>
      <dgm:spPr/>
    </dgm:pt>
    <dgm:pt modelId="{173860AC-7F9C-48A8-896F-2F04DD29BA85}" type="pres">
      <dgm:prSet presAssocID="{59AC013D-7124-48B5-ACF2-26559856763E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CDD59E4C-18FF-4A21-B867-DD80D53F5E17}" type="pres">
      <dgm:prSet presAssocID="{D9D5E8C9-2CD1-4A00-97CF-2596990A6E4C}" presName="spacer" presStyleCnt="0"/>
      <dgm:spPr/>
    </dgm:pt>
    <dgm:pt modelId="{C6B7BA59-652D-4F54-8CD8-D0839DFA1D43}" type="pres">
      <dgm:prSet presAssocID="{B8E55BB7-9AE2-4CCA-BB86-EE3621FE1B4C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B61706EF-60E9-46CE-8DE3-2BDF914E133A}" type="pres">
      <dgm:prSet presAssocID="{2A3DBA83-C6BC-4269-B370-E4AF123C9CCC}" presName="spacer" presStyleCnt="0"/>
      <dgm:spPr/>
    </dgm:pt>
    <dgm:pt modelId="{FDF25616-574C-4969-B789-7D2C8783D11D}" type="pres">
      <dgm:prSet presAssocID="{47D02207-BED7-42AF-9B17-5730D2607066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949FDA85-C9C0-4D10-8FEF-1810C4DB4F6F}" type="pres">
      <dgm:prSet presAssocID="{7BF6940F-D619-49FF-906D-86DAE40EB93A}" presName="spacer" presStyleCnt="0"/>
      <dgm:spPr/>
    </dgm:pt>
    <dgm:pt modelId="{C3CE68A4-6BC5-4802-913E-8991985B5B64}" type="pres">
      <dgm:prSet presAssocID="{A2F17AA3-7021-4968-AFC5-071ABC05C9F3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35AB830C-C902-4D22-9AC1-C808EFFAC3F9}" type="pres">
      <dgm:prSet presAssocID="{A2F17AA3-7021-4968-AFC5-071ABC05C9F3}" presName="childText" presStyleLbl="revTx" presStyleIdx="0" presStyleCnt="1">
        <dgm:presLayoutVars>
          <dgm:bulletEnabled val="1"/>
        </dgm:presLayoutVars>
      </dgm:prSet>
      <dgm:spPr/>
    </dgm:pt>
    <dgm:pt modelId="{034B8FC5-2637-4D5F-A34A-7A1D223EB1AE}" type="pres">
      <dgm:prSet presAssocID="{443DD7E7-8461-4A60-BBB8-CB43C9976FA5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DA35790A-A94C-429D-A61A-7FD0B7A26165}" type="presOf" srcId="{443DD7E7-8461-4A60-BBB8-CB43C9976FA5}" destId="{034B8FC5-2637-4D5F-A34A-7A1D223EB1AE}" srcOrd="0" destOrd="0" presId="urn:microsoft.com/office/officeart/2005/8/layout/vList2"/>
    <dgm:cxn modelId="{04335016-DA2C-47CC-9409-433CC390F8DC}" srcId="{3CA27DDB-16A8-4B06-BC5E-04963B0A79ED}" destId="{443DD7E7-8461-4A60-BBB8-CB43C9976FA5}" srcOrd="5" destOrd="0" parTransId="{82BF6A7A-6707-490F-AB2D-D6C373D3876F}" sibTransId="{6B05186D-B469-41F3-91EF-67978BDFF16D}"/>
    <dgm:cxn modelId="{306F3617-338E-462A-9CE3-F4BB0A25B7AC}" type="presOf" srcId="{B8E55BB7-9AE2-4CCA-BB86-EE3621FE1B4C}" destId="{C6B7BA59-652D-4F54-8CD8-D0839DFA1D43}" srcOrd="0" destOrd="0" presId="urn:microsoft.com/office/officeart/2005/8/layout/vList2"/>
    <dgm:cxn modelId="{4A612231-A0F8-4A85-942D-50BEC5A5F31B}" srcId="{3CA27DDB-16A8-4B06-BC5E-04963B0A79ED}" destId="{59AC013D-7124-48B5-ACF2-26559856763E}" srcOrd="1" destOrd="0" parTransId="{96DAF60B-375B-4A07-A985-8881ECBD7099}" sibTransId="{D9D5E8C9-2CD1-4A00-97CF-2596990A6E4C}"/>
    <dgm:cxn modelId="{ADEFCD37-E1C1-41FA-AAE7-4512216B6E10}" type="presOf" srcId="{59AC013D-7124-48B5-ACF2-26559856763E}" destId="{173860AC-7F9C-48A8-896F-2F04DD29BA85}" srcOrd="0" destOrd="0" presId="urn:microsoft.com/office/officeart/2005/8/layout/vList2"/>
    <dgm:cxn modelId="{C83F4445-1AF8-46B2-967C-D23987D6CA8C}" srcId="{A2F17AA3-7021-4968-AFC5-071ABC05C9F3}" destId="{AD25287A-C29F-4AFB-A9BC-F1712CAEC303}" srcOrd="1" destOrd="0" parTransId="{E2151698-F750-4F8F-A8F5-36A5E0A4C509}" sibTransId="{B009DE7E-B03D-4986-9D24-D368CC97EA92}"/>
    <dgm:cxn modelId="{AC70FE50-F1BD-4531-88F7-2A8926189251}" type="presOf" srcId="{AD25287A-C29F-4AFB-A9BC-F1712CAEC303}" destId="{35AB830C-C902-4D22-9AC1-C808EFFAC3F9}" srcOrd="0" destOrd="1" presId="urn:microsoft.com/office/officeart/2005/8/layout/vList2"/>
    <dgm:cxn modelId="{BE5FD559-32CD-4174-8349-015F7CFD1444}" type="presOf" srcId="{CC8D7563-9ECD-4616-A850-96ADFBA93A03}" destId="{5D7615BF-57D9-43C0-98FB-99534F545295}" srcOrd="0" destOrd="0" presId="urn:microsoft.com/office/officeart/2005/8/layout/vList2"/>
    <dgm:cxn modelId="{EB7C6562-C109-4DBF-8322-D287CB85DD45}" srcId="{3CA27DDB-16A8-4B06-BC5E-04963B0A79ED}" destId="{B8E55BB7-9AE2-4CCA-BB86-EE3621FE1B4C}" srcOrd="2" destOrd="0" parTransId="{C2E5272C-AE66-4C43-822D-372988B7E93E}" sibTransId="{2A3DBA83-C6BC-4269-B370-E4AF123C9CCC}"/>
    <dgm:cxn modelId="{5CAB486C-4004-4CE5-A80D-5BEB131CEEF4}" type="presOf" srcId="{7C388038-48EF-46D0-A887-029E0123AD87}" destId="{35AB830C-C902-4D22-9AC1-C808EFFAC3F9}" srcOrd="0" destOrd="0" presId="urn:microsoft.com/office/officeart/2005/8/layout/vList2"/>
    <dgm:cxn modelId="{9DA1977B-8EB5-485B-ACC3-1ABDBA431428}" srcId="{3CA27DDB-16A8-4B06-BC5E-04963B0A79ED}" destId="{CC8D7563-9ECD-4616-A850-96ADFBA93A03}" srcOrd="0" destOrd="0" parTransId="{B3777667-C901-4364-B8DD-5ED54C7BC9F1}" sibTransId="{45034922-CA85-48BF-86B6-B3CA805EAAB0}"/>
    <dgm:cxn modelId="{495E85AB-F189-45B0-B625-A198BD44D8D8}" srcId="{3CA27DDB-16A8-4B06-BC5E-04963B0A79ED}" destId="{47D02207-BED7-42AF-9B17-5730D2607066}" srcOrd="3" destOrd="0" parTransId="{B57E74DF-C238-4DC5-B512-48DC0C6EA199}" sibTransId="{7BF6940F-D619-49FF-906D-86DAE40EB93A}"/>
    <dgm:cxn modelId="{0A3E06E4-061C-4D19-A705-4DD0294785A0}" type="presOf" srcId="{3CA27DDB-16A8-4B06-BC5E-04963B0A79ED}" destId="{9C38D5E2-CD67-4A8E-9259-3CB0ECD0AE14}" srcOrd="0" destOrd="0" presId="urn:microsoft.com/office/officeart/2005/8/layout/vList2"/>
    <dgm:cxn modelId="{D7C2FCE5-9109-4C7C-8C11-DE2C4EB37723}" type="presOf" srcId="{47D02207-BED7-42AF-9B17-5730D2607066}" destId="{FDF25616-574C-4969-B789-7D2C8783D11D}" srcOrd="0" destOrd="0" presId="urn:microsoft.com/office/officeart/2005/8/layout/vList2"/>
    <dgm:cxn modelId="{E95D57EE-B997-4D7A-B2DF-F44A02C9AED2}" type="presOf" srcId="{A2F17AA3-7021-4968-AFC5-071ABC05C9F3}" destId="{C3CE68A4-6BC5-4802-913E-8991985B5B64}" srcOrd="0" destOrd="0" presId="urn:microsoft.com/office/officeart/2005/8/layout/vList2"/>
    <dgm:cxn modelId="{5112E4EE-4ECF-4368-988B-D2D463ABBA51}" srcId="{A2F17AA3-7021-4968-AFC5-071ABC05C9F3}" destId="{7C388038-48EF-46D0-A887-029E0123AD87}" srcOrd="0" destOrd="0" parTransId="{FE5E5F8A-EC20-4A6A-ABC5-6339120A39B3}" sibTransId="{E3EFE398-B879-4DF7-A4D2-A09BA554C1B6}"/>
    <dgm:cxn modelId="{CF9C31F3-C723-4B02-B5CF-7F4C3890B974}" srcId="{3CA27DDB-16A8-4B06-BC5E-04963B0A79ED}" destId="{A2F17AA3-7021-4968-AFC5-071ABC05C9F3}" srcOrd="4" destOrd="0" parTransId="{2351A45D-BDFB-4C25-A37B-9BDC8F3E7C10}" sibTransId="{404E82B7-7683-416B-9E40-1C4AAEF9CE21}"/>
    <dgm:cxn modelId="{B5462E8B-22B2-4EC9-ADAF-0D4484780BFA}" type="presParOf" srcId="{9C38D5E2-CD67-4A8E-9259-3CB0ECD0AE14}" destId="{5D7615BF-57D9-43C0-98FB-99534F545295}" srcOrd="0" destOrd="0" presId="urn:microsoft.com/office/officeart/2005/8/layout/vList2"/>
    <dgm:cxn modelId="{ABB0A266-5ADE-4B78-9AE6-ABEC4985997F}" type="presParOf" srcId="{9C38D5E2-CD67-4A8E-9259-3CB0ECD0AE14}" destId="{D3A1EBB3-A1C4-4C8D-85A4-1435BB6C0FE3}" srcOrd="1" destOrd="0" presId="urn:microsoft.com/office/officeart/2005/8/layout/vList2"/>
    <dgm:cxn modelId="{3A933EBD-ED09-41B8-8036-D0CC3F848FB7}" type="presParOf" srcId="{9C38D5E2-CD67-4A8E-9259-3CB0ECD0AE14}" destId="{173860AC-7F9C-48A8-896F-2F04DD29BA85}" srcOrd="2" destOrd="0" presId="urn:microsoft.com/office/officeart/2005/8/layout/vList2"/>
    <dgm:cxn modelId="{24B41064-0652-4BB0-9C90-EC405F459BF9}" type="presParOf" srcId="{9C38D5E2-CD67-4A8E-9259-3CB0ECD0AE14}" destId="{CDD59E4C-18FF-4A21-B867-DD80D53F5E17}" srcOrd="3" destOrd="0" presId="urn:microsoft.com/office/officeart/2005/8/layout/vList2"/>
    <dgm:cxn modelId="{AE8216E5-9E8B-4523-88E9-850FF3224765}" type="presParOf" srcId="{9C38D5E2-CD67-4A8E-9259-3CB0ECD0AE14}" destId="{C6B7BA59-652D-4F54-8CD8-D0839DFA1D43}" srcOrd="4" destOrd="0" presId="urn:microsoft.com/office/officeart/2005/8/layout/vList2"/>
    <dgm:cxn modelId="{B3802006-3A70-4536-AC0F-0EED3284CC8E}" type="presParOf" srcId="{9C38D5E2-CD67-4A8E-9259-3CB0ECD0AE14}" destId="{B61706EF-60E9-46CE-8DE3-2BDF914E133A}" srcOrd="5" destOrd="0" presId="urn:microsoft.com/office/officeart/2005/8/layout/vList2"/>
    <dgm:cxn modelId="{84B564D7-87D3-4895-AD3B-3DA18D3FC6F1}" type="presParOf" srcId="{9C38D5E2-CD67-4A8E-9259-3CB0ECD0AE14}" destId="{FDF25616-574C-4969-B789-7D2C8783D11D}" srcOrd="6" destOrd="0" presId="urn:microsoft.com/office/officeart/2005/8/layout/vList2"/>
    <dgm:cxn modelId="{518A46D4-F8A4-4370-BE07-F5C2F01AAC31}" type="presParOf" srcId="{9C38D5E2-CD67-4A8E-9259-3CB0ECD0AE14}" destId="{949FDA85-C9C0-4D10-8FEF-1810C4DB4F6F}" srcOrd="7" destOrd="0" presId="urn:microsoft.com/office/officeart/2005/8/layout/vList2"/>
    <dgm:cxn modelId="{B165D40D-B35C-4859-AED6-F48980ACFEFC}" type="presParOf" srcId="{9C38D5E2-CD67-4A8E-9259-3CB0ECD0AE14}" destId="{C3CE68A4-6BC5-4802-913E-8991985B5B64}" srcOrd="8" destOrd="0" presId="urn:microsoft.com/office/officeart/2005/8/layout/vList2"/>
    <dgm:cxn modelId="{B8D81C5F-3B49-4288-A431-DF58A83DF7C0}" type="presParOf" srcId="{9C38D5E2-CD67-4A8E-9259-3CB0ECD0AE14}" destId="{35AB830C-C902-4D22-9AC1-C808EFFAC3F9}" srcOrd="9" destOrd="0" presId="urn:microsoft.com/office/officeart/2005/8/layout/vList2"/>
    <dgm:cxn modelId="{2E2B1592-C818-4943-9C7A-90D7C9FC04B9}" type="presParOf" srcId="{9C38D5E2-CD67-4A8E-9259-3CB0ECD0AE14}" destId="{034B8FC5-2637-4D5F-A34A-7A1D223EB1AE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F46DD8-B21F-3C4E-B71C-CEBC398E497A}">
      <dsp:nvSpPr>
        <dsp:cNvPr id="0" name=""/>
        <dsp:cNvSpPr/>
      </dsp:nvSpPr>
      <dsp:spPr>
        <a:xfrm>
          <a:off x="2183777" y="176773"/>
          <a:ext cx="3508266" cy="1218374"/>
        </a:xfrm>
        <a:prstGeom prst="ellipse">
          <a:avLst/>
        </a:prstGeom>
        <a:solidFill>
          <a:schemeClr val="accent6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A06619-0DA4-424B-8F38-0418D7D6A317}">
      <dsp:nvSpPr>
        <dsp:cNvPr id="0" name=""/>
        <dsp:cNvSpPr/>
      </dsp:nvSpPr>
      <dsp:spPr>
        <a:xfrm>
          <a:off x="3603401" y="3160159"/>
          <a:ext cx="679896" cy="435133"/>
        </a:xfrm>
        <a:prstGeom prst="down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25EA0E9-4E70-0647-A659-75DF0E7E00E2}">
      <dsp:nvSpPr>
        <dsp:cNvPr id="0" name=""/>
        <dsp:cNvSpPr/>
      </dsp:nvSpPr>
      <dsp:spPr>
        <a:xfrm>
          <a:off x="2311598" y="3508266"/>
          <a:ext cx="3263503" cy="815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2311598" y="3508266"/>
        <a:ext cx="3263503" cy="815875"/>
      </dsp:txXfrm>
    </dsp:sp>
    <dsp:sp modelId="{EC48BE4D-D9F5-774E-BCA4-F403AEB9F172}">
      <dsp:nvSpPr>
        <dsp:cNvPr id="0" name=""/>
        <dsp:cNvSpPr/>
      </dsp:nvSpPr>
      <dsp:spPr>
        <a:xfrm>
          <a:off x="3459263" y="1489245"/>
          <a:ext cx="1223813" cy="1223813"/>
        </a:xfrm>
        <a:prstGeom prst="ellipse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Physical</a:t>
          </a:r>
        </a:p>
      </dsp:txBody>
      <dsp:txXfrm>
        <a:off x="3638486" y="1668468"/>
        <a:ext cx="865367" cy="865367"/>
      </dsp:txXfrm>
    </dsp:sp>
    <dsp:sp modelId="{2FC63775-492D-8140-A198-487A41337F10}">
      <dsp:nvSpPr>
        <dsp:cNvPr id="0" name=""/>
        <dsp:cNvSpPr/>
      </dsp:nvSpPr>
      <dsp:spPr>
        <a:xfrm>
          <a:off x="2583556" y="571113"/>
          <a:ext cx="1223813" cy="1223813"/>
        </a:xfrm>
        <a:prstGeom prst="ellipse">
          <a:avLst/>
        </a:prstGeom>
        <a:gradFill rotWithShape="0">
          <a:gsLst>
            <a:gs pos="0">
              <a:schemeClr val="accent6">
                <a:shade val="80000"/>
                <a:hueOff val="0"/>
                <a:satOff val="-16910"/>
                <a:lumOff val="169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0"/>
                <a:satOff val="-16910"/>
                <a:lumOff val="169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0"/>
                <a:satOff val="-16910"/>
                <a:lumOff val="169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Emotional</a:t>
          </a:r>
        </a:p>
      </dsp:txBody>
      <dsp:txXfrm>
        <a:off x="2762779" y="750336"/>
        <a:ext cx="865367" cy="865367"/>
      </dsp:txXfrm>
    </dsp:sp>
    <dsp:sp modelId="{ED2A2998-1080-B44A-87E6-D0CC210FAD65}">
      <dsp:nvSpPr>
        <dsp:cNvPr id="0" name=""/>
        <dsp:cNvSpPr/>
      </dsp:nvSpPr>
      <dsp:spPr>
        <a:xfrm>
          <a:off x="3834566" y="275222"/>
          <a:ext cx="1223813" cy="1223813"/>
        </a:xfrm>
        <a:prstGeom prst="ellipse">
          <a:avLst/>
        </a:prstGeom>
        <a:gradFill rotWithShape="0">
          <a:gsLst>
            <a:gs pos="0">
              <a:schemeClr val="accent6">
                <a:shade val="80000"/>
                <a:hueOff val="0"/>
                <a:satOff val="-33821"/>
                <a:lumOff val="338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0"/>
                <a:satOff val="-33821"/>
                <a:lumOff val="338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0"/>
                <a:satOff val="-33821"/>
                <a:lumOff val="338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Cognitive</a:t>
          </a:r>
        </a:p>
      </dsp:txBody>
      <dsp:txXfrm>
        <a:off x="4013789" y="454445"/>
        <a:ext cx="865367" cy="865367"/>
      </dsp:txXfrm>
    </dsp:sp>
    <dsp:sp modelId="{AB109CA4-C0AF-6641-904D-37E1FBFD44D8}">
      <dsp:nvSpPr>
        <dsp:cNvPr id="0" name=""/>
        <dsp:cNvSpPr/>
      </dsp:nvSpPr>
      <dsp:spPr>
        <a:xfrm>
          <a:off x="2039639" y="27195"/>
          <a:ext cx="3807420" cy="304593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DCAF8-D43A-C644-AA28-1B05B40B11F1}">
      <dsp:nvSpPr>
        <dsp:cNvPr id="0" name=""/>
        <dsp:cNvSpPr/>
      </dsp:nvSpPr>
      <dsp:spPr>
        <a:xfrm>
          <a:off x="2183777" y="176773"/>
          <a:ext cx="3508266" cy="1218374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5AC643-2338-FC47-A127-D5E48458D0F5}">
      <dsp:nvSpPr>
        <dsp:cNvPr id="0" name=""/>
        <dsp:cNvSpPr/>
      </dsp:nvSpPr>
      <dsp:spPr>
        <a:xfrm>
          <a:off x="3603401" y="3160159"/>
          <a:ext cx="679896" cy="435133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6D87A4E-83B0-4146-BBE5-C339369CB048}">
      <dsp:nvSpPr>
        <dsp:cNvPr id="0" name=""/>
        <dsp:cNvSpPr/>
      </dsp:nvSpPr>
      <dsp:spPr>
        <a:xfrm>
          <a:off x="2311598" y="3508266"/>
          <a:ext cx="3263503" cy="815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2311598" y="3508266"/>
        <a:ext cx="3263503" cy="815875"/>
      </dsp:txXfrm>
    </dsp:sp>
    <dsp:sp modelId="{CC38F7B7-5C16-B745-BFC2-716DE537FC14}">
      <dsp:nvSpPr>
        <dsp:cNvPr id="0" name=""/>
        <dsp:cNvSpPr/>
      </dsp:nvSpPr>
      <dsp:spPr>
        <a:xfrm>
          <a:off x="3459263" y="1489245"/>
          <a:ext cx="1223813" cy="1223813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BEHAVIOR</a:t>
          </a:r>
        </a:p>
      </dsp:txBody>
      <dsp:txXfrm>
        <a:off x="3638486" y="1668468"/>
        <a:ext cx="865367" cy="865367"/>
      </dsp:txXfrm>
    </dsp:sp>
    <dsp:sp modelId="{046297F3-616E-0D44-B05B-F189B143950A}">
      <dsp:nvSpPr>
        <dsp:cNvPr id="0" name=""/>
        <dsp:cNvSpPr/>
      </dsp:nvSpPr>
      <dsp:spPr>
        <a:xfrm>
          <a:off x="2583556" y="571113"/>
          <a:ext cx="1223813" cy="1223813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4010"/>
                <a:lumOff val="15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-14010"/>
                <a:lumOff val="15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-14010"/>
                <a:lumOff val="15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EMOTIONS</a:t>
          </a:r>
        </a:p>
      </dsp:txBody>
      <dsp:txXfrm>
        <a:off x="2762779" y="750336"/>
        <a:ext cx="865367" cy="865367"/>
      </dsp:txXfrm>
    </dsp:sp>
    <dsp:sp modelId="{8A6E0D72-0293-A54A-80B5-3B7743A154EF}">
      <dsp:nvSpPr>
        <dsp:cNvPr id="0" name=""/>
        <dsp:cNvSpPr/>
      </dsp:nvSpPr>
      <dsp:spPr>
        <a:xfrm>
          <a:off x="3834566" y="275222"/>
          <a:ext cx="1223813" cy="1223813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28019"/>
                <a:lumOff val="31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-28019"/>
                <a:lumOff val="31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-28019"/>
                <a:lumOff val="31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THOUGHTS</a:t>
          </a:r>
        </a:p>
      </dsp:txBody>
      <dsp:txXfrm>
        <a:off x="4013789" y="454445"/>
        <a:ext cx="865367" cy="865367"/>
      </dsp:txXfrm>
    </dsp:sp>
    <dsp:sp modelId="{E10DC8D1-A9D2-D94E-9CA8-FDD7D5FCB905}">
      <dsp:nvSpPr>
        <dsp:cNvPr id="0" name=""/>
        <dsp:cNvSpPr/>
      </dsp:nvSpPr>
      <dsp:spPr>
        <a:xfrm>
          <a:off x="2039639" y="27195"/>
          <a:ext cx="3807420" cy="304593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4F0EA3-6AF1-044F-B01F-8DD76609C1FC}">
      <dsp:nvSpPr>
        <dsp:cNvPr id="0" name=""/>
        <dsp:cNvSpPr/>
      </dsp:nvSpPr>
      <dsp:spPr>
        <a:xfrm>
          <a:off x="-5252929" y="-804890"/>
          <a:ext cx="6257980" cy="6257980"/>
        </a:xfrm>
        <a:prstGeom prst="blockArc">
          <a:avLst>
            <a:gd name="adj1" fmla="val 18900000"/>
            <a:gd name="adj2" fmla="val 2700000"/>
            <a:gd name="adj3" fmla="val 345"/>
          </a:avLst>
        </a:pr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0CBD73-C129-ED4A-B21C-DFF58195A1E4}">
      <dsp:nvSpPr>
        <dsp:cNvPr id="0" name=""/>
        <dsp:cNvSpPr/>
      </dsp:nvSpPr>
      <dsp:spPr>
        <a:xfrm>
          <a:off x="326071" y="211307"/>
          <a:ext cx="5492263" cy="42242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5303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>
              <a:latin typeface="Georgia" panose="02040502050405020303" pitchFamily="18" charset="0"/>
            </a:rPr>
            <a:t>1. Clarify and Define the Problem</a:t>
          </a:r>
          <a:endParaRPr lang="en-US" sz="2200" kern="1200" dirty="0">
            <a:latin typeface="Georgia" panose="02040502050405020303" pitchFamily="18" charset="0"/>
          </a:endParaRPr>
        </a:p>
      </dsp:txBody>
      <dsp:txXfrm>
        <a:off x="326071" y="211307"/>
        <a:ext cx="5492263" cy="422428"/>
      </dsp:txXfrm>
    </dsp:sp>
    <dsp:sp modelId="{C9D21583-8456-AB47-8FEE-B37C0F9AC5C1}">
      <dsp:nvSpPr>
        <dsp:cNvPr id="0" name=""/>
        <dsp:cNvSpPr/>
      </dsp:nvSpPr>
      <dsp:spPr>
        <a:xfrm>
          <a:off x="62053" y="158503"/>
          <a:ext cx="528035" cy="5280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FB14633-BBEF-D349-9335-89B7D42EA0F2}">
      <dsp:nvSpPr>
        <dsp:cNvPr id="0" name=""/>
        <dsp:cNvSpPr/>
      </dsp:nvSpPr>
      <dsp:spPr>
        <a:xfrm>
          <a:off x="708618" y="845321"/>
          <a:ext cx="5109716" cy="42242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6667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6667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5303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>
              <a:latin typeface="Georgia" panose="02040502050405020303" pitchFamily="18" charset="0"/>
            </a:rPr>
            <a:t>2. Set Realistic/Achievable Goal</a:t>
          </a:r>
          <a:endParaRPr lang="en-US" sz="2200" kern="1200">
            <a:latin typeface="Georgia" panose="02040502050405020303" pitchFamily="18" charset="0"/>
          </a:endParaRPr>
        </a:p>
      </dsp:txBody>
      <dsp:txXfrm>
        <a:off x="708618" y="845321"/>
        <a:ext cx="5109716" cy="422428"/>
      </dsp:txXfrm>
    </dsp:sp>
    <dsp:sp modelId="{B81744BD-45D9-684E-896C-98AED67E0E2A}">
      <dsp:nvSpPr>
        <dsp:cNvPr id="0" name=""/>
        <dsp:cNvSpPr/>
      </dsp:nvSpPr>
      <dsp:spPr>
        <a:xfrm>
          <a:off x="444600" y="792518"/>
          <a:ext cx="528035" cy="5280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6667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C2EF15C-5EBC-264F-A8C1-A345F24001F8}">
      <dsp:nvSpPr>
        <dsp:cNvPr id="0" name=""/>
        <dsp:cNvSpPr/>
      </dsp:nvSpPr>
      <dsp:spPr>
        <a:xfrm>
          <a:off x="918251" y="1478871"/>
          <a:ext cx="4900082" cy="42242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3333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5303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>
              <a:latin typeface="Georgia" panose="02040502050405020303" pitchFamily="18" charset="0"/>
            </a:rPr>
            <a:t>3. Generate Multiple Solutions</a:t>
          </a:r>
          <a:endParaRPr lang="en-US" sz="2200" kern="1200">
            <a:latin typeface="Georgia" panose="02040502050405020303" pitchFamily="18" charset="0"/>
          </a:endParaRPr>
        </a:p>
      </dsp:txBody>
      <dsp:txXfrm>
        <a:off x="918251" y="1478871"/>
        <a:ext cx="4900082" cy="422428"/>
      </dsp:txXfrm>
    </dsp:sp>
    <dsp:sp modelId="{A1CBEC65-96E8-8E4C-8DDF-E75F00F130DF}">
      <dsp:nvSpPr>
        <dsp:cNvPr id="0" name=""/>
        <dsp:cNvSpPr/>
      </dsp:nvSpPr>
      <dsp:spPr>
        <a:xfrm>
          <a:off x="654234" y="1426067"/>
          <a:ext cx="528035" cy="5280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1547F00-3E1D-7A4C-936C-35E22E7EA361}">
      <dsp:nvSpPr>
        <dsp:cNvPr id="0" name=""/>
        <dsp:cNvSpPr/>
      </dsp:nvSpPr>
      <dsp:spPr>
        <a:xfrm>
          <a:off x="985185" y="2112885"/>
          <a:ext cx="4833148" cy="42242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5303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>
              <a:latin typeface="Georgia" panose="02040502050405020303" pitchFamily="18" charset="0"/>
            </a:rPr>
            <a:t>4. Evaluate and Compare Solutions</a:t>
          </a:r>
          <a:endParaRPr lang="en-US" sz="2200" kern="1200">
            <a:latin typeface="Georgia" panose="02040502050405020303" pitchFamily="18" charset="0"/>
          </a:endParaRPr>
        </a:p>
      </dsp:txBody>
      <dsp:txXfrm>
        <a:off x="985185" y="2112885"/>
        <a:ext cx="4833148" cy="422428"/>
      </dsp:txXfrm>
    </dsp:sp>
    <dsp:sp modelId="{6A4CA0CD-FE71-9345-B317-E05867B03E10}">
      <dsp:nvSpPr>
        <dsp:cNvPr id="0" name=""/>
        <dsp:cNvSpPr/>
      </dsp:nvSpPr>
      <dsp:spPr>
        <a:xfrm>
          <a:off x="721168" y="2060082"/>
          <a:ext cx="528035" cy="5280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5BE5B70-2C4B-2640-ACFD-A730586F2140}">
      <dsp:nvSpPr>
        <dsp:cNvPr id="0" name=""/>
        <dsp:cNvSpPr/>
      </dsp:nvSpPr>
      <dsp:spPr>
        <a:xfrm>
          <a:off x="918251" y="2746900"/>
          <a:ext cx="4900082" cy="42242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6667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5303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>
              <a:latin typeface="Georgia" panose="02040502050405020303" pitchFamily="18" charset="0"/>
            </a:rPr>
            <a:t>5. Select a Feasible Solution</a:t>
          </a:r>
          <a:endParaRPr lang="en-US" sz="2200" kern="1200">
            <a:latin typeface="Georgia" panose="02040502050405020303" pitchFamily="18" charset="0"/>
          </a:endParaRPr>
        </a:p>
      </dsp:txBody>
      <dsp:txXfrm>
        <a:off x="918251" y="2746900"/>
        <a:ext cx="4900082" cy="422428"/>
      </dsp:txXfrm>
    </dsp:sp>
    <dsp:sp modelId="{76A65080-389A-6D4D-B581-6AADA5669862}">
      <dsp:nvSpPr>
        <dsp:cNvPr id="0" name=""/>
        <dsp:cNvSpPr/>
      </dsp:nvSpPr>
      <dsp:spPr>
        <a:xfrm>
          <a:off x="654234" y="2694096"/>
          <a:ext cx="528035" cy="5280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14F986-B3F7-B74F-AD5F-775A2A99C586}">
      <dsp:nvSpPr>
        <dsp:cNvPr id="0" name=""/>
        <dsp:cNvSpPr/>
      </dsp:nvSpPr>
      <dsp:spPr>
        <a:xfrm>
          <a:off x="708618" y="3380449"/>
          <a:ext cx="5109716" cy="42242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3333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33333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5303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>
              <a:latin typeface="Georgia" panose="02040502050405020303" pitchFamily="18" charset="0"/>
            </a:rPr>
            <a:t>6. Implement the Solution</a:t>
          </a:r>
          <a:endParaRPr lang="en-US" sz="2200" kern="1200">
            <a:latin typeface="Georgia" panose="02040502050405020303" pitchFamily="18" charset="0"/>
          </a:endParaRPr>
        </a:p>
      </dsp:txBody>
      <dsp:txXfrm>
        <a:off x="708618" y="3380449"/>
        <a:ext cx="5109716" cy="422428"/>
      </dsp:txXfrm>
    </dsp:sp>
    <dsp:sp modelId="{0A98E5FD-C183-AB42-B5BD-8ECFC8015CC2}">
      <dsp:nvSpPr>
        <dsp:cNvPr id="0" name=""/>
        <dsp:cNvSpPr/>
      </dsp:nvSpPr>
      <dsp:spPr>
        <a:xfrm>
          <a:off x="444600" y="3327646"/>
          <a:ext cx="528035" cy="5280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33333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00F6283-5197-C349-9C05-29252C6929DF}">
      <dsp:nvSpPr>
        <dsp:cNvPr id="0" name=""/>
        <dsp:cNvSpPr/>
      </dsp:nvSpPr>
      <dsp:spPr>
        <a:xfrm>
          <a:off x="326071" y="4014464"/>
          <a:ext cx="5492263" cy="42242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5303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>
              <a:latin typeface="Georgia" panose="02040502050405020303" pitchFamily="18" charset="0"/>
            </a:rPr>
            <a:t>7. Evaluate the Outcome</a:t>
          </a:r>
          <a:endParaRPr lang="en-US" sz="2200" kern="1200">
            <a:latin typeface="Georgia" panose="02040502050405020303" pitchFamily="18" charset="0"/>
          </a:endParaRPr>
        </a:p>
      </dsp:txBody>
      <dsp:txXfrm>
        <a:off x="326071" y="4014464"/>
        <a:ext cx="5492263" cy="422428"/>
      </dsp:txXfrm>
    </dsp:sp>
    <dsp:sp modelId="{721C6AA8-8E8A-5C41-824D-270DEFE7C5A7}">
      <dsp:nvSpPr>
        <dsp:cNvPr id="0" name=""/>
        <dsp:cNvSpPr/>
      </dsp:nvSpPr>
      <dsp:spPr>
        <a:xfrm>
          <a:off x="62053" y="3961660"/>
          <a:ext cx="528035" cy="5280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E86C52-0BC5-414B-A0A7-64BF406A92B1}">
      <dsp:nvSpPr>
        <dsp:cNvPr id="0" name=""/>
        <dsp:cNvSpPr/>
      </dsp:nvSpPr>
      <dsp:spPr>
        <a:xfrm>
          <a:off x="2310" y="1612663"/>
          <a:ext cx="2815028" cy="1126011"/>
        </a:xfrm>
        <a:prstGeom prst="chevron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AWARENESS</a:t>
          </a:r>
        </a:p>
      </dsp:txBody>
      <dsp:txXfrm>
        <a:off x="565316" y="1612663"/>
        <a:ext cx="1689017" cy="1126011"/>
      </dsp:txXfrm>
    </dsp:sp>
    <dsp:sp modelId="{C2CA4490-2AC1-004A-A86B-9F74D22391A9}">
      <dsp:nvSpPr>
        <dsp:cNvPr id="0" name=""/>
        <dsp:cNvSpPr/>
      </dsp:nvSpPr>
      <dsp:spPr>
        <a:xfrm>
          <a:off x="2535835" y="1612663"/>
          <a:ext cx="2815028" cy="1126011"/>
        </a:xfrm>
        <a:prstGeom prst="chevron">
          <a:avLst/>
        </a:prstGeom>
        <a:gradFill rotWithShape="0">
          <a:gsLst>
            <a:gs pos="0">
              <a:schemeClr val="accent6">
                <a:shade val="80000"/>
                <a:hueOff val="0"/>
                <a:satOff val="-16910"/>
                <a:lumOff val="169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0"/>
                <a:satOff val="-16910"/>
                <a:lumOff val="169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0"/>
                <a:satOff val="-16910"/>
                <a:lumOff val="169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ACTION</a:t>
          </a:r>
        </a:p>
      </dsp:txBody>
      <dsp:txXfrm>
        <a:off x="3098841" y="1612663"/>
        <a:ext cx="1689017" cy="1126011"/>
      </dsp:txXfrm>
    </dsp:sp>
    <dsp:sp modelId="{9B6E69F8-BC54-FD4D-BAD6-13750D0F2F47}">
      <dsp:nvSpPr>
        <dsp:cNvPr id="0" name=""/>
        <dsp:cNvSpPr/>
      </dsp:nvSpPr>
      <dsp:spPr>
        <a:xfrm>
          <a:off x="5069361" y="1612663"/>
          <a:ext cx="2815028" cy="1126011"/>
        </a:xfrm>
        <a:prstGeom prst="chevron">
          <a:avLst/>
        </a:prstGeom>
        <a:gradFill rotWithShape="0">
          <a:gsLst>
            <a:gs pos="0">
              <a:schemeClr val="accent6">
                <a:shade val="80000"/>
                <a:hueOff val="0"/>
                <a:satOff val="-33821"/>
                <a:lumOff val="338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0"/>
                <a:satOff val="-33821"/>
                <a:lumOff val="338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0"/>
                <a:satOff val="-33821"/>
                <a:lumOff val="338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CHANGE</a:t>
          </a:r>
        </a:p>
      </dsp:txBody>
      <dsp:txXfrm>
        <a:off x="5632367" y="1612663"/>
        <a:ext cx="1689017" cy="11260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60A1BB-3092-EB41-837E-AFF1424537B4}">
      <dsp:nvSpPr>
        <dsp:cNvPr id="0" name=""/>
        <dsp:cNvSpPr/>
      </dsp:nvSpPr>
      <dsp:spPr>
        <a:xfrm>
          <a:off x="0" y="0"/>
          <a:ext cx="4351338" cy="435133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39C5B8-CA15-FC48-9368-94CF531DA83F}">
      <dsp:nvSpPr>
        <dsp:cNvPr id="0" name=""/>
        <dsp:cNvSpPr/>
      </dsp:nvSpPr>
      <dsp:spPr>
        <a:xfrm>
          <a:off x="2175669" y="0"/>
          <a:ext cx="5711031" cy="43513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Problem Solving Therapy</a:t>
          </a:r>
        </a:p>
      </dsp:txBody>
      <dsp:txXfrm>
        <a:off x="2175669" y="0"/>
        <a:ext cx="2855515" cy="924659"/>
      </dsp:txXfrm>
    </dsp:sp>
    <dsp:sp modelId="{64656CCC-67C3-654C-B0F2-0EBBF653AB0F}">
      <dsp:nvSpPr>
        <dsp:cNvPr id="0" name=""/>
        <dsp:cNvSpPr/>
      </dsp:nvSpPr>
      <dsp:spPr>
        <a:xfrm>
          <a:off x="571113" y="924659"/>
          <a:ext cx="3209111" cy="320911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6">
                <a:shade val="80000"/>
                <a:hueOff val="0"/>
                <a:satOff val="-11274"/>
                <a:lumOff val="1127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0"/>
                <a:satOff val="-11274"/>
                <a:lumOff val="1127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0"/>
                <a:satOff val="-11274"/>
                <a:lumOff val="1127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4C91C2-FBAE-1E48-89BF-7B2930F3D182}">
      <dsp:nvSpPr>
        <dsp:cNvPr id="0" name=""/>
        <dsp:cNvSpPr/>
      </dsp:nvSpPr>
      <dsp:spPr>
        <a:xfrm>
          <a:off x="2175669" y="924659"/>
          <a:ext cx="5711031" cy="32091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shade val="80000"/>
              <a:hueOff val="0"/>
              <a:satOff val="-11274"/>
              <a:lumOff val="1127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Pleasant Events Scheduling</a:t>
          </a:r>
        </a:p>
      </dsp:txBody>
      <dsp:txXfrm>
        <a:off x="2175669" y="924659"/>
        <a:ext cx="2855515" cy="924659"/>
      </dsp:txXfrm>
    </dsp:sp>
    <dsp:sp modelId="{38595013-5DC3-354D-91B7-DC094A42F40D}">
      <dsp:nvSpPr>
        <dsp:cNvPr id="0" name=""/>
        <dsp:cNvSpPr/>
      </dsp:nvSpPr>
      <dsp:spPr>
        <a:xfrm>
          <a:off x="1142226" y="1849318"/>
          <a:ext cx="2066885" cy="206688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6">
                <a:shade val="80000"/>
                <a:hueOff val="0"/>
                <a:satOff val="-22547"/>
                <a:lumOff val="225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0"/>
                <a:satOff val="-22547"/>
                <a:lumOff val="225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0"/>
                <a:satOff val="-22547"/>
                <a:lumOff val="225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0E9644-7EB5-E44E-8AEB-4349F8A48496}">
      <dsp:nvSpPr>
        <dsp:cNvPr id="0" name=""/>
        <dsp:cNvSpPr/>
      </dsp:nvSpPr>
      <dsp:spPr>
        <a:xfrm>
          <a:off x="2175669" y="1849318"/>
          <a:ext cx="5711031" cy="20668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shade val="80000"/>
              <a:hueOff val="0"/>
              <a:satOff val="-22547"/>
              <a:lumOff val="2254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Progressive Muscle Relaxation</a:t>
          </a:r>
        </a:p>
      </dsp:txBody>
      <dsp:txXfrm>
        <a:off x="2175669" y="1849318"/>
        <a:ext cx="2855515" cy="924659"/>
      </dsp:txXfrm>
    </dsp:sp>
    <dsp:sp modelId="{4633675F-F816-5746-B493-247F2B1258D5}">
      <dsp:nvSpPr>
        <dsp:cNvPr id="0" name=""/>
        <dsp:cNvSpPr/>
      </dsp:nvSpPr>
      <dsp:spPr>
        <a:xfrm>
          <a:off x="1713339" y="2773977"/>
          <a:ext cx="924659" cy="92465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6">
                <a:shade val="80000"/>
                <a:hueOff val="0"/>
                <a:satOff val="-33821"/>
                <a:lumOff val="338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0"/>
                <a:satOff val="-33821"/>
                <a:lumOff val="338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0"/>
                <a:satOff val="-33821"/>
                <a:lumOff val="338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0A90C5-5E52-A44E-A74D-71046142F470}">
      <dsp:nvSpPr>
        <dsp:cNvPr id="0" name=""/>
        <dsp:cNvSpPr/>
      </dsp:nvSpPr>
      <dsp:spPr>
        <a:xfrm>
          <a:off x="2175669" y="2773977"/>
          <a:ext cx="5711031" cy="9246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shade val="80000"/>
              <a:hueOff val="0"/>
              <a:satOff val="-33821"/>
              <a:lumOff val="3381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Exposure &amp; Response Prevention</a:t>
          </a:r>
        </a:p>
      </dsp:txBody>
      <dsp:txXfrm>
        <a:off x="2175669" y="2773977"/>
        <a:ext cx="2855515" cy="924659"/>
      </dsp:txXfrm>
    </dsp:sp>
    <dsp:sp modelId="{F25262F5-5E29-744A-87A9-8D6046C79C3D}">
      <dsp:nvSpPr>
        <dsp:cNvPr id="0" name=""/>
        <dsp:cNvSpPr/>
      </dsp:nvSpPr>
      <dsp:spPr>
        <a:xfrm>
          <a:off x="5031184" y="924659"/>
          <a:ext cx="2855515" cy="92465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500" kern="1200"/>
        </a:p>
      </dsp:txBody>
      <dsp:txXfrm>
        <a:off x="5031184" y="924659"/>
        <a:ext cx="2855515" cy="924659"/>
      </dsp:txXfrm>
    </dsp:sp>
    <dsp:sp modelId="{022F52F7-F760-414E-87B4-9E670C9945D5}">
      <dsp:nvSpPr>
        <dsp:cNvPr id="0" name=""/>
        <dsp:cNvSpPr/>
      </dsp:nvSpPr>
      <dsp:spPr>
        <a:xfrm>
          <a:off x="5031184" y="1849318"/>
          <a:ext cx="2855515" cy="92465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500" kern="1200"/>
        </a:p>
      </dsp:txBody>
      <dsp:txXfrm>
        <a:off x="5031184" y="1849318"/>
        <a:ext cx="2855515" cy="924659"/>
      </dsp:txXfrm>
    </dsp:sp>
    <dsp:sp modelId="{4CD32AA8-EEA8-1B43-A9C4-7C82191788D9}">
      <dsp:nvSpPr>
        <dsp:cNvPr id="0" name=""/>
        <dsp:cNvSpPr/>
      </dsp:nvSpPr>
      <dsp:spPr>
        <a:xfrm>
          <a:off x="5031184" y="2773977"/>
          <a:ext cx="2855515" cy="92465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500" kern="1200"/>
        </a:p>
      </dsp:txBody>
      <dsp:txXfrm>
        <a:off x="5031184" y="2773977"/>
        <a:ext cx="2855515" cy="92465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7615BF-57D9-43C0-98FB-99534F545295}">
      <dsp:nvSpPr>
        <dsp:cNvPr id="0" name=""/>
        <dsp:cNvSpPr/>
      </dsp:nvSpPr>
      <dsp:spPr>
        <a:xfrm>
          <a:off x="0" y="77788"/>
          <a:ext cx="5600699" cy="58500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Assessment</a:t>
          </a:r>
        </a:p>
      </dsp:txBody>
      <dsp:txXfrm>
        <a:off x="28557" y="106345"/>
        <a:ext cx="5543585" cy="527886"/>
      </dsp:txXfrm>
    </dsp:sp>
    <dsp:sp modelId="{173860AC-7F9C-48A8-896F-2F04DD29BA85}">
      <dsp:nvSpPr>
        <dsp:cNvPr id="0" name=""/>
        <dsp:cNvSpPr/>
      </dsp:nvSpPr>
      <dsp:spPr>
        <a:xfrm>
          <a:off x="0" y="697544"/>
          <a:ext cx="5600699" cy="58500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-10844"/>
                <a:lumOff val="175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0"/>
                <a:satOff val="-10844"/>
                <a:lumOff val="175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0"/>
                <a:satOff val="-10844"/>
                <a:lumOff val="175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Education</a:t>
          </a:r>
        </a:p>
      </dsp:txBody>
      <dsp:txXfrm>
        <a:off x="28557" y="726101"/>
        <a:ext cx="5543585" cy="527886"/>
      </dsp:txXfrm>
    </dsp:sp>
    <dsp:sp modelId="{C6B7BA59-652D-4F54-8CD8-D0839DFA1D43}">
      <dsp:nvSpPr>
        <dsp:cNvPr id="0" name=""/>
        <dsp:cNvSpPr/>
      </dsp:nvSpPr>
      <dsp:spPr>
        <a:xfrm>
          <a:off x="0" y="1354544"/>
          <a:ext cx="5600699" cy="58500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-21688"/>
                <a:lumOff val="351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0"/>
                <a:satOff val="-21688"/>
                <a:lumOff val="351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0"/>
                <a:satOff val="-21688"/>
                <a:lumOff val="351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Discuss treatment options</a:t>
          </a:r>
        </a:p>
      </dsp:txBody>
      <dsp:txXfrm>
        <a:off x="28557" y="1383101"/>
        <a:ext cx="5543585" cy="527886"/>
      </dsp:txXfrm>
    </dsp:sp>
    <dsp:sp modelId="{FDF25616-574C-4969-B789-7D2C8783D11D}">
      <dsp:nvSpPr>
        <dsp:cNvPr id="0" name=""/>
        <dsp:cNvSpPr/>
      </dsp:nvSpPr>
      <dsp:spPr>
        <a:xfrm>
          <a:off x="0" y="2011544"/>
          <a:ext cx="5600699" cy="58500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-32532"/>
                <a:lumOff val="527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0"/>
                <a:satOff val="-32532"/>
                <a:lumOff val="527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0"/>
                <a:satOff val="-32532"/>
                <a:lumOff val="527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Start initial treatment plan</a:t>
          </a:r>
        </a:p>
      </dsp:txBody>
      <dsp:txXfrm>
        <a:off x="28557" y="2040101"/>
        <a:ext cx="5543585" cy="527886"/>
      </dsp:txXfrm>
    </dsp:sp>
    <dsp:sp modelId="{C3CE68A4-6BC5-4802-913E-8991985B5B64}">
      <dsp:nvSpPr>
        <dsp:cNvPr id="0" name=""/>
        <dsp:cNvSpPr/>
      </dsp:nvSpPr>
      <dsp:spPr>
        <a:xfrm>
          <a:off x="0" y="2668544"/>
          <a:ext cx="5600699" cy="58500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-21688"/>
                <a:lumOff val="351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0"/>
                <a:satOff val="-21688"/>
                <a:lumOff val="351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0"/>
                <a:satOff val="-21688"/>
                <a:lumOff val="351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Arrange follow-up contact</a:t>
          </a:r>
        </a:p>
      </dsp:txBody>
      <dsp:txXfrm>
        <a:off x="28557" y="2697101"/>
        <a:ext cx="5543585" cy="527886"/>
      </dsp:txXfrm>
    </dsp:sp>
    <dsp:sp modelId="{35AB830C-C902-4D22-9AC1-C808EFFAC3F9}">
      <dsp:nvSpPr>
        <dsp:cNvPr id="0" name=""/>
        <dsp:cNvSpPr/>
      </dsp:nvSpPr>
      <dsp:spPr>
        <a:xfrm>
          <a:off x="0" y="3253544"/>
          <a:ext cx="5600699" cy="646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22" tIns="31750" rIns="177800" bIns="31750" numCol="1" spcCol="1270" anchor="t" anchorCtr="0">
          <a:noAutofit/>
        </a:bodyPr>
        <a:lstStyle/>
        <a:p>
          <a:pPr marL="228600" lvl="1" indent="-228600" algn="ctr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1" kern="1200"/>
            <a:t>In person or by phone</a:t>
          </a:r>
        </a:p>
        <a:p>
          <a:pPr marL="228600" lvl="1" indent="-228600" algn="ctr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1" kern="1200"/>
            <a:t>In one week or earlier</a:t>
          </a:r>
        </a:p>
      </dsp:txBody>
      <dsp:txXfrm>
        <a:off x="0" y="3253544"/>
        <a:ext cx="5600699" cy="646875"/>
      </dsp:txXfrm>
    </dsp:sp>
    <dsp:sp modelId="{034B8FC5-2637-4D5F-A34A-7A1D223EB1AE}">
      <dsp:nvSpPr>
        <dsp:cNvPr id="0" name=""/>
        <dsp:cNvSpPr/>
      </dsp:nvSpPr>
      <dsp:spPr>
        <a:xfrm>
          <a:off x="0" y="3900419"/>
          <a:ext cx="5600699" cy="58500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-10844"/>
                <a:lumOff val="175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0"/>
                <a:satOff val="-10844"/>
                <a:lumOff val="175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0"/>
                <a:satOff val="-10844"/>
                <a:lumOff val="175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Document initial visit</a:t>
          </a:r>
        </a:p>
      </dsp:txBody>
      <dsp:txXfrm>
        <a:off x="28557" y="3928976"/>
        <a:ext cx="5543585" cy="527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 dirty="0">
              <a:latin typeface="Georgia" panose="02040502050405020303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5561C33-93F9-4D5C-BE5A-B3305853498C}" type="datetimeFigureOut">
              <a:rPr lang="en-US" altLang="en-US">
                <a:latin typeface="Georgia" panose="02040502050405020303" pitchFamily="18" charset="0"/>
              </a:rPr>
              <a:pPr/>
              <a:t>6/28/19</a:t>
            </a:fld>
            <a:endParaRPr lang="en-US" altLang="en-US" dirty="0">
              <a:latin typeface="Georgia" panose="02040502050405020303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 dirty="0">
              <a:latin typeface="Georgia" panose="02040502050405020303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022C249-9231-4C6F-A008-B93E26217F3A}" type="slidenum">
              <a:rPr lang="en-US" altLang="en-US">
                <a:latin typeface="Georgia" panose="02040502050405020303" pitchFamily="18" charset="0"/>
              </a:rPr>
              <a:pPr/>
              <a:t>‹#›</a:t>
            </a:fld>
            <a:endParaRPr lang="en-US" altLang="en-US" dirty="0">
              <a:latin typeface="Georgia" panose="02040502050405020303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eorgia" panose="02040502050405020303" pitchFamily="18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eorgia" panose="02040502050405020303" pitchFamily="18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noProof="0" dirty="0"/>
              <a:t>Click to edit Master text styles</a:t>
            </a:r>
          </a:p>
          <a:p>
            <a:pPr lvl="1"/>
            <a:r>
              <a:rPr lang="en-US" altLang="x-none" noProof="0" dirty="0"/>
              <a:t>Second level</a:t>
            </a:r>
          </a:p>
          <a:p>
            <a:pPr lvl="2"/>
            <a:r>
              <a:rPr lang="en-US" altLang="x-none" noProof="0" dirty="0"/>
              <a:t>Third level</a:t>
            </a:r>
          </a:p>
          <a:p>
            <a:pPr lvl="3"/>
            <a:r>
              <a:rPr lang="en-US" altLang="x-none" noProof="0" dirty="0"/>
              <a:t>Fourth level</a:t>
            </a:r>
          </a:p>
          <a:p>
            <a:pPr lvl="4"/>
            <a:r>
              <a:rPr lang="en-US" altLang="x-none" noProof="0" dirty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eorgia" panose="02040502050405020303" pitchFamily="18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eorgia" panose="02040502050405020303" pitchFamily="18" charset="0"/>
              </a:defRPr>
            </a:lvl1pPr>
          </a:lstStyle>
          <a:p>
            <a:fld id="{DE155CD1-5331-456B-BD98-998FF9BB844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anose="02040502050405020303" pitchFamily="18" charset="0"/>
        <a:ea typeface="Georgia" panose="02040502050405020303" pitchFamily="18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anose="02040502050405020303" pitchFamily="18" charset="0"/>
        <a:ea typeface="Georgia" panose="02040502050405020303" pitchFamily="18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anose="02040502050405020303" pitchFamily="18" charset="0"/>
        <a:ea typeface="Georgia" panose="02040502050405020303" pitchFamily="18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anose="02040502050405020303" pitchFamily="18" charset="0"/>
        <a:ea typeface="Georgia" panose="02040502050405020303" pitchFamily="18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anose="02040502050405020303" pitchFamily="18" charset="0"/>
        <a:ea typeface="Georgia" panose="02040502050405020303" pitchFamily="18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aseline="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8D6D1B-168B-434B-9C8B-4E28C0315DD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862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9A079933-C849-45D5-BA2A-A16B127AE636}" type="slidenum">
              <a:rPr lang="en-US" altLang="en-US" smtClean="0">
                <a:latin typeface="Georgia" panose="02040502050405020303" pitchFamily="18" charset="0"/>
              </a:rPr>
              <a:pPr/>
              <a:t>12</a:t>
            </a:fld>
            <a:endParaRPr lang="en-US" altLang="en-US" dirty="0">
              <a:latin typeface="Georgia" panose="02040502050405020303" pitchFamily="18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51779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6D1B-168B-434B-9C8B-4E28C0315DD8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342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8D6D1B-168B-434B-9C8B-4E28C0315DD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6D1B-168B-434B-9C8B-4E28C0315DD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353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F762DA-BB8D-DF46-831D-12B3E734083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334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9529ACAA-CAA6-4CF5-AEBA-4A29921A13D5}" type="slidenum">
              <a:rPr lang="en-US" altLang="en-US" smtClean="0">
                <a:latin typeface="Georgia" panose="02040502050405020303" pitchFamily="18" charset="0"/>
              </a:rPr>
              <a:pPr/>
              <a:t>7</a:t>
            </a:fld>
            <a:endParaRPr lang="en-US" altLang="en-US" dirty="0">
              <a:latin typeface="Georgia" panose="02040502050405020303" pitchFamily="18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7825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F762DA-BB8D-DF46-831D-12B3E734083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148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E46AD7-BF86-4B1D-AD13-EB450F0BA03C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68211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9529ACAA-CAA6-4CF5-AEBA-4A29921A13D5}" type="slidenum">
              <a:rPr lang="en-US" altLang="en-US" smtClean="0">
                <a:latin typeface="Georgia" panose="02040502050405020303" pitchFamily="18" charset="0"/>
              </a:rPr>
              <a:pPr/>
              <a:t>10</a:t>
            </a:fld>
            <a:endParaRPr lang="en-US" altLang="en-US" dirty="0">
              <a:latin typeface="Georgia" panose="02040502050405020303" pitchFamily="18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7271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9529ACAA-CAA6-4CF5-AEBA-4A29921A13D5}" type="slidenum">
              <a:rPr lang="en-US" altLang="en-US" smtClean="0">
                <a:latin typeface="Georgia" panose="02040502050405020303" pitchFamily="18" charset="0"/>
              </a:rPr>
              <a:pPr/>
              <a:t>11</a:t>
            </a:fld>
            <a:endParaRPr lang="en-US" altLang="en-US" dirty="0">
              <a:latin typeface="Georgia" panose="02040502050405020303" pitchFamily="18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8934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 dirty="0"/>
              <a:t>Community Partners in Care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EDA039-57F4-492C-8A20-74F40F929948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08288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 dirty="0"/>
              <a:t>Community Partners in Care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5E8D8E-F9B5-47C2-AD6C-2ECF48872C8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51763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 dirty="0"/>
              <a:t>Community Partners in Care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6DFCB1-5985-4722-AB0C-338CC450D5E2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62677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 dirty="0"/>
              <a:t>Community Partners in Care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BA0F31-2A38-4D32-BCE9-AAD180E89C31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77115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 dirty="0"/>
              <a:t>Community Partners in Care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0E73AF-6989-4268-84E3-C0738A62D3A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93847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 dirty="0"/>
              <a:t>Community Partners in Care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2CC0B4-08AF-4F3D-BBA7-A954A2D5338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9487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 dirty="0"/>
              <a:t>Community Partners in Care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C734CD-31F1-40EE-8B59-5702578156E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69578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 dirty="0"/>
              <a:t>Community Partners in Care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8C035A-42DC-46F2-9487-2D1DC27508E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4332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 dirty="0"/>
              <a:t>Community Partners in Care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043CE3-AA26-494F-924C-1967B4C99008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71299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 dirty="0"/>
              <a:t>Community Partners in Care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14A2AE-5AE5-4ECB-AE2A-46B1B87C68F6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54729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 dirty="0"/>
              <a:t>Community Partners in Care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8C437D-C6E0-4FCD-A2B7-B974558B542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5734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 dirty="0"/>
              <a:t>Community Partners in Care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05B641-C828-4968-8FCF-4D5B55475E2C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73730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dirty="0"/>
              <a:t>Click to edit Master text styles</a:t>
            </a:r>
          </a:p>
          <a:p>
            <a:pPr lvl="1"/>
            <a:r>
              <a:rPr lang="en-US" altLang="x-none" dirty="0"/>
              <a:t>Second level</a:t>
            </a:r>
          </a:p>
          <a:p>
            <a:pPr lvl="2"/>
            <a:r>
              <a:rPr lang="en-US" altLang="x-none" dirty="0"/>
              <a:t>Third level</a:t>
            </a:r>
          </a:p>
          <a:p>
            <a:pPr lvl="3"/>
            <a:r>
              <a:rPr lang="en-US" altLang="x-none" dirty="0"/>
              <a:t>Fourth level</a:t>
            </a:r>
          </a:p>
          <a:p>
            <a:pPr lvl="4"/>
            <a:r>
              <a:rPr lang="en-US" altLang="x-none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Georgia" panose="02040502050405020303" pitchFamily="18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Georgia" panose="02040502050405020303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altLang="x-none" dirty="0"/>
              <a:t>Community Partners in Care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Georgia" panose="02040502050405020303" pitchFamily="18" charset="0"/>
              </a:defRPr>
            </a:lvl1pPr>
          </a:lstStyle>
          <a:p>
            <a:fld id="{412FAA26-6083-47EF-AD30-6DDAC066C34D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Georgia" panose="02040502050405020303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18" Type="http://schemas.openxmlformats.org/officeDocument/2006/relationships/image" Target="../media/image2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svg"/><Relationship Id="rId20" Type="http://schemas.openxmlformats.org/officeDocument/2006/relationships/image" Target="../media/image23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svg"/><Relationship Id="rId19" Type="http://schemas.openxmlformats.org/officeDocument/2006/relationships/image" Target="../media/image22.pn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sv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sv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svg"/><Relationship Id="rId18" Type="http://schemas.openxmlformats.org/officeDocument/2006/relationships/image" Target="../media/image36.png"/><Relationship Id="rId3" Type="http://schemas.openxmlformats.org/officeDocument/2006/relationships/diagramData" Target="../diagrams/data3.xml"/><Relationship Id="rId21" Type="http://schemas.openxmlformats.org/officeDocument/2006/relationships/image" Target="../media/image39.svg"/><Relationship Id="rId7" Type="http://schemas.microsoft.com/office/2007/relationships/diagramDrawing" Target="../diagrams/drawing3.xml"/><Relationship Id="rId12" Type="http://schemas.openxmlformats.org/officeDocument/2006/relationships/image" Target="../media/image30.png"/><Relationship Id="rId17" Type="http://schemas.openxmlformats.org/officeDocument/2006/relationships/image" Target="../media/image35.sv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9.svg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33.svg"/><Relationship Id="rId10" Type="http://schemas.openxmlformats.org/officeDocument/2006/relationships/image" Target="../media/image28.png"/><Relationship Id="rId19" Type="http://schemas.openxmlformats.org/officeDocument/2006/relationships/image" Target="../media/image37.svg"/><Relationship Id="rId4" Type="http://schemas.openxmlformats.org/officeDocument/2006/relationships/diagramLayout" Target="../diagrams/layout3.xml"/><Relationship Id="rId9" Type="http://schemas.openxmlformats.org/officeDocument/2006/relationships/image" Target="../media/image27.svg"/><Relationship Id="rId1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2761591-6DD6-4C2A-A117-E48AFF3FFE78}" type="slidenum">
              <a:rPr lang="en-US" altLang="en-US">
                <a:latin typeface="Georgia" panose="02040502050405020303" pitchFamily="18" charset="0"/>
              </a:rPr>
              <a:pPr/>
              <a:t>1</a:t>
            </a:fld>
            <a:endParaRPr lang="en-US" altLang="en-US" dirty="0">
              <a:latin typeface="Georgia" panose="02040502050405020303" pitchFamily="18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910753"/>
            <a:ext cx="7772400" cy="533400"/>
          </a:xfrm>
        </p:spPr>
        <p:txBody>
          <a:bodyPr anchor="ctr"/>
          <a:lstStyle/>
          <a:p>
            <a:pPr eaLnBrk="1" hangingPunct="1"/>
            <a:br>
              <a:rPr lang="en-US" altLang="en-US" sz="2800" dirty="0"/>
            </a:br>
            <a:r>
              <a:rPr lang="en-US" altLang="en-US" sz="2800" dirty="0"/>
              <a:t>Session 4: Medication Management for Depression Care</a:t>
            </a:r>
          </a:p>
        </p:txBody>
      </p:sp>
      <p:sp>
        <p:nvSpPr>
          <p:cNvPr id="7" name="AutoShape 11" descr="data:image/svg+xml;charset=utf8,%20%3Csvg%20version%3D'1.1'%20width%3D'114'%20height%3D'115'%20xmlns%3D'http%3A%2F%2Fwww.w3.org%2F2000%2Fsvg'%20xmlns%3Axlink%3D'http%3A%2F%2Fwww.w3.org%2F1999%2Fxlink'%20overflow%3D'hidden'%3E%3Cg%3E%3Cpath%20d%3D'%20M%2086%2055.1%20C%2088.9%2050.9%2088.7%2045.2%2085.5%2041.2%20C%2085.9%2040%2086.1%2038.8%2086.1%2037.6%20C%2086.1%2031.9%2082%2027.1%2076.5%2026%20C%2074.8%2021.1%2070.3%2017.9%2065.1%2017.9%20C%2064.2%2017.9%2063.2%2018%2062.3%2018.2%20C%2060.2%2015.7%2057.1%2014.2%2053.9%2013.9%20C%2050.6%2013.7%2047.4%2014.8%2045%2017%20C%2041.9%2014.9%2038%2014.3%2034.5%2015.4%20C%2030.9%2016.5%2028.1%2019.2%2026.8%2022.8%20C%2026.6%2022.8%2026.3%2022.8%2026.1%2022.8%20C%2019.5%2022.8%2014.2%2028%2014.1%2034.6%20C%2014.1%2034.8%2014.1%2035%2014.1%2035.2%20C%2010.1%2037.4%207.8%2041.7%208.1%2046.3%20C%208.5%2052.6%2014.1%2057.3%2020.5%2057.3%20L%2036%2057.3%20C%2042.6%2057.3%2048%2062.6%2048.1%2069.2%20L%2048.1%2082%20L%2056%2082%20L%2056%2073%20C%2056%2072.6%2056%2072.1%2056%2071.7%20C%2056%2068%2055.9%2063.3%2058.5%2060.3%20C%2060.1%2058.6%2061.9%2057.1%2063.8%2055.8%20C%2065.3%2054.9%2066.6%2053.8%2067.7%2052.5%20C%2068.2%2051.7%2068.7%2050.9%2069%2050.1%20C%2066.9%2049.3%2064.7%2049%2062.5%2049.3%20C%2061.4%2049.4%2060.4%2048.7%2060.2%2047.6%20C%2060.1%2046.5%2060.8%2045.5%2061.9%2045.3%20C%2064.6%2044.9%2067.3%2045.2%2069.9%2046.2%20C%2069.9%2045.9%2069.9%2045.7%2070%2045.4%20C%2070.1%2043.8%2069.9%2042.2%2069.4%2040.7%20C%2068%2037.1%2064.5%2035.5%2061.2%2034.2%20C%2060.6%2034%2060%2033.8%2059.2%2033.6%20L%2058.6%2033.4%20L%2058.5%2033.4%20C%2057.7%2033.5%2057%2033.7%2056.2%2034%20L%2055.3%2034.2%20L%2054.3%2034.4%20C%2052.6%2036.4%2051.7%2039%2051.9%2041.7%20C%2052.1%2044.4%2053.4%2046.8%2055.4%2048.5%20C%2056.2%2049.2%2056.2%2050.4%2055.6%2051.3%20C%2055%2052%2053.8%2052.1%2053%2051.5%20C%2051.8%2050.5%2050.8%2049.2%2050%2047.8%20L%2049.8%2047.8%20C%2047%2047.3%2043.8%2046.8%2041.2%2045.1%20C%2040.3%2044.5%2040.1%2043.3%2040.7%2042.4%20C%2041.3%2041.5%2042.5%2041.2%2043.4%2041.8%20C%2044.9%2042.7%2046.6%2043.3%2048.4%2043.5%20C%2048.2%2043%2048.1%2042.5%2048%2041.9%20C%2047.8%2039.7%2048.2%2037.4%2049.1%2035.4%20C%2047.7%2035.6%2046.4%2035.7%2045%2035.7%20C%2043.8%2035.7%2042.6%2035.6%2041.4%2035.4%20C%2039.2%2038.1%2036.1%2040.1%2032.7%2040.9%20C%2028.2%2043.2%2024%2046.1%2024%2051%20C%2024%2052.1%2023.1%2053%2022%2053%20C%2020.9%2053%2020%2052.1%2020%2051%20C%2020.1%2047.2%2021.8%2043.7%2024.7%2041.3%20C%2022.3%2041%2020.1%2040%2018.5%2038.2%20C%2017.8%2037.3%2018%2036.1%2018.8%2035.4%20C%2019.6%2034.7%2020.9%2034.8%2021.6%2035.6%20C%2022.4%2036.6%2024.7%2037.5%2028%2037.4%20C%2031.3%2037.4%2034.6%2036.2%2037.1%2034%20C%2034.2%2032.8%2031.8%2030.6%2030.3%2027.8%20C%2029.7%2026.8%2030.1%2025.6%2031%2025.1%20C%2032%2024.5%2033.2%2024.9%2033.7%2025.8%20C%2036.7%2031.2%2043%2032.7%2052.9%2030.4%20C%2051.1%2028.9%2049.8%2026.5%2049.9%2022.7%20C%2049.9%2021.6%2050.9%2020.7%2052%2020.8%20C%2053.1%2020.8%2054%2021.8%2053.9%2022.9%20C%2053.7%2027.4%2056.2%2028.3%2060.2%2029.5%20C%2060.8%2029.7%2061.4%2029.8%2062%2030%20C%2063.1%2027.5%2065.3%2025.6%2068%2024.9%20C%2069.1%2024.6%2070.2%2025.3%2070.5%2026.4%20C%2070.8%2027.5%2070.1%2028.6%2069%2028.9%20C%2067.6%2029.3%2066.5%2030.2%2065.8%2031.5%20C%2065.8%2031.6%2065.8%2031.6%2065.8%2031.7%20C%2068.9%2033.2%2071.6%2035.4%2073%2039.1%20C%2073.3%2039.9%2073.5%2040.7%2073.6%2041.5%20C%2074%2041.2%2074.3%2040.8%2074.5%2040.3%20C%2075.2%2038.8%2075.7%2037.3%2075.9%2035.6%20C%2076%2034.9%2076.5%2034.3%2077.2%2034%20C%2077.9%2033.7%2078.7%2033.9%2079.2%2034.4%20C%2079.8%2034.9%2080%2035.6%2079.8%2036.4%20C%2079.5%2038.4%2078.9%2040.4%2077.9%2042.2%20C%2076.9%2043.9%2075.4%2045.3%2073.6%2046.3%20C%2073.4%2048.8%2072.6%2051.3%2071.4%2053.5%20C%2072.7%2055%2074.1%2056.3%2075.8%2057.3%20C%2076.4%2057.7%2076.8%2058.4%2076.8%2059.1%20C%2076.8%2059.8%2076.4%2060.5%2075.7%2060.8%20C%2075%2061.1%2074.3%2061.1%2073.7%2060.7%20C%2072%2059.6%2070.4%2058.2%2069%2056.7%20C%2068%2057.5%2066.9%2058.3%2065.9%2059%20C%2064.2%2060.1%2062.7%2061.3%2061.4%2062.8%20C%2059.8%2064.7%2059.9%2068.4%2059.9%2071.6%20C%2059.9%2072.1%2059.9%2072.5%2059.9%2073%20L%2059.9%2082%20L%2067.9%2082%20C%2067.9%2069%2074.1%2068.3%2074.9%2068.1%20C%2077.5%2067.4%2084.4%2063.8%2085.9%2056.4%20C%2086.1%2056%2086%2055.5%2086%2055.1%20C%2085.9%2055.1%2085.9%2055.1%2086%2055.1%20Z'%20fill%3D'%23ED7D31'%20fill-rule%3D'nonzero'%20fill-opacity%3D'1'%20transform%3D'matrix(1.1875%2C0%2C0%2C1.19792%2C-3.84952e-05%2C4.28696e-05)'%2F%3E%3C%2Fg%3E%3C%2Fsvg%3E"/>
          <p:cNvSpPr>
            <a:spLocks noChangeAspect="1" noChangeArrowheads="1"/>
          </p:cNvSpPr>
          <p:nvPr/>
        </p:nvSpPr>
        <p:spPr bwMode="auto">
          <a:xfrm>
            <a:off x="-1" y="-1"/>
            <a:ext cx="18383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0881" y="2230576"/>
            <a:ext cx="70022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Georgia" panose="02040502050405020303" pitchFamily="18" charset="0"/>
              </a:rPr>
              <a:t> Mental Health and Resilience</a:t>
            </a:r>
            <a:endParaRPr lang="en-US" sz="4000" dirty="0">
              <a:latin typeface="Georgia" panose="020405020504050203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1600" y="1349712"/>
            <a:ext cx="64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339933"/>
                </a:solidFill>
                <a:latin typeface="Avenir LT Std 45 Book" panose="020B0502020203020204" pitchFamily="34" charset="0"/>
              </a:rPr>
              <a:t>C-LEARN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050" y="4383930"/>
            <a:ext cx="3771900" cy="9810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3" y="6070386"/>
            <a:ext cx="1563757" cy="787613"/>
          </a:xfrm>
          <a:prstGeom prst="rect">
            <a:avLst/>
          </a:prstGeom>
        </p:spPr>
      </p:pic>
      <p:pic>
        <p:nvPicPr>
          <p:cNvPr id="19" name="Picture 4" descr="Image result for lsuhsc log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8" t="26616" r="7470" b="25890"/>
          <a:stretch/>
        </p:blipFill>
        <p:spPr bwMode="auto">
          <a:xfrm>
            <a:off x="7149727" y="6194869"/>
            <a:ext cx="1846784" cy="53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685800"/>
            <a:ext cx="8839200" cy="59436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2252662" y="457199"/>
            <a:ext cx="4638675" cy="457201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dirty="0">
                <a:solidFill>
                  <a:srgbClr val="000000"/>
                </a:solidFill>
                <a:effectLst/>
              </a:rPr>
              <a:t>Main Ideas of CBT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114BFD8-6CB0-7E4D-942A-3B07B289E0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8111966"/>
              </p:ext>
            </p:extLst>
          </p:nvPr>
        </p:nvGraphicFramePr>
        <p:xfrm>
          <a:off x="628650" y="1447800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228DA7FC-E23A-4C42-B342-DA80C6EEA51F}"/>
              </a:ext>
            </a:extLst>
          </p:cNvPr>
          <p:cNvGrpSpPr/>
          <p:nvPr/>
        </p:nvGrpSpPr>
        <p:grpSpPr>
          <a:xfrm>
            <a:off x="1203882" y="4648200"/>
            <a:ext cx="6953894" cy="1200329"/>
            <a:chOff x="1203882" y="4648200"/>
            <a:chExt cx="6953894" cy="120032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D4479A1-A69C-CC4B-9F19-EBCDCF6C335F}"/>
                </a:ext>
              </a:extLst>
            </p:cNvPr>
            <p:cNvSpPr txBox="1"/>
            <p:nvPr/>
          </p:nvSpPr>
          <p:spPr>
            <a:xfrm>
              <a:off x="1203882" y="4648200"/>
              <a:ext cx="138691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Thoughts</a:t>
              </a:r>
            </a:p>
            <a:p>
              <a:r>
                <a:rPr lang="en-US" sz="2400" b="1" dirty="0"/>
                <a:t>Emotions</a:t>
              </a:r>
            </a:p>
            <a:p>
              <a:r>
                <a:rPr lang="en-US" sz="2400" b="1" dirty="0"/>
                <a:t>Actions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C550B19-2618-5A42-B3D5-097D993897E0}"/>
                </a:ext>
              </a:extLst>
            </p:cNvPr>
            <p:cNvSpPr txBox="1"/>
            <p:nvPr/>
          </p:nvSpPr>
          <p:spPr>
            <a:xfrm>
              <a:off x="6233082" y="4667071"/>
              <a:ext cx="192469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Improvement</a:t>
              </a:r>
            </a:p>
            <a:p>
              <a:r>
                <a:rPr lang="en-US" sz="2400" b="1" dirty="0"/>
                <a:t>In Symptoms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7805C41-BB64-A048-A16C-5060C7405C1D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5105400"/>
              <a:ext cx="3048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0316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685800"/>
            <a:ext cx="8839200" cy="59436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2252662" y="457199"/>
            <a:ext cx="4638675" cy="457201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4000" b="1" dirty="0">
                <a:solidFill>
                  <a:srgbClr val="000000"/>
                </a:solidFill>
              </a:rPr>
              <a:t>Main Ideas of CBT</a:t>
            </a:r>
            <a:endParaRPr lang="en-US" altLang="en-US" sz="4000" b="1" dirty="0">
              <a:solidFill>
                <a:srgbClr val="000000"/>
              </a:solidFill>
              <a:effectLst/>
            </a:endParaRP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51138D1D-BBF7-554F-A11D-9776B4D301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8568434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D32ADE4-B8E8-054E-BEC9-342651779324}"/>
              </a:ext>
            </a:extLst>
          </p:cNvPr>
          <p:cNvSpPr txBox="1"/>
          <p:nvPr/>
        </p:nvSpPr>
        <p:spPr>
          <a:xfrm>
            <a:off x="2290156" y="1126117"/>
            <a:ext cx="45636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Techniques and Processes</a:t>
            </a:r>
          </a:p>
        </p:txBody>
      </p:sp>
    </p:spTree>
    <p:extLst>
      <p:ext uri="{BB962C8B-B14F-4D97-AF65-F5344CB8AC3E}">
        <p14:creationId xmlns:p14="http://schemas.microsoft.com/office/powerpoint/2010/main" val="2651938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>
            <a:extLst>
              <a:ext uri="{FF2B5EF4-FFF2-40B4-BE49-F238E27FC236}">
                <a16:creationId xmlns:a16="http://schemas.microsoft.com/office/drawing/2014/main" id="{DBBBD072-585D-264E-8C9D-306B3F6083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en-US" sz="2800" dirty="0">
                <a:solidFill>
                  <a:schemeClr val="accent4">
                    <a:lumMod val="25000"/>
                  </a:schemeClr>
                </a:solidFill>
              </a:rPr>
              <a:t>Over 75 clinical trials since 1977</a:t>
            </a:r>
          </a:p>
          <a:p>
            <a:pPr>
              <a:defRPr/>
            </a:pPr>
            <a:r>
              <a:rPr lang="en-US" altLang="en-US" sz="2800" dirty="0">
                <a:solidFill>
                  <a:schemeClr val="accent4">
                    <a:lumMod val="25000"/>
                  </a:schemeClr>
                </a:solidFill>
              </a:rPr>
              <a:t>Meta-analyses show CBT 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</a:rPr>
              <a:t>superior</a:t>
            </a:r>
            <a:r>
              <a:rPr lang="en-US" altLang="en-US" sz="2800" dirty="0">
                <a:solidFill>
                  <a:schemeClr val="accent4">
                    <a:lumMod val="25000"/>
                  </a:schemeClr>
                </a:solidFill>
              </a:rPr>
              <a:t> to:</a:t>
            </a:r>
          </a:p>
          <a:p>
            <a:pPr lvl="1">
              <a:buFont typeface="Georgia" panose="02040502050405020303" pitchFamily="18" charset="0"/>
              <a:buChar char="−"/>
              <a:defRPr/>
            </a:pPr>
            <a:r>
              <a:rPr lang="en-US" altLang="en-US" sz="2700" dirty="0">
                <a:solidFill>
                  <a:schemeClr val="accent4">
                    <a:lumMod val="25000"/>
                  </a:schemeClr>
                </a:solidFill>
              </a:rPr>
              <a:t>Wait list control</a:t>
            </a:r>
          </a:p>
          <a:p>
            <a:pPr lvl="1">
              <a:buFont typeface="Georgia" panose="02040502050405020303" pitchFamily="18" charset="0"/>
              <a:buChar char="−"/>
              <a:defRPr/>
            </a:pPr>
            <a:r>
              <a:rPr lang="en-US" altLang="en-US" sz="2700" dirty="0">
                <a:solidFill>
                  <a:schemeClr val="accent4">
                    <a:lumMod val="25000"/>
                  </a:schemeClr>
                </a:solidFill>
              </a:rPr>
              <a:t>Placebo control</a:t>
            </a:r>
          </a:p>
          <a:p>
            <a:pPr lvl="1">
              <a:buFont typeface="Georgia" panose="02040502050405020303" pitchFamily="18" charset="0"/>
              <a:buChar char="−"/>
              <a:defRPr/>
            </a:pPr>
            <a:r>
              <a:rPr lang="en-US" altLang="en-US" sz="2700" dirty="0">
                <a:solidFill>
                  <a:schemeClr val="accent4">
                    <a:lumMod val="25000"/>
                  </a:schemeClr>
                </a:solidFill>
              </a:rPr>
              <a:t>Psychodynamic therapy</a:t>
            </a:r>
          </a:p>
          <a:p>
            <a:pPr>
              <a:defRPr/>
            </a:pPr>
            <a:r>
              <a:rPr lang="en-US" altLang="en-US" sz="2800" dirty="0">
                <a:solidFill>
                  <a:schemeClr val="accent4">
                    <a:lumMod val="25000"/>
                  </a:schemeClr>
                </a:solidFill>
              </a:rPr>
              <a:t>CBT 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</a:rPr>
              <a:t>equal</a:t>
            </a:r>
            <a:r>
              <a:rPr lang="en-US" altLang="en-US" sz="2800" dirty="0">
                <a:solidFill>
                  <a:schemeClr val="accent4">
                    <a:lumMod val="25000"/>
                  </a:schemeClr>
                </a:solidFill>
              </a:rPr>
              <a:t> to:</a:t>
            </a:r>
          </a:p>
          <a:p>
            <a:pPr lvl="1">
              <a:buFont typeface="Georgia" panose="02040502050405020303" pitchFamily="18" charset="0"/>
              <a:buChar char="−"/>
              <a:defRPr/>
            </a:pPr>
            <a:r>
              <a:rPr lang="en-US" altLang="en-US" sz="2700" dirty="0">
                <a:solidFill>
                  <a:schemeClr val="accent4">
                    <a:lumMod val="25000"/>
                  </a:schemeClr>
                </a:solidFill>
              </a:rPr>
              <a:t>Behavior therapy</a:t>
            </a:r>
          </a:p>
          <a:p>
            <a:pPr lvl="1">
              <a:buFont typeface="Georgia" panose="02040502050405020303" pitchFamily="18" charset="0"/>
              <a:buChar char="−"/>
              <a:defRPr/>
            </a:pPr>
            <a:r>
              <a:rPr lang="en-US" altLang="en-US" sz="2700" dirty="0">
                <a:solidFill>
                  <a:schemeClr val="accent4">
                    <a:lumMod val="25000"/>
                  </a:schemeClr>
                </a:solidFill>
              </a:rPr>
              <a:t>Medications for all but most severely depressed</a:t>
            </a:r>
          </a:p>
          <a:p>
            <a:pPr>
              <a:defRPr/>
            </a:pPr>
            <a:r>
              <a:rPr lang="en-US" altLang="en-US" sz="2800" dirty="0">
                <a:solidFill>
                  <a:schemeClr val="accent4">
                    <a:lumMod val="25000"/>
                  </a:schemeClr>
                </a:solidFill>
              </a:rPr>
              <a:t>Combined CBT and medications:</a:t>
            </a:r>
          </a:p>
          <a:p>
            <a:pPr lvl="1">
              <a:buFont typeface="Georgia" panose="02040502050405020303" pitchFamily="18" charset="0"/>
              <a:buChar char="−"/>
              <a:defRPr/>
            </a:pPr>
            <a:r>
              <a:rPr lang="en-US" altLang="en-US" sz="2400" dirty="0">
                <a:solidFill>
                  <a:schemeClr val="accent4">
                    <a:lumMod val="25000"/>
                  </a:schemeClr>
                </a:solidFill>
              </a:rPr>
              <a:t>May be superior to only one in severely depressed</a:t>
            </a:r>
            <a:r>
              <a:rPr lang="en-US" altLang="en-US" dirty="0">
                <a:solidFill>
                  <a:schemeClr val="accent4">
                    <a:lumMod val="25000"/>
                  </a:schemeClr>
                </a:solidFill>
              </a:rPr>
              <a:t>.</a:t>
            </a:r>
          </a:p>
          <a:p>
            <a:pPr>
              <a:defRPr/>
            </a:pPr>
            <a:r>
              <a:rPr lang="en-US" altLang="en-US" sz="2800" dirty="0">
                <a:solidFill>
                  <a:schemeClr val="accent4">
                    <a:lumMod val="25000"/>
                  </a:schemeClr>
                </a:solidFill>
              </a:rPr>
              <a:t>CBT may help 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</a:rPr>
              <a:t>prevent relapse</a:t>
            </a:r>
            <a:endParaRPr lang="en-US" altLang="en-US" sz="2800" dirty="0">
              <a:solidFill>
                <a:schemeClr val="accent4">
                  <a:lumMod val="25000"/>
                </a:schemeClr>
              </a:solidFill>
            </a:endParaRPr>
          </a:p>
          <a:p>
            <a:pPr lvl="1">
              <a:buFont typeface="Georgia" panose="02040502050405020303" pitchFamily="18" charset="0"/>
              <a:buChar char="−"/>
              <a:defRPr/>
            </a:pPr>
            <a:r>
              <a:rPr lang="en-US" altLang="en-US" sz="2400" dirty="0">
                <a:solidFill>
                  <a:schemeClr val="accent4">
                    <a:lumMod val="25000"/>
                  </a:schemeClr>
                </a:solidFill>
              </a:rPr>
              <a:t>30% of CBT treated versus 60% of medication treated relapse at 1 year</a:t>
            </a:r>
          </a:p>
          <a:p>
            <a:pPr>
              <a:buFontTx/>
              <a:buNone/>
              <a:defRPr/>
            </a:pPr>
            <a:endParaRPr lang="en-US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685800"/>
            <a:ext cx="8839200" cy="59436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F3DF207B-1057-5E4A-BB9C-DB411B7435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419100"/>
            <a:ext cx="4876800" cy="5334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en-US" sz="4000" b="1" dirty="0">
                <a:solidFill>
                  <a:schemeClr val="accent4">
                    <a:lumMod val="25000"/>
                  </a:schemeClr>
                </a:solidFill>
              </a:rPr>
              <a:t>CBT for Depression</a:t>
            </a:r>
          </a:p>
        </p:txBody>
      </p:sp>
    </p:spTree>
    <p:extLst>
      <p:ext uri="{BB962C8B-B14F-4D97-AF65-F5344CB8AC3E}">
        <p14:creationId xmlns:p14="http://schemas.microsoft.com/office/powerpoint/2010/main" val="4046408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476250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6F88B89-9AAF-4AE6-99D7-2251A8C6D6A4}" type="slidenum">
              <a:rPr lang="en-US" altLang="en-US">
                <a:latin typeface="Georgia" panose="02040502050405020303" pitchFamily="18" charset="0"/>
              </a:rPr>
              <a:pPr/>
              <a:t>13</a:t>
            </a:fld>
            <a:endParaRPr lang="en-US" altLang="en-US" dirty="0">
              <a:latin typeface="Georgia" panose="02040502050405020303" pitchFamily="18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65489482"/>
              </p:ext>
            </p:extLst>
          </p:nvPr>
        </p:nvGraphicFramePr>
        <p:xfrm>
          <a:off x="1771650" y="1194593"/>
          <a:ext cx="56007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304800" y="533400"/>
            <a:ext cx="8534400" cy="584835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304800"/>
            <a:ext cx="3352800" cy="563562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x-none" sz="3600" b="1" dirty="0"/>
              <a:t>Initial Visit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1B55B10-F14C-4377-A130-1A86A57D535C}" type="slidenum">
              <a:rPr lang="en-US" altLang="en-US">
                <a:latin typeface="Georgia" panose="02040502050405020303" pitchFamily="18" charset="0"/>
              </a:rPr>
              <a:pPr/>
              <a:t>14</a:t>
            </a:fld>
            <a:endParaRPr lang="en-US" altLang="en-US" dirty="0">
              <a:latin typeface="Georgia" panose="02040502050405020303" pitchFamily="18" charset="0"/>
            </a:endParaRPr>
          </a:p>
        </p:txBody>
      </p:sp>
      <p:pic>
        <p:nvPicPr>
          <p:cNvPr id="6147" name="Picture 4" descr="Slide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2" t="28133" r="9173" b="4588"/>
          <a:stretch/>
        </p:blipFill>
        <p:spPr bwMode="auto">
          <a:xfrm>
            <a:off x="990600" y="1154610"/>
            <a:ext cx="716280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533400"/>
            <a:ext cx="8534400" cy="569595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24000" y="239389"/>
            <a:ext cx="6096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+mn-lt"/>
              </a:rPr>
              <a:t>Cycle of Depression</a:t>
            </a:r>
          </a:p>
        </p:txBody>
      </p:sp>
    </p:spTree>
    <p:extLst>
      <p:ext uri="{BB962C8B-B14F-4D97-AF65-F5344CB8AC3E}">
        <p14:creationId xmlns:p14="http://schemas.microsoft.com/office/powerpoint/2010/main" val="1817619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9689B02-0106-43EB-B127-C9F1302762C0}" type="slidenum">
              <a:rPr lang="en-US" altLang="en-US">
                <a:latin typeface="Georgia" panose="02040502050405020303" pitchFamily="18" charset="0"/>
              </a:rPr>
              <a:pPr/>
              <a:t>15</a:t>
            </a:fld>
            <a:endParaRPr lang="en-US" altLang="en-US" dirty="0">
              <a:latin typeface="Georgia" panose="02040502050405020303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7759"/>
            <a:ext cx="8229600" cy="38100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Depression affects the 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body, behavior, and thinking</a:t>
            </a:r>
          </a:p>
          <a:p>
            <a:pPr lvl="1" eaLnBrk="1" hangingPunct="1">
              <a:buFontTx/>
              <a:buNone/>
            </a:pPr>
            <a:r>
              <a:rPr lang="en-US" altLang="en-US" sz="2000" i="1" dirty="0"/>
              <a:t>Physical symptoms may be the most apparent</a:t>
            </a:r>
          </a:p>
          <a:p>
            <a:pPr eaLnBrk="1" hangingPunct="1"/>
            <a:r>
              <a:rPr lang="en-US" altLang="en-US" sz="2400" dirty="0"/>
              <a:t>The ‘cycle of depression model’</a:t>
            </a:r>
          </a:p>
          <a:p>
            <a:pPr eaLnBrk="1" hangingPunct="1"/>
            <a:r>
              <a:rPr lang="en-US" altLang="en-US" sz="2400" dirty="0"/>
              <a:t>Depression can almost always be treated with 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antidepressant medication or psychotherapy</a:t>
            </a:r>
          </a:p>
          <a:p>
            <a:pPr eaLnBrk="1" hangingPunct="1"/>
            <a:r>
              <a:rPr lang="en-US" altLang="en-US" sz="2400" dirty="0"/>
              <a:t>Recovery from depression is the rule, not the exception</a:t>
            </a:r>
          </a:p>
          <a:p>
            <a:pPr lvl="1" eaLnBrk="1" hangingPunct="1">
              <a:buFontTx/>
              <a:buNone/>
            </a:pPr>
            <a:r>
              <a:rPr lang="en-US" altLang="en-US" sz="2000" i="1" dirty="0"/>
              <a:t>. . . But relapse is common if treatment is discontinued</a:t>
            </a:r>
            <a:endParaRPr lang="en-US" altLang="en-US" sz="2400" dirty="0"/>
          </a:p>
          <a:p>
            <a:pPr eaLnBrk="1" hangingPunct="1"/>
            <a:r>
              <a:rPr lang="en-US" altLang="en-US" sz="2400" dirty="0"/>
              <a:t>Minor tranquilizers, drugs and alcohol can make depression worse, not better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533400"/>
            <a:ext cx="8534400" cy="569595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4724400" cy="478134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x-none" sz="3600" b="1" dirty="0"/>
              <a:t>Patient Education</a:t>
            </a:r>
          </a:p>
        </p:txBody>
      </p:sp>
      <p:pic>
        <p:nvPicPr>
          <p:cNvPr id="8" name="Graphic 7" descr="Open Book">
            <a:extLst>
              <a:ext uri="{FF2B5EF4-FFF2-40B4-BE49-F238E27FC236}">
                <a16:creationId xmlns:a16="http://schemas.microsoft.com/office/drawing/2014/main" id="{FE8A13E1-14F9-3242-B561-739AA31AB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53030" y="28575"/>
            <a:ext cx="5437940" cy="543794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9689B02-0106-43EB-B127-C9F1302762C0}" type="slidenum">
              <a:rPr lang="en-US" altLang="en-US">
                <a:latin typeface="Georgia" panose="02040502050405020303" pitchFamily="18" charset="0"/>
              </a:rPr>
              <a:pPr/>
              <a:t>16</a:t>
            </a:fld>
            <a:endParaRPr lang="en-US" altLang="en-US" dirty="0">
              <a:latin typeface="Georgia" panose="020405020504050203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533400"/>
            <a:ext cx="8534400" cy="569595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4724400" cy="478134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x-none" sz="3600" b="1" dirty="0"/>
              <a:t>Patient Education</a:t>
            </a:r>
          </a:p>
        </p:txBody>
      </p:sp>
      <p:pic>
        <p:nvPicPr>
          <p:cNvPr id="8" name="Graphic 7" descr="Open Book">
            <a:extLst>
              <a:ext uri="{FF2B5EF4-FFF2-40B4-BE49-F238E27FC236}">
                <a16:creationId xmlns:a16="http://schemas.microsoft.com/office/drawing/2014/main" id="{FE8A13E1-14F9-3242-B561-739AA31AB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53030" y="292200"/>
            <a:ext cx="5437940" cy="5437940"/>
          </a:xfrm>
          <a:prstGeom prst="rect">
            <a:avLst/>
          </a:prstGeom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79E07924-AD41-884A-BFD7-866BF68EDC7F}"/>
              </a:ext>
            </a:extLst>
          </p:cNvPr>
          <p:cNvSpPr/>
          <p:nvPr/>
        </p:nvSpPr>
        <p:spPr>
          <a:xfrm>
            <a:off x="457200" y="1996221"/>
            <a:ext cx="8229599" cy="1131490"/>
          </a:xfrm>
          <a:custGeom>
            <a:avLst/>
            <a:gdLst>
              <a:gd name="connsiteX0" fmla="*/ 0 w 8229599"/>
              <a:gd name="connsiteY0" fmla="*/ 113149 h 1131490"/>
              <a:gd name="connsiteX1" fmla="*/ 113149 w 8229599"/>
              <a:gd name="connsiteY1" fmla="*/ 0 h 1131490"/>
              <a:gd name="connsiteX2" fmla="*/ 8116450 w 8229599"/>
              <a:gd name="connsiteY2" fmla="*/ 0 h 1131490"/>
              <a:gd name="connsiteX3" fmla="*/ 8229599 w 8229599"/>
              <a:gd name="connsiteY3" fmla="*/ 113149 h 1131490"/>
              <a:gd name="connsiteX4" fmla="*/ 8229599 w 8229599"/>
              <a:gd name="connsiteY4" fmla="*/ 1018341 h 1131490"/>
              <a:gd name="connsiteX5" fmla="*/ 8116450 w 8229599"/>
              <a:gd name="connsiteY5" fmla="*/ 1131490 h 1131490"/>
              <a:gd name="connsiteX6" fmla="*/ 113149 w 8229599"/>
              <a:gd name="connsiteY6" fmla="*/ 1131490 h 1131490"/>
              <a:gd name="connsiteX7" fmla="*/ 0 w 8229599"/>
              <a:gd name="connsiteY7" fmla="*/ 1018341 h 1131490"/>
              <a:gd name="connsiteX8" fmla="*/ 0 w 8229599"/>
              <a:gd name="connsiteY8" fmla="*/ 113149 h 1131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599" h="1131490">
                <a:moveTo>
                  <a:pt x="0" y="113149"/>
                </a:moveTo>
                <a:cubicBezTo>
                  <a:pt x="0" y="50659"/>
                  <a:pt x="50659" y="0"/>
                  <a:pt x="113149" y="0"/>
                </a:cubicBezTo>
                <a:lnTo>
                  <a:pt x="8116450" y="0"/>
                </a:lnTo>
                <a:cubicBezTo>
                  <a:pt x="8178940" y="0"/>
                  <a:pt x="8229599" y="50659"/>
                  <a:pt x="8229599" y="113149"/>
                </a:cubicBezTo>
                <a:lnTo>
                  <a:pt x="8229599" y="1018341"/>
                </a:lnTo>
                <a:cubicBezTo>
                  <a:pt x="8229599" y="1080831"/>
                  <a:pt x="8178940" y="1131490"/>
                  <a:pt x="8116450" y="1131490"/>
                </a:cubicBezTo>
                <a:lnTo>
                  <a:pt x="113149" y="1131490"/>
                </a:lnTo>
                <a:cubicBezTo>
                  <a:pt x="50659" y="1131490"/>
                  <a:pt x="0" y="1080831"/>
                  <a:pt x="0" y="1018341"/>
                </a:cubicBezTo>
                <a:lnTo>
                  <a:pt x="0" y="113149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shade val="8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340" tIns="83940" rIns="109340" bIns="83940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000" kern="1200" dirty="0"/>
              <a:t>Goals of Antidepressant Treatment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47D2A1C-6C5C-F344-9A5E-076711223FE2}"/>
              </a:ext>
            </a:extLst>
          </p:cNvPr>
          <p:cNvGrpSpPr/>
          <p:nvPr/>
        </p:nvGrpSpPr>
        <p:grpSpPr>
          <a:xfrm>
            <a:off x="457200" y="3331380"/>
            <a:ext cx="8229599" cy="1131490"/>
            <a:chOff x="457200" y="3331380"/>
            <a:chExt cx="8229599" cy="1131490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9D0020CD-34CB-8644-8629-3CA150CE0BD2}"/>
                </a:ext>
              </a:extLst>
            </p:cNvPr>
            <p:cNvSpPr/>
            <p:nvPr/>
          </p:nvSpPr>
          <p:spPr>
            <a:xfrm>
              <a:off x="457200" y="3331380"/>
              <a:ext cx="1131490" cy="1131490"/>
            </a:xfrm>
            <a:prstGeom prst="roundRect">
              <a:avLst>
                <a:gd name="adj" fmla="val 16670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67E9856-CFF6-6241-B18D-75E0588FEB38}"/>
                </a:ext>
              </a:extLst>
            </p:cNvPr>
            <p:cNvSpPr/>
            <p:nvPr/>
          </p:nvSpPr>
          <p:spPr>
            <a:xfrm>
              <a:off x="1656580" y="3331380"/>
              <a:ext cx="7030219" cy="1131490"/>
            </a:xfrm>
            <a:custGeom>
              <a:avLst/>
              <a:gdLst>
                <a:gd name="connsiteX0" fmla="*/ 0 w 7030219"/>
                <a:gd name="connsiteY0" fmla="*/ 188619 h 1131490"/>
                <a:gd name="connsiteX1" fmla="*/ 188619 w 7030219"/>
                <a:gd name="connsiteY1" fmla="*/ 0 h 1131490"/>
                <a:gd name="connsiteX2" fmla="*/ 6841600 w 7030219"/>
                <a:gd name="connsiteY2" fmla="*/ 0 h 1131490"/>
                <a:gd name="connsiteX3" fmla="*/ 7030219 w 7030219"/>
                <a:gd name="connsiteY3" fmla="*/ 188619 h 1131490"/>
                <a:gd name="connsiteX4" fmla="*/ 7030219 w 7030219"/>
                <a:gd name="connsiteY4" fmla="*/ 942871 h 1131490"/>
                <a:gd name="connsiteX5" fmla="*/ 6841600 w 7030219"/>
                <a:gd name="connsiteY5" fmla="*/ 1131490 h 1131490"/>
                <a:gd name="connsiteX6" fmla="*/ 188619 w 7030219"/>
                <a:gd name="connsiteY6" fmla="*/ 1131490 h 1131490"/>
                <a:gd name="connsiteX7" fmla="*/ 0 w 7030219"/>
                <a:gd name="connsiteY7" fmla="*/ 942871 h 1131490"/>
                <a:gd name="connsiteX8" fmla="*/ 0 w 7030219"/>
                <a:gd name="connsiteY8" fmla="*/ 188619 h 1131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30219" h="1131490">
                  <a:moveTo>
                    <a:pt x="0" y="188619"/>
                  </a:moveTo>
                  <a:cubicBezTo>
                    <a:pt x="0" y="84448"/>
                    <a:pt x="84448" y="0"/>
                    <a:pt x="188619" y="0"/>
                  </a:cubicBezTo>
                  <a:lnTo>
                    <a:pt x="6841600" y="0"/>
                  </a:lnTo>
                  <a:cubicBezTo>
                    <a:pt x="6945771" y="0"/>
                    <a:pt x="7030219" y="84448"/>
                    <a:pt x="7030219" y="188619"/>
                  </a:cubicBezTo>
                  <a:lnTo>
                    <a:pt x="7030219" y="942871"/>
                  </a:lnTo>
                  <a:cubicBezTo>
                    <a:pt x="7030219" y="1047042"/>
                    <a:pt x="6945771" y="1131490"/>
                    <a:pt x="6841600" y="1131490"/>
                  </a:cubicBezTo>
                  <a:lnTo>
                    <a:pt x="188619" y="1131490"/>
                  </a:lnTo>
                  <a:cubicBezTo>
                    <a:pt x="84448" y="1131490"/>
                    <a:pt x="0" y="1047042"/>
                    <a:pt x="0" y="942871"/>
                  </a:cubicBezTo>
                  <a:lnTo>
                    <a:pt x="0" y="188619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8389" tIns="318389" rIns="318389" bIns="318389" numCol="1" spcCol="1270" anchor="ctr" anchorCtr="0">
              <a:noAutofit/>
            </a:bodyPr>
            <a:lstStyle/>
            <a:p>
              <a:pPr marL="0" lvl="0" indent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700" kern="1200" dirty="0"/>
                <a:t>Improve Symptoms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3984DD4-7880-8D41-A64F-C65F7D49B2B0}"/>
              </a:ext>
            </a:extLst>
          </p:cNvPr>
          <p:cNvGrpSpPr/>
          <p:nvPr/>
        </p:nvGrpSpPr>
        <p:grpSpPr>
          <a:xfrm>
            <a:off x="457200" y="4598650"/>
            <a:ext cx="8229599" cy="1131490"/>
            <a:chOff x="457200" y="4598650"/>
            <a:chExt cx="8229599" cy="1131490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CFD7C1C5-74E8-4240-BDAD-7F71A99B1321}"/>
                </a:ext>
              </a:extLst>
            </p:cNvPr>
            <p:cNvSpPr/>
            <p:nvPr/>
          </p:nvSpPr>
          <p:spPr>
            <a:xfrm>
              <a:off x="457200" y="4598650"/>
              <a:ext cx="1131490" cy="1131490"/>
            </a:xfrm>
            <a:prstGeom prst="roundRect">
              <a:avLst>
                <a:gd name="adj" fmla="val 16670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0"/>
                <a:satOff val="-28019"/>
                <a:lumOff val="31752"/>
                <a:alphaOff val="0"/>
              </a:schemeClr>
            </a:fillRef>
            <a:effectRef idx="2">
              <a:schemeClr val="accent2">
                <a:shade val="80000"/>
                <a:hueOff val="0"/>
                <a:satOff val="-28019"/>
                <a:lumOff val="3175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9166B07-0C31-8C4D-9544-40118F0A161E}"/>
                </a:ext>
              </a:extLst>
            </p:cNvPr>
            <p:cNvSpPr/>
            <p:nvPr/>
          </p:nvSpPr>
          <p:spPr>
            <a:xfrm>
              <a:off x="1656580" y="4598650"/>
              <a:ext cx="7030219" cy="1131490"/>
            </a:xfrm>
            <a:custGeom>
              <a:avLst/>
              <a:gdLst>
                <a:gd name="connsiteX0" fmla="*/ 0 w 7030219"/>
                <a:gd name="connsiteY0" fmla="*/ 188619 h 1131490"/>
                <a:gd name="connsiteX1" fmla="*/ 188619 w 7030219"/>
                <a:gd name="connsiteY1" fmla="*/ 0 h 1131490"/>
                <a:gd name="connsiteX2" fmla="*/ 6841600 w 7030219"/>
                <a:gd name="connsiteY2" fmla="*/ 0 h 1131490"/>
                <a:gd name="connsiteX3" fmla="*/ 7030219 w 7030219"/>
                <a:gd name="connsiteY3" fmla="*/ 188619 h 1131490"/>
                <a:gd name="connsiteX4" fmla="*/ 7030219 w 7030219"/>
                <a:gd name="connsiteY4" fmla="*/ 942871 h 1131490"/>
                <a:gd name="connsiteX5" fmla="*/ 6841600 w 7030219"/>
                <a:gd name="connsiteY5" fmla="*/ 1131490 h 1131490"/>
                <a:gd name="connsiteX6" fmla="*/ 188619 w 7030219"/>
                <a:gd name="connsiteY6" fmla="*/ 1131490 h 1131490"/>
                <a:gd name="connsiteX7" fmla="*/ 0 w 7030219"/>
                <a:gd name="connsiteY7" fmla="*/ 942871 h 1131490"/>
                <a:gd name="connsiteX8" fmla="*/ 0 w 7030219"/>
                <a:gd name="connsiteY8" fmla="*/ 188619 h 1131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30219" h="1131490">
                  <a:moveTo>
                    <a:pt x="0" y="188619"/>
                  </a:moveTo>
                  <a:cubicBezTo>
                    <a:pt x="0" y="84448"/>
                    <a:pt x="84448" y="0"/>
                    <a:pt x="188619" y="0"/>
                  </a:cubicBezTo>
                  <a:lnTo>
                    <a:pt x="6841600" y="0"/>
                  </a:lnTo>
                  <a:cubicBezTo>
                    <a:pt x="6945771" y="0"/>
                    <a:pt x="7030219" y="84448"/>
                    <a:pt x="7030219" y="188619"/>
                  </a:cubicBezTo>
                  <a:lnTo>
                    <a:pt x="7030219" y="942871"/>
                  </a:lnTo>
                  <a:cubicBezTo>
                    <a:pt x="7030219" y="1047042"/>
                    <a:pt x="6945771" y="1131490"/>
                    <a:pt x="6841600" y="1131490"/>
                  </a:cubicBezTo>
                  <a:lnTo>
                    <a:pt x="188619" y="1131490"/>
                  </a:lnTo>
                  <a:cubicBezTo>
                    <a:pt x="84448" y="1131490"/>
                    <a:pt x="0" y="1047042"/>
                    <a:pt x="0" y="942871"/>
                  </a:cubicBezTo>
                  <a:lnTo>
                    <a:pt x="0" y="188619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0"/>
                <a:satOff val="-28019"/>
                <a:lumOff val="31752"/>
                <a:alphaOff val="0"/>
              </a:schemeClr>
            </a:fillRef>
            <a:effectRef idx="2">
              <a:schemeClr val="accent2">
                <a:shade val="80000"/>
                <a:hueOff val="0"/>
                <a:satOff val="-28019"/>
                <a:lumOff val="3175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8389" tIns="318389" rIns="318389" bIns="318389" numCol="1" spcCol="1270" anchor="ctr" anchorCtr="0">
              <a:noAutofit/>
            </a:bodyPr>
            <a:lstStyle/>
            <a:p>
              <a:pPr marL="0" lvl="0" indent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700" kern="1200" dirty="0"/>
                <a:t>Improve Function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728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744E1D-8C03-429B-BF6D-5117CC5503AF}" type="slidenum">
              <a:rPr lang="en-US" altLang="en-US">
                <a:latin typeface="Georgia" panose="02040502050405020303" pitchFamily="18" charset="0"/>
              </a:rPr>
              <a:pPr/>
              <a:t>17</a:t>
            </a:fld>
            <a:endParaRPr lang="en-US" altLang="en-US" dirty="0">
              <a:latin typeface="Georgia" panose="02040502050405020303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6250" y="1665289"/>
            <a:ext cx="8229600" cy="3047999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Patient education materials (booklets, videos) can 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</a:rPr>
              <a:t>aid caregivers in recognizing depression </a:t>
            </a:r>
            <a:r>
              <a:rPr lang="en-US" altLang="en-US" sz="2800" dirty="0"/>
              <a:t>symptoms</a:t>
            </a:r>
          </a:p>
          <a:p>
            <a:pPr eaLnBrk="1" hangingPunct="1"/>
            <a:r>
              <a:rPr lang="en-US" altLang="en-US" sz="2800" dirty="0"/>
              <a:t>Caregivers may have a better view of the patient’s mood and behavior </a:t>
            </a:r>
            <a:r>
              <a:rPr lang="en-US" altLang="en-US" sz="2800" b="1" i="1" dirty="0"/>
              <a:t>changes</a:t>
            </a:r>
            <a:r>
              <a:rPr lang="en-US" altLang="en-US" sz="2800" dirty="0"/>
              <a:t> over time</a:t>
            </a:r>
          </a:p>
          <a:p>
            <a:pPr lvl="1" eaLnBrk="1" hangingPunct="1"/>
            <a:r>
              <a:rPr lang="en-US" altLang="en-US" sz="2000" b="1" dirty="0"/>
              <a:t>Irritability / anger</a:t>
            </a:r>
            <a:r>
              <a:rPr lang="en-US" altLang="en-US" sz="2000" dirty="0"/>
              <a:t> is a common symptom of depression in men</a:t>
            </a:r>
            <a:endParaRPr lang="en-US" altLang="en-US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304800" y="533400"/>
            <a:ext cx="8534400" cy="569595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1"/>
            <a:ext cx="5791200" cy="838200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x-none" sz="3600" b="1" dirty="0"/>
              <a:t>Talking with Caregivers </a:t>
            </a:r>
            <a:br>
              <a:rPr lang="en-US" altLang="x-none" sz="3600" b="1" dirty="0"/>
            </a:br>
            <a:r>
              <a:rPr lang="en-US" altLang="x-none" sz="3600" b="1" dirty="0"/>
              <a:t>about Depression</a:t>
            </a:r>
          </a:p>
        </p:txBody>
      </p:sp>
      <p:pic>
        <p:nvPicPr>
          <p:cNvPr id="3" name="Graphic 2" descr="Chat">
            <a:extLst>
              <a:ext uri="{FF2B5EF4-FFF2-40B4-BE49-F238E27FC236}">
                <a16:creationId xmlns:a16="http://schemas.microsoft.com/office/drawing/2014/main" id="{F1C0A51D-36E5-B74B-809F-9044AA711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1200" y="190501"/>
            <a:ext cx="54864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9689B02-0106-43EB-B127-C9F1302762C0}" type="slidenum">
              <a:rPr lang="en-US" altLang="en-US">
                <a:latin typeface="Georgia" panose="02040502050405020303" pitchFamily="18" charset="0"/>
              </a:rPr>
              <a:pPr/>
              <a:t>18</a:t>
            </a:fld>
            <a:endParaRPr lang="en-US" altLang="en-US" dirty="0">
              <a:latin typeface="Georgia" panose="020405020504050203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533400"/>
            <a:ext cx="8534400" cy="569595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4724400" cy="478134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x-none" sz="3600" b="1" dirty="0"/>
              <a:t>Patient Education</a:t>
            </a:r>
          </a:p>
        </p:txBody>
      </p:sp>
      <p:pic>
        <p:nvPicPr>
          <p:cNvPr id="8" name="Graphic 7" descr="Open Book">
            <a:extLst>
              <a:ext uri="{FF2B5EF4-FFF2-40B4-BE49-F238E27FC236}">
                <a16:creationId xmlns:a16="http://schemas.microsoft.com/office/drawing/2014/main" id="{FE8A13E1-14F9-3242-B561-739AA31AB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53029" y="17572"/>
            <a:ext cx="5437940" cy="5437940"/>
          </a:xfrm>
          <a:prstGeom prst="rect">
            <a:avLst/>
          </a:prstGeom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82AF23F9-0EAE-B040-860F-297C30345A80}"/>
              </a:ext>
            </a:extLst>
          </p:cNvPr>
          <p:cNvSpPr/>
          <p:nvPr/>
        </p:nvSpPr>
        <p:spPr>
          <a:xfrm>
            <a:off x="1602432" y="1601271"/>
            <a:ext cx="5939135" cy="816573"/>
          </a:xfrm>
          <a:custGeom>
            <a:avLst/>
            <a:gdLst>
              <a:gd name="connsiteX0" fmla="*/ 0 w 5939135"/>
              <a:gd name="connsiteY0" fmla="*/ 81657 h 816573"/>
              <a:gd name="connsiteX1" fmla="*/ 81657 w 5939135"/>
              <a:gd name="connsiteY1" fmla="*/ 0 h 816573"/>
              <a:gd name="connsiteX2" fmla="*/ 5857478 w 5939135"/>
              <a:gd name="connsiteY2" fmla="*/ 0 h 816573"/>
              <a:gd name="connsiteX3" fmla="*/ 5939135 w 5939135"/>
              <a:gd name="connsiteY3" fmla="*/ 81657 h 816573"/>
              <a:gd name="connsiteX4" fmla="*/ 5939135 w 5939135"/>
              <a:gd name="connsiteY4" fmla="*/ 734916 h 816573"/>
              <a:gd name="connsiteX5" fmla="*/ 5857478 w 5939135"/>
              <a:gd name="connsiteY5" fmla="*/ 816573 h 816573"/>
              <a:gd name="connsiteX6" fmla="*/ 81657 w 5939135"/>
              <a:gd name="connsiteY6" fmla="*/ 816573 h 816573"/>
              <a:gd name="connsiteX7" fmla="*/ 0 w 5939135"/>
              <a:gd name="connsiteY7" fmla="*/ 734916 h 816573"/>
              <a:gd name="connsiteX8" fmla="*/ 0 w 5939135"/>
              <a:gd name="connsiteY8" fmla="*/ 81657 h 816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9135" h="816573">
                <a:moveTo>
                  <a:pt x="0" y="81657"/>
                </a:moveTo>
                <a:cubicBezTo>
                  <a:pt x="0" y="36559"/>
                  <a:pt x="36559" y="0"/>
                  <a:pt x="81657" y="0"/>
                </a:cubicBezTo>
                <a:lnTo>
                  <a:pt x="5857478" y="0"/>
                </a:lnTo>
                <a:cubicBezTo>
                  <a:pt x="5902576" y="0"/>
                  <a:pt x="5939135" y="36559"/>
                  <a:pt x="5939135" y="81657"/>
                </a:cubicBezTo>
                <a:lnTo>
                  <a:pt x="5939135" y="734916"/>
                </a:lnTo>
                <a:cubicBezTo>
                  <a:pt x="5939135" y="780014"/>
                  <a:pt x="5902576" y="816573"/>
                  <a:pt x="5857478" y="816573"/>
                </a:cubicBezTo>
                <a:lnTo>
                  <a:pt x="81657" y="816573"/>
                </a:lnTo>
                <a:cubicBezTo>
                  <a:pt x="36559" y="816573"/>
                  <a:pt x="0" y="780014"/>
                  <a:pt x="0" y="734916"/>
                </a:cubicBezTo>
                <a:lnTo>
                  <a:pt x="0" y="81657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shade val="6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shade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7262" tIns="86147" rIns="117262" bIns="86147" numCol="1" spcCol="1270" anchor="ctr" anchorCtr="0">
            <a:noAutofit/>
          </a:bodyPr>
          <a:lstStyle/>
          <a:p>
            <a:pPr marL="0" lvl="0" indent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900" kern="1200" dirty="0"/>
              <a:t>Reassurance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0DE5F74-7B63-6549-9213-CEBFDB092AB0}"/>
              </a:ext>
            </a:extLst>
          </p:cNvPr>
          <p:cNvGrpSpPr/>
          <p:nvPr/>
        </p:nvGrpSpPr>
        <p:grpSpPr>
          <a:xfrm>
            <a:off x="1602432" y="2564829"/>
            <a:ext cx="5939134" cy="816573"/>
            <a:chOff x="1602432" y="2564829"/>
            <a:chExt cx="5939134" cy="816573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21D2E93F-8C70-2846-8D03-5C204B227936}"/>
                </a:ext>
              </a:extLst>
            </p:cNvPr>
            <p:cNvSpPr/>
            <p:nvPr/>
          </p:nvSpPr>
          <p:spPr>
            <a:xfrm>
              <a:off x="1602432" y="2564829"/>
              <a:ext cx="816573" cy="816573"/>
            </a:xfrm>
            <a:prstGeom prst="roundRect">
              <a:avLst>
                <a:gd name="adj" fmla="val 16670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9C4696C-353D-434F-A203-87633E8B605B}"/>
                </a:ext>
              </a:extLst>
            </p:cNvPr>
            <p:cNvSpPr/>
            <p:nvPr/>
          </p:nvSpPr>
          <p:spPr>
            <a:xfrm>
              <a:off x="2468000" y="2564829"/>
              <a:ext cx="5073566" cy="816573"/>
            </a:xfrm>
            <a:custGeom>
              <a:avLst/>
              <a:gdLst>
                <a:gd name="connsiteX0" fmla="*/ 0 w 5073566"/>
                <a:gd name="connsiteY0" fmla="*/ 136123 h 816573"/>
                <a:gd name="connsiteX1" fmla="*/ 136123 w 5073566"/>
                <a:gd name="connsiteY1" fmla="*/ 0 h 816573"/>
                <a:gd name="connsiteX2" fmla="*/ 4937443 w 5073566"/>
                <a:gd name="connsiteY2" fmla="*/ 0 h 816573"/>
                <a:gd name="connsiteX3" fmla="*/ 5073566 w 5073566"/>
                <a:gd name="connsiteY3" fmla="*/ 136123 h 816573"/>
                <a:gd name="connsiteX4" fmla="*/ 5073566 w 5073566"/>
                <a:gd name="connsiteY4" fmla="*/ 680450 h 816573"/>
                <a:gd name="connsiteX5" fmla="*/ 4937443 w 5073566"/>
                <a:gd name="connsiteY5" fmla="*/ 816573 h 816573"/>
                <a:gd name="connsiteX6" fmla="*/ 136123 w 5073566"/>
                <a:gd name="connsiteY6" fmla="*/ 816573 h 816573"/>
                <a:gd name="connsiteX7" fmla="*/ 0 w 5073566"/>
                <a:gd name="connsiteY7" fmla="*/ 680450 h 816573"/>
                <a:gd name="connsiteX8" fmla="*/ 0 w 5073566"/>
                <a:gd name="connsiteY8" fmla="*/ 136123 h 816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73566" h="816573">
                  <a:moveTo>
                    <a:pt x="0" y="136123"/>
                  </a:moveTo>
                  <a:cubicBezTo>
                    <a:pt x="0" y="60944"/>
                    <a:pt x="60944" y="0"/>
                    <a:pt x="136123" y="0"/>
                  </a:cubicBezTo>
                  <a:lnTo>
                    <a:pt x="4937443" y="0"/>
                  </a:lnTo>
                  <a:cubicBezTo>
                    <a:pt x="5012622" y="0"/>
                    <a:pt x="5073566" y="60944"/>
                    <a:pt x="5073566" y="136123"/>
                  </a:cubicBezTo>
                  <a:lnTo>
                    <a:pt x="5073566" y="680450"/>
                  </a:lnTo>
                  <a:cubicBezTo>
                    <a:pt x="5073566" y="755629"/>
                    <a:pt x="5012622" y="816573"/>
                    <a:pt x="4937443" y="816573"/>
                  </a:cubicBezTo>
                  <a:lnTo>
                    <a:pt x="136123" y="816573"/>
                  </a:lnTo>
                  <a:cubicBezTo>
                    <a:pt x="60944" y="816573"/>
                    <a:pt x="0" y="755629"/>
                    <a:pt x="0" y="680450"/>
                  </a:cubicBezTo>
                  <a:lnTo>
                    <a:pt x="0" y="136123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9221" tIns="189221" rIns="189221" bIns="189221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dirty="0"/>
                <a:t>No Zombie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67559C6-100C-E841-8C46-08CD4B03895E}"/>
              </a:ext>
            </a:extLst>
          </p:cNvPr>
          <p:cNvGrpSpPr/>
          <p:nvPr/>
        </p:nvGrpSpPr>
        <p:grpSpPr>
          <a:xfrm>
            <a:off x="1602432" y="3479391"/>
            <a:ext cx="5939134" cy="816573"/>
            <a:chOff x="1602432" y="3479391"/>
            <a:chExt cx="5939134" cy="816573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023F3A6E-4401-624B-885D-7BE033880B43}"/>
                </a:ext>
              </a:extLst>
            </p:cNvPr>
            <p:cNvSpPr/>
            <p:nvPr/>
          </p:nvSpPr>
          <p:spPr>
            <a:xfrm>
              <a:off x="1602432" y="3479391"/>
              <a:ext cx="816573" cy="816573"/>
            </a:xfrm>
            <a:prstGeom prst="roundRect">
              <a:avLst>
                <a:gd name="adj" fmla="val 16670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0"/>
                <a:satOff val="-16266"/>
                <a:lumOff val="26389"/>
                <a:alphaOff val="0"/>
              </a:schemeClr>
            </a:fillRef>
            <a:effectRef idx="2">
              <a:schemeClr val="accent2">
                <a:shade val="50000"/>
                <a:hueOff val="0"/>
                <a:satOff val="-16266"/>
                <a:lumOff val="2638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7C09DC0-D627-DF41-9DE7-CCEA97E83170}"/>
                </a:ext>
              </a:extLst>
            </p:cNvPr>
            <p:cNvSpPr/>
            <p:nvPr/>
          </p:nvSpPr>
          <p:spPr>
            <a:xfrm>
              <a:off x="2468000" y="3479391"/>
              <a:ext cx="5073566" cy="816573"/>
            </a:xfrm>
            <a:custGeom>
              <a:avLst/>
              <a:gdLst>
                <a:gd name="connsiteX0" fmla="*/ 0 w 5073566"/>
                <a:gd name="connsiteY0" fmla="*/ 136123 h 816573"/>
                <a:gd name="connsiteX1" fmla="*/ 136123 w 5073566"/>
                <a:gd name="connsiteY1" fmla="*/ 0 h 816573"/>
                <a:gd name="connsiteX2" fmla="*/ 4937443 w 5073566"/>
                <a:gd name="connsiteY2" fmla="*/ 0 h 816573"/>
                <a:gd name="connsiteX3" fmla="*/ 5073566 w 5073566"/>
                <a:gd name="connsiteY3" fmla="*/ 136123 h 816573"/>
                <a:gd name="connsiteX4" fmla="*/ 5073566 w 5073566"/>
                <a:gd name="connsiteY4" fmla="*/ 680450 h 816573"/>
                <a:gd name="connsiteX5" fmla="*/ 4937443 w 5073566"/>
                <a:gd name="connsiteY5" fmla="*/ 816573 h 816573"/>
                <a:gd name="connsiteX6" fmla="*/ 136123 w 5073566"/>
                <a:gd name="connsiteY6" fmla="*/ 816573 h 816573"/>
                <a:gd name="connsiteX7" fmla="*/ 0 w 5073566"/>
                <a:gd name="connsiteY7" fmla="*/ 680450 h 816573"/>
                <a:gd name="connsiteX8" fmla="*/ 0 w 5073566"/>
                <a:gd name="connsiteY8" fmla="*/ 136123 h 816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73566" h="816573">
                  <a:moveTo>
                    <a:pt x="0" y="136123"/>
                  </a:moveTo>
                  <a:cubicBezTo>
                    <a:pt x="0" y="60944"/>
                    <a:pt x="60944" y="0"/>
                    <a:pt x="136123" y="0"/>
                  </a:cubicBezTo>
                  <a:lnTo>
                    <a:pt x="4937443" y="0"/>
                  </a:lnTo>
                  <a:cubicBezTo>
                    <a:pt x="5012622" y="0"/>
                    <a:pt x="5073566" y="60944"/>
                    <a:pt x="5073566" y="136123"/>
                  </a:cubicBezTo>
                  <a:lnTo>
                    <a:pt x="5073566" y="680450"/>
                  </a:lnTo>
                  <a:cubicBezTo>
                    <a:pt x="5073566" y="755629"/>
                    <a:pt x="5012622" y="816573"/>
                    <a:pt x="4937443" y="816573"/>
                  </a:cubicBezTo>
                  <a:lnTo>
                    <a:pt x="136123" y="816573"/>
                  </a:lnTo>
                  <a:cubicBezTo>
                    <a:pt x="60944" y="816573"/>
                    <a:pt x="0" y="755629"/>
                    <a:pt x="0" y="680450"/>
                  </a:cubicBezTo>
                  <a:lnTo>
                    <a:pt x="0" y="136123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0"/>
                <a:satOff val="-16266"/>
                <a:lumOff val="26389"/>
                <a:alphaOff val="0"/>
              </a:schemeClr>
            </a:fillRef>
            <a:effectRef idx="2">
              <a:schemeClr val="accent2">
                <a:shade val="50000"/>
                <a:hueOff val="0"/>
                <a:satOff val="-16266"/>
                <a:lumOff val="2638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9221" tIns="189221" rIns="189221" bIns="189221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dirty="0"/>
                <a:t>No Sedation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6D5A324-2B74-794E-BA3A-7E8E959B764D}"/>
              </a:ext>
            </a:extLst>
          </p:cNvPr>
          <p:cNvGrpSpPr/>
          <p:nvPr/>
        </p:nvGrpSpPr>
        <p:grpSpPr>
          <a:xfrm>
            <a:off x="1602432" y="4393954"/>
            <a:ext cx="5939134" cy="816573"/>
            <a:chOff x="1602432" y="4393954"/>
            <a:chExt cx="5939134" cy="816573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A474B3AA-9083-DA4C-8013-BD9BF7A73A28}"/>
                </a:ext>
              </a:extLst>
            </p:cNvPr>
            <p:cNvSpPr/>
            <p:nvPr/>
          </p:nvSpPr>
          <p:spPr>
            <a:xfrm>
              <a:off x="1602432" y="4393954"/>
              <a:ext cx="816573" cy="816573"/>
            </a:xfrm>
            <a:prstGeom prst="roundRect">
              <a:avLst>
                <a:gd name="adj" fmla="val 16670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0"/>
                <a:satOff val="-32532"/>
                <a:lumOff val="52778"/>
                <a:alphaOff val="0"/>
              </a:schemeClr>
            </a:fillRef>
            <a:effectRef idx="2">
              <a:schemeClr val="accent2">
                <a:shade val="50000"/>
                <a:hueOff val="0"/>
                <a:satOff val="-32532"/>
                <a:lumOff val="5277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AB7655A-61AD-CC48-8F79-3B37EFA76A12}"/>
                </a:ext>
              </a:extLst>
            </p:cNvPr>
            <p:cNvSpPr/>
            <p:nvPr/>
          </p:nvSpPr>
          <p:spPr>
            <a:xfrm>
              <a:off x="2468000" y="4393954"/>
              <a:ext cx="5073566" cy="816573"/>
            </a:xfrm>
            <a:custGeom>
              <a:avLst/>
              <a:gdLst>
                <a:gd name="connsiteX0" fmla="*/ 0 w 5073566"/>
                <a:gd name="connsiteY0" fmla="*/ 136123 h 816573"/>
                <a:gd name="connsiteX1" fmla="*/ 136123 w 5073566"/>
                <a:gd name="connsiteY1" fmla="*/ 0 h 816573"/>
                <a:gd name="connsiteX2" fmla="*/ 4937443 w 5073566"/>
                <a:gd name="connsiteY2" fmla="*/ 0 h 816573"/>
                <a:gd name="connsiteX3" fmla="*/ 5073566 w 5073566"/>
                <a:gd name="connsiteY3" fmla="*/ 136123 h 816573"/>
                <a:gd name="connsiteX4" fmla="*/ 5073566 w 5073566"/>
                <a:gd name="connsiteY4" fmla="*/ 680450 h 816573"/>
                <a:gd name="connsiteX5" fmla="*/ 4937443 w 5073566"/>
                <a:gd name="connsiteY5" fmla="*/ 816573 h 816573"/>
                <a:gd name="connsiteX6" fmla="*/ 136123 w 5073566"/>
                <a:gd name="connsiteY6" fmla="*/ 816573 h 816573"/>
                <a:gd name="connsiteX7" fmla="*/ 0 w 5073566"/>
                <a:gd name="connsiteY7" fmla="*/ 680450 h 816573"/>
                <a:gd name="connsiteX8" fmla="*/ 0 w 5073566"/>
                <a:gd name="connsiteY8" fmla="*/ 136123 h 816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73566" h="816573">
                  <a:moveTo>
                    <a:pt x="0" y="136123"/>
                  </a:moveTo>
                  <a:cubicBezTo>
                    <a:pt x="0" y="60944"/>
                    <a:pt x="60944" y="0"/>
                    <a:pt x="136123" y="0"/>
                  </a:cubicBezTo>
                  <a:lnTo>
                    <a:pt x="4937443" y="0"/>
                  </a:lnTo>
                  <a:cubicBezTo>
                    <a:pt x="5012622" y="0"/>
                    <a:pt x="5073566" y="60944"/>
                    <a:pt x="5073566" y="136123"/>
                  </a:cubicBezTo>
                  <a:lnTo>
                    <a:pt x="5073566" y="680450"/>
                  </a:lnTo>
                  <a:cubicBezTo>
                    <a:pt x="5073566" y="755629"/>
                    <a:pt x="5012622" y="816573"/>
                    <a:pt x="4937443" y="816573"/>
                  </a:cubicBezTo>
                  <a:lnTo>
                    <a:pt x="136123" y="816573"/>
                  </a:lnTo>
                  <a:cubicBezTo>
                    <a:pt x="60944" y="816573"/>
                    <a:pt x="0" y="755629"/>
                    <a:pt x="0" y="680450"/>
                  </a:cubicBezTo>
                  <a:lnTo>
                    <a:pt x="0" y="136123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0"/>
                <a:satOff val="-32532"/>
                <a:lumOff val="52778"/>
                <a:alphaOff val="0"/>
              </a:schemeClr>
            </a:fillRef>
            <a:effectRef idx="2">
              <a:schemeClr val="accent2">
                <a:shade val="50000"/>
                <a:hueOff val="0"/>
                <a:satOff val="-32532"/>
                <a:lumOff val="5277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9221" tIns="189221" rIns="189221" bIns="189221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dirty="0"/>
                <a:t>Not like yourself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5E0CD53-8FD2-5140-AF03-0DA67BDB84C1}"/>
              </a:ext>
            </a:extLst>
          </p:cNvPr>
          <p:cNvGrpSpPr/>
          <p:nvPr/>
        </p:nvGrpSpPr>
        <p:grpSpPr>
          <a:xfrm>
            <a:off x="1602432" y="5308517"/>
            <a:ext cx="5939134" cy="816573"/>
            <a:chOff x="1602432" y="5308517"/>
            <a:chExt cx="5939134" cy="816573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01B46FC3-1F5C-F44E-B3BC-AA6829572200}"/>
                </a:ext>
              </a:extLst>
            </p:cNvPr>
            <p:cNvSpPr/>
            <p:nvPr/>
          </p:nvSpPr>
          <p:spPr>
            <a:xfrm>
              <a:off x="1602432" y="5308517"/>
              <a:ext cx="816573" cy="816573"/>
            </a:xfrm>
            <a:prstGeom prst="roundRect">
              <a:avLst>
                <a:gd name="adj" fmla="val 16670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0"/>
                <a:satOff val="-16266"/>
                <a:lumOff val="26389"/>
                <a:alphaOff val="0"/>
              </a:schemeClr>
            </a:fillRef>
            <a:effectRef idx="2">
              <a:schemeClr val="accent2">
                <a:shade val="50000"/>
                <a:hueOff val="0"/>
                <a:satOff val="-16266"/>
                <a:lumOff val="2638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EB9DADB-47C1-6C4B-803A-25B25BF9EC8D}"/>
                </a:ext>
              </a:extLst>
            </p:cNvPr>
            <p:cNvSpPr/>
            <p:nvPr/>
          </p:nvSpPr>
          <p:spPr>
            <a:xfrm>
              <a:off x="2468000" y="5308517"/>
              <a:ext cx="5073566" cy="816573"/>
            </a:xfrm>
            <a:custGeom>
              <a:avLst/>
              <a:gdLst>
                <a:gd name="connsiteX0" fmla="*/ 0 w 5073566"/>
                <a:gd name="connsiteY0" fmla="*/ 136123 h 816573"/>
                <a:gd name="connsiteX1" fmla="*/ 136123 w 5073566"/>
                <a:gd name="connsiteY1" fmla="*/ 0 h 816573"/>
                <a:gd name="connsiteX2" fmla="*/ 4937443 w 5073566"/>
                <a:gd name="connsiteY2" fmla="*/ 0 h 816573"/>
                <a:gd name="connsiteX3" fmla="*/ 5073566 w 5073566"/>
                <a:gd name="connsiteY3" fmla="*/ 136123 h 816573"/>
                <a:gd name="connsiteX4" fmla="*/ 5073566 w 5073566"/>
                <a:gd name="connsiteY4" fmla="*/ 680450 h 816573"/>
                <a:gd name="connsiteX5" fmla="*/ 4937443 w 5073566"/>
                <a:gd name="connsiteY5" fmla="*/ 816573 h 816573"/>
                <a:gd name="connsiteX6" fmla="*/ 136123 w 5073566"/>
                <a:gd name="connsiteY6" fmla="*/ 816573 h 816573"/>
                <a:gd name="connsiteX7" fmla="*/ 0 w 5073566"/>
                <a:gd name="connsiteY7" fmla="*/ 680450 h 816573"/>
                <a:gd name="connsiteX8" fmla="*/ 0 w 5073566"/>
                <a:gd name="connsiteY8" fmla="*/ 136123 h 816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73566" h="816573">
                  <a:moveTo>
                    <a:pt x="0" y="136123"/>
                  </a:moveTo>
                  <a:cubicBezTo>
                    <a:pt x="0" y="60944"/>
                    <a:pt x="60944" y="0"/>
                    <a:pt x="136123" y="0"/>
                  </a:cubicBezTo>
                  <a:lnTo>
                    <a:pt x="4937443" y="0"/>
                  </a:lnTo>
                  <a:cubicBezTo>
                    <a:pt x="5012622" y="0"/>
                    <a:pt x="5073566" y="60944"/>
                    <a:pt x="5073566" y="136123"/>
                  </a:cubicBezTo>
                  <a:lnTo>
                    <a:pt x="5073566" y="680450"/>
                  </a:lnTo>
                  <a:cubicBezTo>
                    <a:pt x="5073566" y="755629"/>
                    <a:pt x="5012622" y="816573"/>
                    <a:pt x="4937443" y="816573"/>
                  </a:cubicBezTo>
                  <a:lnTo>
                    <a:pt x="136123" y="816573"/>
                  </a:lnTo>
                  <a:cubicBezTo>
                    <a:pt x="60944" y="816573"/>
                    <a:pt x="0" y="755629"/>
                    <a:pt x="0" y="680450"/>
                  </a:cubicBezTo>
                  <a:lnTo>
                    <a:pt x="0" y="136123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0"/>
                <a:satOff val="-16266"/>
                <a:lumOff val="26389"/>
                <a:alphaOff val="0"/>
              </a:schemeClr>
            </a:fillRef>
            <a:effectRef idx="2">
              <a:schemeClr val="accent2">
                <a:shade val="50000"/>
                <a:hueOff val="0"/>
                <a:satOff val="-16266"/>
                <a:lumOff val="2638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9221" tIns="189221" rIns="189221" bIns="189221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dirty="0"/>
                <a:t>If any of this happens, LET ME KNOW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901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6BACCF9-CC78-4629-90DC-1927D5A6B031}" type="slidenum">
              <a:rPr lang="en-US" altLang="en-US">
                <a:latin typeface="Georgia" panose="02040502050405020303" pitchFamily="18" charset="0"/>
              </a:rPr>
              <a:pPr/>
              <a:t>19</a:t>
            </a:fld>
            <a:endParaRPr lang="en-US" altLang="en-US" dirty="0">
              <a:latin typeface="Georgia" panose="02040502050405020303" pitchFamily="18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2728" y="1447800"/>
            <a:ext cx="3505200" cy="378142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x-none" sz="2000" b="1" dirty="0">
                <a:solidFill>
                  <a:schemeClr val="accent1">
                    <a:lumMod val="50000"/>
                  </a:schemeClr>
                </a:solidFill>
              </a:rPr>
              <a:t>Key Messages:</a:t>
            </a:r>
          </a:p>
          <a:p>
            <a:pPr eaLnBrk="1" hangingPunct="1">
              <a:defRPr/>
            </a:pPr>
            <a:r>
              <a:rPr lang="en-US" altLang="x-none" sz="2000" dirty="0"/>
              <a:t>Take medication daily</a:t>
            </a:r>
          </a:p>
          <a:p>
            <a:pPr eaLnBrk="1" hangingPunct="1">
              <a:defRPr/>
            </a:pPr>
            <a:r>
              <a:rPr lang="en-US" altLang="x-none" sz="2000" dirty="0"/>
              <a:t>Wait 2-4 weeks for effect</a:t>
            </a:r>
          </a:p>
          <a:p>
            <a:pPr eaLnBrk="1" hangingPunct="1">
              <a:defRPr/>
            </a:pPr>
            <a:r>
              <a:rPr lang="en-US" altLang="x-none" sz="2000" dirty="0"/>
              <a:t>Side effect can occur, but often resolve in 1-2 weeks</a:t>
            </a:r>
          </a:p>
          <a:p>
            <a:pPr eaLnBrk="1" hangingPunct="1">
              <a:defRPr/>
            </a:pPr>
            <a:r>
              <a:rPr lang="en-US" altLang="x-none" sz="2000" dirty="0"/>
              <a:t>Keep taking medication even if better</a:t>
            </a:r>
          </a:p>
          <a:p>
            <a:pPr eaLnBrk="1" hangingPunct="1">
              <a:defRPr/>
            </a:pPr>
            <a:r>
              <a:rPr lang="en-US" altLang="x-none" sz="2000" dirty="0"/>
              <a:t>Check with MD before stopping</a:t>
            </a:r>
          </a:p>
          <a:p>
            <a:pPr eaLnBrk="1" hangingPunct="1">
              <a:defRPr/>
            </a:pPr>
            <a:r>
              <a:rPr lang="en-US" altLang="x-none" sz="2000" dirty="0"/>
              <a:t>Not addictive</a:t>
            </a:r>
          </a:p>
        </p:txBody>
      </p:sp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397986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4800" y="533400"/>
            <a:ext cx="8534400" cy="569595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3877"/>
            <a:ext cx="6705600" cy="487362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x-none" sz="3600" b="1" dirty="0"/>
              <a:t>Antidepressant Adherence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Users">
            <a:extLst>
              <a:ext uri="{FF2B5EF4-FFF2-40B4-BE49-F238E27FC236}">
                <a16:creationId xmlns:a16="http://schemas.microsoft.com/office/drawing/2014/main" id="{1E1481FA-0C11-AD42-9D95-72A2D3BC29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5547" y="0"/>
            <a:ext cx="7057798" cy="705779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847" y="1229193"/>
            <a:ext cx="8067262" cy="5302469"/>
          </a:xfrm>
        </p:spPr>
        <p:txBody>
          <a:bodyPr>
            <a:normAutofit/>
          </a:bodyPr>
          <a:lstStyle/>
          <a:p>
            <a:endParaRPr lang="en-US" sz="2000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Speaker: Wayne Bentham, MD</a:t>
            </a:r>
          </a:p>
          <a:p>
            <a:pPr marL="0" indent="0">
              <a:buNone/>
            </a:pPr>
            <a:endParaRPr lang="en-US" sz="3200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Review of Session 1 - 3:</a:t>
            </a:r>
          </a:p>
          <a:p>
            <a:pPr lvl="1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The Collaborative Care Model</a:t>
            </a:r>
          </a:p>
          <a:p>
            <a:pPr lvl="1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Models of Depression</a:t>
            </a:r>
          </a:p>
          <a:p>
            <a:pPr lvl="1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Problem Solving Therapy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Cognitive Behavioral Therapy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lvl="1"/>
            <a:endParaRPr lang="en-US" sz="1600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5" name="Delay 4">
            <a:extLst>
              <a:ext uri="{FF2B5EF4-FFF2-40B4-BE49-F238E27FC236}">
                <a16:creationId xmlns:a16="http://schemas.microsoft.com/office/drawing/2014/main" id="{7D39EBAD-5248-E645-9C58-7D6B1E4A35B7}"/>
              </a:ext>
            </a:extLst>
          </p:cNvPr>
          <p:cNvSpPr/>
          <p:nvPr/>
        </p:nvSpPr>
        <p:spPr>
          <a:xfrm>
            <a:off x="6095997" y="350255"/>
            <a:ext cx="789712" cy="684433"/>
          </a:xfrm>
          <a:prstGeom prst="flowChartDelay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2E1B5B-2C37-264B-96D2-FA9BF38D8AD5}"/>
              </a:ext>
            </a:extLst>
          </p:cNvPr>
          <p:cNvSpPr/>
          <p:nvPr/>
        </p:nvSpPr>
        <p:spPr>
          <a:xfrm>
            <a:off x="221673" y="637309"/>
            <a:ext cx="8659091" cy="6040582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255"/>
            <a:ext cx="6534615" cy="684433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979280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6BACCF9-CC78-4629-90DC-1927D5A6B031}" type="slidenum">
              <a:rPr lang="en-US" altLang="en-US">
                <a:latin typeface="Georgia" panose="02040502050405020303" pitchFamily="18" charset="0"/>
              </a:rPr>
              <a:pPr/>
              <a:t>20</a:t>
            </a:fld>
            <a:endParaRPr lang="en-US" altLang="en-US" dirty="0">
              <a:latin typeface="Georgia" panose="020405020504050203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533400"/>
            <a:ext cx="8534400" cy="569595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3877"/>
            <a:ext cx="6705600" cy="487362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x-none" sz="3600" b="1" dirty="0"/>
              <a:t>Anticipate Non-Adherence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C2E1D-E7B6-074F-AFA0-7730172DD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153400" cy="1295400"/>
          </a:xfrm>
        </p:spPr>
        <p:txBody>
          <a:bodyPr/>
          <a:lstStyle/>
          <a:p>
            <a:r>
              <a:rPr lang="en-US" dirty="0"/>
              <a:t>What things are going to get in the way of taking this medication as prescribed?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loud Callout 4">
            <a:extLst>
              <a:ext uri="{FF2B5EF4-FFF2-40B4-BE49-F238E27FC236}">
                <a16:creationId xmlns:a16="http://schemas.microsoft.com/office/drawing/2014/main" id="{D3B278BA-7C78-6149-B55A-5649A4A75B05}"/>
              </a:ext>
            </a:extLst>
          </p:cNvPr>
          <p:cNvSpPr/>
          <p:nvPr/>
        </p:nvSpPr>
        <p:spPr>
          <a:xfrm>
            <a:off x="2149887" y="2783919"/>
            <a:ext cx="4768026" cy="2356961"/>
          </a:xfrm>
          <a:prstGeom prst="cloudCallout">
            <a:avLst>
              <a:gd name="adj1" fmla="val -60682"/>
              <a:gd name="adj2" fmla="val 80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25000"/>
                  </a:schemeClr>
                </a:solidFill>
              </a:rPr>
              <a:t>Fear of side effects</a:t>
            </a:r>
          </a:p>
          <a:p>
            <a:pPr algn="ctr"/>
            <a:r>
              <a:rPr lang="en-US" dirty="0">
                <a:solidFill>
                  <a:schemeClr val="accent5">
                    <a:lumMod val="25000"/>
                  </a:schemeClr>
                </a:solidFill>
              </a:rPr>
              <a:t>Cost</a:t>
            </a:r>
          </a:p>
          <a:p>
            <a:pPr algn="ctr"/>
            <a:r>
              <a:rPr lang="en-US" dirty="0">
                <a:solidFill>
                  <a:schemeClr val="accent5">
                    <a:lumMod val="25000"/>
                  </a:schemeClr>
                </a:solidFill>
              </a:rPr>
              <a:t>Family</a:t>
            </a:r>
          </a:p>
          <a:p>
            <a:pPr algn="ctr"/>
            <a:r>
              <a:rPr lang="en-US" dirty="0">
                <a:solidFill>
                  <a:schemeClr val="accent5">
                    <a:lumMod val="25000"/>
                  </a:schemeClr>
                </a:solidFill>
              </a:rPr>
              <a:t>Getting to drug store</a:t>
            </a:r>
          </a:p>
          <a:p>
            <a:pPr algn="ctr"/>
            <a:r>
              <a:rPr lang="en-US" dirty="0">
                <a:solidFill>
                  <a:schemeClr val="accent5">
                    <a:lumMod val="25000"/>
                  </a:schemeClr>
                </a:solidFill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220714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5BAA7E5-946A-404C-8A50-D4768782E8CD}" type="slidenum">
              <a:rPr lang="en-US" altLang="en-US">
                <a:latin typeface="Georgia" panose="02040502050405020303" pitchFamily="18" charset="0"/>
              </a:rPr>
              <a:pPr/>
              <a:t>21</a:t>
            </a:fld>
            <a:endParaRPr lang="en-US" altLang="en-US" dirty="0">
              <a:latin typeface="Georgia" panose="02040502050405020303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791200" cy="4525963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Become familiar with commonly used antidepressant medication 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dosages</a:t>
            </a:r>
          </a:p>
          <a:p>
            <a:pPr eaLnBrk="1" hangingPunct="1"/>
            <a:r>
              <a:rPr lang="en-US" altLang="en-US" sz="2400" dirty="0"/>
              <a:t>Provide 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basic patient education </a:t>
            </a:r>
            <a:r>
              <a:rPr lang="en-US" altLang="en-US" sz="2400" dirty="0"/>
              <a:t>about antidepressants</a:t>
            </a:r>
          </a:p>
          <a:p>
            <a:pPr eaLnBrk="1" hangingPunct="1"/>
            <a:r>
              <a:rPr lang="en-US" altLang="en-US" sz="2400" dirty="0"/>
              <a:t>Support antidepressant medication 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adherence</a:t>
            </a:r>
          </a:p>
          <a:p>
            <a:pPr eaLnBrk="1" hangingPunct="1"/>
            <a:r>
              <a:rPr lang="en-US" altLang="en-US" sz="2400" dirty="0"/>
              <a:t>Know when treatment is 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‘not working’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533400"/>
            <a:ext cx="8534400" cy="569595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74638"/>
            <a:ext cx="6858000" cy="792162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x-none" sz="3600" b="1" dirty="0"/>
              <a:t>Supporting Antidepressant Management</a:t>
            </a:r>
          </a:p>
        </p:txBody>
      </p:sp>
      <p:pic>
        <p:nvPicPr>
          <p:cNvPr id="3" name="Graphic 2" descr="Medicine">
            <a:extLst>
              <a:ext uri="{FF2B5EF4-FFF2-40B4-BE49-F238E27FC236}">
                <a16:creationId xmlns:a16="http://schemas.microsoft.com/office/drawing/2014/main" id="{AD1F4D82-51F8-D04D-9989-37485FDB1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00600" y="1082675"/>
            <a:ext cx="5053012" cy="505301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B7F79C5-194B-4E07-90B3-34BC2CCAC252}" type="slidenum">
              <a:rPr lang="en-US" altLang="en-US">
                <a:latin typeface="Georgia" panose="02040502050405020303" pitchFamily="18" charset="0"/>
              </a:rPr>
              <a:pPr/>
              <a:t>22</a:t>
            </a:fld>
            <a:endParaRPr lang="en-US" altLang="en-US" dirty="0">
              <a:latin typeface="Georgia" panose="02040502050405020303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5867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Help patients and providers identify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Potentially inadequate doses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Ineffective treatment (e.g. persistent depression after adequate duration of antidepressant trial)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Side effects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Facilitate 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patient-provider</a:t>
            </a:r>
            <a:r>
              <a:rPr lang="en-US" altLang="en-US" sz="2400" dirty="0"/>
              <a:t> 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communication</a:t>
            </a:r>
            <a:r>
              <a:rPr lang="en-US" altLang="en-US" sz="2400" dirty="0"/>
              <a:t> about antidepressant medication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Consult with team 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psychiatrist</a:t>
            </a:r>
            <a:r>
              <a:rPr lang="en-US" altLang="en-US" sz="2400" dirty="0"/>
              <a:t> about medication 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questions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533400"/>
            <a:ext cx="8534400" cy="569595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74638"/>
            <a:ext cx="6858000" cy="792162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x-none" sz="3600" b="1" dirty="0"/>
              <a:t>Supporting Antidepressant Management</a:t>
            </a:r>
          </a:p>
        </p:txBody>
      </p:sp>
      <p:pic>
        <p:nvPicPr>
          <p:cNvPr id="3" name="Graphic 2" descr="Users">
            <a:extLst>
              <a:ext uri="{FF2B5EF4-FFF2-40B4-BE49-F238E27FC236}">
                <a16:creationId xmlns:a16="http://schemas.microsoft.com/office/drawing/2014/main" id="{F5459386-5D16-0545-9CF0-18781787B7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38600" y="866775"/>
            <a:ext cx="50292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30D7CF8-CDC5-4E7C-9483-E6486563446F}" type="slidenum">
              <a:rPr lang="en-US" altLang="en-US">
                <a:latin typeface="Georgia" panose="02040502050405020303" pitchFamily="18" charset="0"/>
              </a:rPr>
              <a:pPr/>
              <a:t>23</a:t>
            </a:fld>
            <a:endParaRPr lang="en-US" altLang="en-US" dirty="0">
              <a:latin typeface="Georgia" panose="02040502050405020303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06884"/>
            <a:ext cx="8229600" cy="4830763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Key principles</a:t>
            </a:r>
          </a:p>
          <a:p>
            <a:pPr lvl="1" eaLnBrk="1" hangingPunct="1"/>
            <a:r>
              <a:rPr lang="en-US" altLang="en-US" dirty="0"/>
              <a:t>Use 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</a:rPr>
              <a:t>antidepressants</a:t>
            </a:r>
            <a:r>
              <a:rPr lang="en-US" altLang="en-US" dirty="0"/>
              <a:t>, not minor tranquilizers</a:t>
            </a:r>
          </a:p>
          <a:p>
            <a:pPr lvl="1" eaLnBrk="1" hangingPunct="1"/>
            <a:r>
              <a:rPr lang="en-US" altLang="en-US" dirty="0"/>
              <a:t>Use adequate 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</a:rPr>
              <a:t>doses</a:t>
            </a:r>
            <a:r>
              <a:rPr lang="en-US" altLang="en-US" dirty="0"/>
              <a:t> for an adequate amount of 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</a:rPr>
              <a:t>time</a:t>
            </a:r>
          </a:p>
          <a:p>
            <a:pPr lvl="1" eaLnBrk="1" hangingPunct="1"/>
            <a:r>
              <a:rPr lang="en-US" altLang="en-US" dirty="0"/>
              <a:t>Start slow and work with side effects but titrate to an effective dose as needed</a:t>
            </a:r>
          </a:p>
          <a:p>
            <a:pPr lvl="1" eaLnBrk="1" hangingPunct="1"/>
            <a:r>
              <a:rPr lang="en-US" altLang="en-US" b="1" i="1" dirty="0"/>
              <a:t>Change medication </a:t>
            </a:r>
            <a:r>
              <a:rPr lang="en-US" altLang="en-US" dirty="0"/>
              <a:t>if not effective </a:t>
            </a:r>
          </a:p>
          <a:p>
            <a:pPr lvl="2" eaLnBrk="1" hangingPunct="1">
              <a:buFontTx/>
              <a:buNone/>
            </a:pPr>
            <a:r>
              <a:rPr lang="en-US" altLang="en-US" sz="2800" b="1" dirty="0"/>
              <a:t>Usually after 8-10 weeks</a:t>
            </a:r>
            <a:endParaRPr lang="en-US" altLang="en-US" sz="2800" b="1" i="1" dirty="0"/>
          </a:p>
        </p:txBody>
      </p:sp>
      <p:sp>
        <p:nvSpPr>
          <p:cNvPr id="6" name="Rectangle 5"/>
          <p:cNvSpPr/>
          <p:nvPr/>
        </p:nvSpPr>
        <p:spPr>
          <a:xfrm>
            <a:off x="304800" y="533400"/>
            <a:ext cx="8534400" cy="569595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0" y="251619"/>
            <a:ext cx="5715000" cy="563562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x-none" sz="3600" b="1" dirty="0"/>
              <a:t>Using Antidepressants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BD609A1-5BCA-4FE0-A69A-1E611959CACE}" type="slidenum">
              <a:rPr lang="en-US" altLang="en-US">
                <a:latin typeface="Georgia" panose="02040502050405020303" pitchFamily="18" charset="0"/>
              </a:rPr>
              <a:pPr/>
              <a:t>24</a:t>
            </a:fld>
            <a:endParaRPr lang="en-US" altLang="en-US" dirty="0">
              <a:latin typeface="Georgia" panose="020405020504050203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533400"/>
            <a:ext cx="8534400" cy="569595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143000" y="274638"/>
            <a:ext cx="6858000" cy="5635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x-none" sz="3600" b="1" dirty="0"/>
              <a:t>Medications to Avoid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" y="1046723"/>
            <a:ext cx="7772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+mn-lt"/>
              </a:rPr>
              <a:t>If possible,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avoid</a:t>
            </a:r>
            <a:r>
              <a:rPr lang="en-US" sz="2400" dirty="0">
                <a:latin typeface="+mn-lt"/>
              </a:rPr>
              <a:t> the following medications: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n-lt"/>
              </a:rPr>
              <a:t>Benzodiazepines: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n-lt"/>
              </a:rPr>
              <a:t>Xanax (alprazolam)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 err="1">
                <a:latin typeface="+mn-lt"/>
              </a:rPr>
              <a:t>Klonipin</a:t>
            </a:r>
            <a:r>
              <a:rPr lang="en-US" altLang="en-US" sz="2400" dirty="0">
                <a:latin typeface="+mn-lt"/>
              </a:rPr>
              <a:t> (clonazepam)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n-lt"/>
              </a:rPr>
              <a:t>Valium (diazepam),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 err="1">
                <a:latin typeface="+mn-lt"/>
              </a:rPr>
              <a:t>Temazepam</a:t>
            </a:r>
            <a:r>
              <a:rPr lang="en-US" altLang="en-US" sz="2400" dirty="0">
                <a:latin typeface="+mn-lt"/>
              </a:rPr>
              <a:t> (</a:t>
            </a:r>
            <a:r>
              <a:rPr lang="en-US" altLang="en-US" sz="2400" dirty="0" err="1">
                <a:latin typeface="+mn-lt"/>
              </a:rPr>
              <a:t>restoril</a:t>
            </a:r>
            <a:r>
              <a:rPr lang="en-US" altLang="en-US" sz="2400" dirty="0">
                <a:latin typeface="+mn-lt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n-lt"/>
              </a:rPr>
              <a:t>Hypnotics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n-lt"/>
              </a:rPr>
              <a:t>Ambien (zolpidem)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 err="1">
                <a:latin typeface="+mn-lt"/>
              </a:rPr>
              <a:t>Lunesta</a:t>
            </a:r>
            <a:r>
              <a:rPr lang="en-US" altLang="en-US" sz="2400" dirty="0">
                <a:latin typeface="+mn-lt"/>
              </a:rPr>
              <a:t> (</a:t>
            </a:r>
            <a:r>
              <a:rPr lang="en-US" altLang="en-US" sz="2400" dirty="0" err="1">
                <a:latin typeface="+mn-lt"/>
              </a:rPr>
              <a:t>eszopiclone</a:t>
            </a:r>
            <a:r>
              <a:rPr lang="en-US" altLang="en-US" sz="2400" dirty="0">
                <a:latin typeface="+mn-lt"/>
              </a:rPr>
              <a:t>)</a:t>
            </a:r>
          </a:p>
          <a:p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Why?</a:t>
            </a:r>
            <a:br>
              <a:rPr lang="en-US" altLang="en-US" sz="2400" dirty="0">
                <a:latin typeface="+mn-lt"/>
              </a:rPr>
            </a:br>
            <a:r>
              <a:rPr lang="en-US" altLang="en-US" sz="2400" dirty="0" err="1">
                <a:latin typeface="+mn-lt"/>
              </a:rPr>
              <a:t>Tachyphylaxis</a:t>
            </a:r>
            <a:r>
              <a:rPr lang="en-US" altLang="en-US" sz="2400" dirty="0">
                <a:latin typeface="+mn-lt"/>
              </a:rPr>
              <a:t> - rapidly </a:t>
            </a:r>
            <a:r>
              <a:rPr lang="en-US" altLang="en-US" sz="2400" b="1" dirty="0">
                <a:latin typeface="+mn-lt"/>
              </a:rPr>
              <a:t>diminishing response to successive doses </a:t>
            </a:r>
            <a:r>
              <a:rPr lang="en-US" altLang="en-US" sz="2400" dirty="0">
                <a:latin typeface="+mn-lt"/>
              </a:rPr>
              <a:t>of a drug making them </a:t>
            </a:r>
            <a:r>
              <a:rPr lang="en-US" altLang="en-US" sz="2400" b="1" dirty="0">
                <a:latin typeface="+mn-lt"/>
              </a:rPr>
              <a:t>less effective</a:t>
            </a:r>
            <a:r>
              <a:rPr lang="en-US" altLang="en-US" sz="2400" dirty="0">
                <a:latin typeface="+mn-lt"/>
              </a:rPr>
              <a:t>.</a:t>
            </a:r>
            <a:endParaRPr lang="en-US" sz="2400" dirty="0">
              <a:latin typeface="+mn-lt"/>
            </a:endParaRPr>
          </a:p>
        </p:txBody>
      </p:sp>
      <p:pic>
        <p:nvPicPr>
          <p:cNvPr id="3" name="Graphic 2" descr="Raised Hand">
            <a:extLst>
              <a:ext uri="{FF2B5EF4-FFF2-40B4-BE49-F238E27FC236}">
                <a16:creationId xmlns:a16="http://schemas.microsoft.com/office/drawing/2014/main" id="{A152689E-E733-B34E-9936-B0101DE0A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57761" y="729805"/>
            <a:ext cx="4724401" cy="523437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DAAA433-C901-43BF-BAA6-892BDD39C837}" type="slidenum">
              <a:rPr lang="en-US" altLang="en-US">
                <a:latin typeface="Georgia" panose="02040502050405020303" pitchFamily="18" charset="0"/>
              </a:rPr>
              <a:pPr/>
              <a:t>25</a:t>
            </a:fld>
            <a:endParaRPr lang="en-US" altLang="en-US" dirty="0">
              <a:latin typeface="Georgia" panose="02040502050405020303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2362200"/>
          </a:xfrm>
        </p:spPr>
        <p:txBody>
          <a:bodyPr/>
          <a:lstStyle/>
          <a:p>
            <a:pPr eaLnBrk="1" hangingPunct="1"/>
            <a:r>
              <a:rPr lang="en-US" altLang="en-US" dirty="0"/>
              <a:t>All antidepressants have 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</a:rPr>
              <a:t>similar</a:t>
            </a:r>
          </a:p>
          <a:p>
            <a:pPr lvl="1" eaLnBrk="1" hangingPunct="1"/>
            <a:r>
              <a:rPr lang="en-US" altLang="en-US" dirty="0"/>
              <a:t>Effectiveness (30-40% response)</a:t>
            </a:r>
          </a:p>
          <a:p>
            <a:pPr lvl="1" eaLnBrk="1" hangingPunct="1"/>
            <a:r>
              <a:rPr lang="en-US" altLang="en-US" dirty="0"/>
              <a:t>Time to response (6-8 weeks)</a:t>
            </a:r>
          </a:p>
          <a:p>
            <a:pPr lvl="1" eaLnBrk="1" hangingPunct="1"/>
            <a:r>
              <a:rPr lang="en-US" altLang="en-US" dirty="0"/>
              <a:t>Discontinuation rates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545" y="533400"/>
            <a:ext cx="8534400" cy="569595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880527" y="161202"/>
            <a:ext cx="3382945" cy="7921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x-none" sz="3600" b="1" dirty="0"/>
              <a:t>Effectiveness</a:t>
            </a:r>
          </a:p>
        </p:txBody>
      </p:sp>
      <p:pic>
        <p:nvPicPr>
          <p:cNvPr id="3" name="Graphic 2" descr="Thumbs Up Sign">
            <a:extLst>
              <a:ext uri="{FF2B5EF4-FFF2-40B4-BE49-F238E27FC236}">
                <a16:creationId xmlns:a16="http://schemas.microsoft.com/office/drawing/2014/main" id="{DC4E74EC-113B-644F-A379-89657A8DB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93418" y="2020165"/>
            <a:ext cx="40386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Checkmark">
            <a:extLst>
              <a:ext uri="{FF2B5EF4-FFF2-40B4-BE49-F238E27FC236}">
                <a16:creationId xmlns:a16="http://schemas.microsoft.com/office/drawing/2014/main" id="{5A0ADA6D-BD74-0440-8A70-CE213B927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53000" y="1514475"/>
            <a:ext cx="3733800" cy="37338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1003E0-5954-4EEF-B5A0-136A589D473A}" type="slidenum">
              <a:rPr lang="en-US" altLang="en-US">
                <a:latin typeface="Georgia" panose="02040502050405020303" pitchFamily="18" charset="0"/>
              </a:rPr>
              <a:pPr/>
              <a:t>26</a:t>
            </a:fld>
            <a:endParaRPr lang="en-US" altLang="en-US" dirty="0">
              <a:latin typeface="Georgia" panose="02040502050405020303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9442" y="1118393"/>
            <a:ext cx="7885113" cy="4825207"/>
          </a:xfrm>
        </p:spPr>
        <p:txBody>
          <a:bodyPr/>
          <a:lstStyle/>
          <a:p>
            <a:pPr eaLnBrk="1" hangingPunct="1"/>
            <a:r>
              <a:rPr lang="en-US" altLang="en-US" sz="1800" b="1" dirty="0">
                <a:solidFill>
                  <a:schemeClr val="accent5">
                    <a:lumMod val="50000"/>
                  </a:schemeClr>
                </a:solidFill>
              </a:rPr>
              <a:t>Serotonin Reuptake Inhibitors (SSRIs)</a:t>
            </a:r>
          </a:p>
          <a:p>
            <a:pPr eaLnBrk="1" hangingPunct="1">
              <a:buFontTx/>
              <a:buNone/>
            </a:pPr>
            <a:r>
              <a:rPr lang="en-US" altLang="en-US" sz="1800" dirty="0"/>
              <a:t>	Fluoxetine (Prozac), Paroxetine (Paxil), Citalopram (</a:t>
            </a:r>
            <a:r>
              <a:rPr lang="en-US" altLang="en-US" sz="1800" dirty="0" err="1"/>
              <a:t>Celexa</a:t>
            </a:r>
            <a:r>
              <a:rPr lang="en-US" altLang="en-US" sz="1800" dirty="0"/>
              <a:t>), </a:t>
            </a:r>
            <a:r>
              <a:rPr lang="en-US" altLang="en-US" sz="1800" dirty="0" err="1"/>
              <a:t>Escitalopram</a:t>
            </a:r>
            <a:r>
              <a:rPr lang="en-US" altLang="en-US" sz="1800" dirty="0"/>
              <a:t> (Lexapro), Sertraline (Zoloft), Fluvoxamine (</a:t>
            </a:r>
            <a:r>
              <a:rPr lang="en-US" altLang="en-US" sz="1800" dirty="0" err="1"/>
              <a:t>Luvox</a:t>
            </a:r>
            <a:r>
              <a:rPr lang="en-US" altLang="en-US" sz="1800" dirty="0"/>
              <a:t>), </a:t>
            </a:r>
            <a:r>
              <a:rPr lang="en-US" altLang="en-US" sz="1800" dirty="0" err="1"/>
              <a:t>Vilazodone</a:t>
            </a:r>
            <a:r>
              <a:rPr lang="en-US" altLang="en-US" sz="1800" dirty="0"/>
              <a:t> (</a:t>
            </a:r>
            <a:r>
              <a:rPr lang="en-US" altLang="en-US" sz="1800" dirty="0" err="1"/>
              <a:t>Viibryd</a:t>
            </a:r>
            <a:r>
              <a:rPr lang="en-US" altLang="en-US" sz="1800" dirty="0"/>
              <a:t>)</a:t>
            </a:r>
          </a:p>
          <a:p>
            <a:pPr eaLnBrk="1" hangingPunct="1"/>
            <a:r>
              <a:rPr lang="en-US" altLang="en-US" sz="1800" b="1" dirty="0">
                <a:solidFill>
                  <a:schemeClr val="accent5">
                    <a:lumMod val="50000"/>
                  </a:schemeClr>
                </a:solidFill>
              </a:rPr>
              <a:t>Serotonin-</a:t>
            </a:r>
            <a:r>
              <a:rPr lang="en-US" altLang="en-US" sz="1800" b="1" dirty="0" err="1">
                <a:solidFill>
                  <a:schemeClr val="accent5">
                    <a:lumMod val="50000"/>
                  </a:schemeClr>
                </a:solidFill>
              </a:rPr>
              <a:t>norepnephrine</a:t>
            </a:r>
            <a:r>
              <a:rPr lang="en-US" altLang="en-US" sz="1800" b="1" dirty="0">
                <a:solidFill>
                  <a:schemeClr val="accent5">
                    <a:lumMod val="50000"/>
                  </a:schemeClr>
                </a:solidFill>
              </a:rPr>
              <a:t> reuptake inhibitors (SNRI)</a:t>
            </a:r>
          </a:p>
          <a:p>
            <a:pPr eaLnBrk="1" hangingPunct="1">
              <a:buFontTx/>
              <a:buNone/>
            </a:pPr>
            <a:r>
              <a:rPr lang="en-US" altLang="en-US" sz="1800" dirty="0"/>
              <a:t>	venlafaxine XR (Effexor), </a:t>
            </a:r>
            <a:r>
              <a:rPr lang="en-US" altLang="en-US" sz="1800" dirty="0" err="1"/>
              <a:t>desvenlafaxine</a:t>
            </a:r>
            <a:r>
              <a:rPr lang="en-US" altLang="en-US" sz="1800" dirty="0"/>
              <a:t> (</a:t>
            </a:r>
            <a:r>
              <a:rPr lang="en-US" altLang="en-US" sz="1800" dirty="0" err="1"/>
              <a:t>Pristiq</a:t>
            </a:r>
            <a:r>
              <a:rPr lang="en-US" altLang="en-US" sz="1800" dirty="0"/>
              <a:t>), duloxetine (Cymbalta), </a:t>
            </a:r>
            <a:r>
              <a:rPr lang="en-US" altLang="en-US" sz="1800" dirty="0" err="1"/>
              <a:t>vortioxetine</a:t>
            </a:r>
            <a:r>
              <a:rPr lang="en-US" altLang="en-US" sz="1800" dirty="0"/>
              <a:t> (</a:t>
            </a:r>
            <a:r>
              <a:rPr lang="en-US" altLang="en-US" sz="1800" dirty="0" err="1"/>
              <a:t>Trintellix</a:t>
            </a:r>
            <a:r>
              <a:rPr lang="en-US" altLang="en-US" sz="1800" dirty="0"/>
              <a:t>), </a:t>
            </a:r>
            <a:r>
              <a:rPr lang="en-US" altLang="en-US" sz="1800" dirty="0" err="1"/>
              <a:t>Levomilnacipran</a:t>
            </a:r>
            <a:r>
              <a:rPr lang="en-US" altLang="en-US" sz="1800" dirty="0"/>
              <a:t> (</a:t>
            </a:r>
            <a:r>
              <a:rPr lang="en-US" altLang="en-US" sz="1800" dirty="0" err="1"/>
              <a:t>Fetzima</a:t>
            </a:r>
            <a:r>
              <a:rPr lang="en-US" altLang="en-US" sz="1800" dirty="0"/>
              <a:t>)</a:t>
            </a:r>
          </a:p>
          <a:p>
            <a:pPr eaLnBrk="1" hangingPunct="1"/>
            <a:r>
              <a:rPr lang="en-US" altLang="en-US" sz="1800" b="1" dirty="0">
                <a:solidFill>
                  <a:schemeClr val="accent5">
                    <a:lumMod val="50000"/>
                  </a:schemeClr>
                </a:solidFill>
              </a:rPr>
              <a:t>Other Antidepressants</a:t>
            </a:r>
          </a:p>
          <a:p>
            <a:pPr eaLnBrk="1" hangingPunct="1">
              <a:buFontTx/>
              <a:buNone/>
            </a:pPr>
            <a:r>
              <a:rPr lang="en-US" altLang="en-US" sz="1800" dirty="0"/>
              <a:t>	Bupropion SR (Wellbutrin, </a:t>
            </a:r>
            <a:r>
              <a:rPr lang="en-US" altLang="en-US" sz="1800" dirty="0" err="1"/>
              <a:t>Forfivo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Aplenzin</a:t>
            </a:r>
            <a:r>
              <a:rPr lang="en-US" altLang="en-US" sz="1800" dirty="0"/>
              <a:t>), mirtazapine (</a:t>
            </a:r>
            <a:r>
              <a:rPr lang="en-US" altLang="en-US" sz="1800" dirty="0" err="1"/>
              <a:t>Remeron</a:t>
            </a:r>
            <a:r>
              <a:rPr lang="en-US" altLang="en-US" sz="1800" dirty="0"/>
              <a:t>), venlafaxine XR (Effexor), </a:t>
            </a:r>
            <a:r>
              <a:rPr lang="en-US" altLang="en-US" sz="1800" dirty="0" err="1"/>
              <a:t>dsvenlafaxine</a:t>
            </a:r>
            <a:r>
              <a:rPr lang="en-US" altLang="en-US" sz="1800" dirty="0"/>
              <a:t> (</a:t>
            </a:r>
            <a:r>
              <a:rPr lang="en-US" altLang="en-US" sz="1800" dirty="0" err="1"/>
              <a:t>Pristiq</a:t>
            </a:r>
            <a:r>
              <a:rPr lang="en-US" altLang="en-US" sz="1800" dirty="0"/>
              <a:t>), duloxetine (Cymbalta), </a:t>
            </a:r>
            <a:r>
              <a:rPr lang="en-US" altLang="en-US" sz="1800" dirty="0" err="1"/>
              <a:t>vortioxetine</a:t>
            </a:r>
            <a:r>
              <a:rPr lang="en-US" altLang="en-US" sz="1800" dirty="0"/>
              <a:t> (</a:t>
            </a:r>
            <a:r>
              <a:rPr lang="en-US" altLang="en-US" sz="1800" dirty="0" err="1"/>
              <a:t>Trintellix</a:t>
            </a:r>
            <a:r>
              <a:rPr lang="en-US" altLang="en-US" sz="1800" dirty="0"/>
              <a:t>), </a:t>
            </a:r>
            <a:r>
              <a:rPr lang="en-US" altLang="en-US" sz="1800" dirty="0" err="1"/>
              <a:t>Levomilnacipran</a:t>
            </a:r>
            <a:r>
              <a:rPr lang="en-US" altLang="en-US" sz="1800" dirty="0"/>
              <a:t> (</a:t>
            </a:r>
            <a:r>
              <a:rPr lang="en-US" altLang="en-US" sz="1800" dirty="0" err="1"/>
              <a:t>Fetzima</a:t>
            </a:r>
            <a:r>
              <a:rPr lang="en-US" altLang="en-US" sz="1800" dirty="0"/>
              <a:t>)</a:t>
            </a:r>
          </a:p>
          <a:p>
            <a:pPr eaLnBrk="1" hangingPunct="1"/>
            <a:r>
              <a:rPr lang="en-US" altLang="en-US" sz="1800" b="1" dirty="0">
                <a:solidFill>
                  <a:schemeClr val="accent5">
                    <a:lumMod val="50000"/>
                  </a:schemeClr>
                </a:solidFill>
              </a:rPr>
              <a:t>Tricyclics (TCAs)</a:t>
            </a:r>
          </a:p>
          <a:p>
            <a:pPr eaLnBrk="1" hangingPunct="1">
              <a:buFontTx/>
              <a:buNone/>
            </a:pPr>
            <a:r>
              <a:rPr lang="en-US" altLang="en-US" sz="1800" dirty="0"/>
              <a:t>	Secondary amines: nortriptyline, </a:t>
            </a:r>
            <a:r>
              <a:rPr lang="en-US" altLang="en-US" sz="1800" dirty="0" err="1"/>
              <a:t>desipramine</a:t>
            </a:r>
            <a:endParaRPr lang="en-US" altLang="en-US" sz="1800" dirty="0"/>
          </a:p>
          <a:p>
            <a:pPr eaLnBrk="1" hangingPunct="1">
              <a:buFontTx/>
              <a:buNone/>
            </a:pPr>
            <a:r>
              <a:rPr lang="en-US" altLang="en-US" sz="1800" dirty="0"/>
              <a:t>	Tertiary amines: imipramine, doxepin, amitriptyline</a:t>
            </a:r>
          </a:p>
          <a:p>
            <a:pPr eaLnBrk="1" hangingPunct="1">
              <a:buFontTx/>
              <a:buNone/>
            </a:pPr>
            <a:r>
              <a:rPr lang="en-US" altLang="en-US" sz="1800" dirty="0"/>
              <a:t>	</a:t>
            </a:r>
            <a:r>
              <a:rPr lang="en-US" altLang="en-US" sz="1800" b="1" dirty="0"/>
              <a:t>not recommended for older adults</a:t>
            </a:r>
            <a:endParaRPr lang="en-US" alt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304800" y="533400"/>
            <a:ext cx="8534400" cy="569595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72318" y="167063"/>
            <a:ext cx="7599363" cy="7921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x-none" sz="3600" b="1" dirty="0"/>
              <a:t>FDA Approved Antidepressants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5F9CCDE-7258-4838-AAE1-ADB804469DC2}" type="slidenum">
              <a:rPr lang="en-US" altLang="en-US">
                <a:latin typeface="Georgia" panose="02040502050405020303" pitchFamily="18" charset="0"/>
              </a:rPr>
              <a:pPr/>
              <a:t>27</a:t>
            </a:fld>
            <a:endParaRPr lang="en-US" altLang="en-US" dirty="0">
              <a:latin typeface="Georgia" panose="02040502050405020303" pitchFamily="18" charset="0"/>
            </a:endParaRPr>
          </a:p>
        </p:txBody>
      </p:sp>
      <p:graphicFrame>
        <p:nvGraphicFramePr>
          <p:cNvPr id="12365" name="Group 7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872035"/>
              </p:ext>
            </p:extLst>
          </p:nvPr>
        </p:nvGraphicFramePr>
        <p:xfrm>
          <a:off x="457200" y="1214710"/>
          <a:ext cx="8229600" cy="4831139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78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Arial" charset="0"/>
                          <a:cs typeface="Arial" charset="0"/>
                        </a:rPr>
                        <a:t>Drug name</a:t>
                      </a: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Arial" charset="0"/>
                          <a:cs typeface="Arial" charset="0"/>
                        </a:rPr>
                        <a:t>Unit doses available*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Arial" charset="0"/>
                          <a:cs typeface="Arial" charset="0"/>
                        </a:rPr>
                        <a:t>Therapeutic dose*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Arial" charset="0"/>
                          <a:cs typeface="Arial" charset="0"/>
                        </a:rPr>
                        <a:t>Usual dose*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Arial" charset="0"/>
                          <a:cs typeface="Arial" charset="0"/>
                        </a:rPr>
                        <a:t>Starting dose*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Arial" charset="0"/>
                          <a:cs typeface="Arial" charset="0"/>
                        </a:rPr>
                        <a:t>Comments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24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Arial" charset="0"/>
                          <a:cs typeface="Arial" charset="0"/>
                        </a:rPr>
                        <a:t>Fluoxetine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Arial" charset="0"/>
                          <a:cs typeface="Arial" charset="0"/>
                        </a:rPr>
                        <a:t>(Prozac)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Arial" charset="0"/>
                          <a:cs typeface="Arial" charset="0"/>
                        </a:rPr>
                        <a:t>10,20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Arial" charset="0"/>
                          <a:cs typeface="Arial" charset="0"/>
                        </a:rPr>
                        <a:t>10-60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Arial" charset="0"/>
                          <a:cs typeface="Arial" charset="0"/>
                        </a:rPr>
                        <a:t>20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Arial" charset="0"/>
                          <a:cs typeface="Arial" charset="0"/>
                        </a:rPr>
                        <a:t>10qd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Arial" charset="0"/>
                          <a:cs typeface="Arial" charset="0"/>
                        </a:rPr>
                        <a:t>Long half-life.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Arial" charset="0"/>
                          <a:cs typeface="Arial" charset="0"/>
                        </a:rPr>
                        <a:t>Available as generic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16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Arial" charset="0"/>
                          <a:cs typeface="Arial" charset="0"/>
                        </a:rPr>
                        <a:t>Paroxetine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Arial" charset="0"/>
                          <a:cs typeface="Arial" charset="0"/>
                        </a:rPr>
                        <a:t>(Paxil)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Arial" charset="0"/>
                          <a:cs typeface="Arial" charset="0"/>
                        </a:rPr>
                        <a:t>10,20,30,40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Arial" charset="0"/>
                          <a:cs typeface="Arial" charset="0"/>
                        </a:rPr>
                        <a:t>10-50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Arial" charset="0"/>
                          <a:cs typeface="Arial" charset="0"/>
                        </a:rPr>
                        <a:t>20-30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Arial" charset="0"/>
                          <a:cs typeface="Arial" charset="0"/>
                        </a:rPr>
                        <a:t>10qd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Arial" charset="0"/>
                          <a:cs typeface="Arial" charset="0"/>
                        </a:rPr>
                        <a:t>Dry mouth, constipation, weight gain.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Arial" charset="0"/>
                          <a:cs typeface="Arial" charset="0"/>
                        </a:rPr>
                        <a:t>Available as generic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40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Arial" charset="0"/>
                          <a:cs typeface="Arial" charset="0"/>
                        </a:rPr>
                        <a:t>Escitalopram</a:t>
                      </a:r>
                      <a:endParaRPr kumimoji="0" lang="en-US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Arial" charset="0"/>
                          <a:cs typeface="Arial" charset="0"/>
                        </a:rPr>
                        <a:t>(Lexapro)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Arial" charset="0"/>
                          <a:cs typeface="Arial" charset="0"/>
                        </a:rPr>
                        <a:t>5,10,20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Arial" charset="0"/>
                          <a:cs typeface="Arial" charset="0"/>
                        </a:rPr>
                        <a:t>10-20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Arial" charset="0"/>
                          <a:cs typeface="Arial" charset="0"/>
                        </a:rPr>
                        <a:t>10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Arial" charset="0"/>
                          <a:cs typeface="Arial" charset="0"/>
                        </a:rPr>
                        <a:t>10qd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Arial" charset="0"/>
                          <a:cs typeface="Arial" charset="0"/>
                        </a:rPr>
                        <a:t>Few drug interactions.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24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Arial" charset="0"/>
                          <a:cs typeface="Arial" charset="0"/>
                        </a:rPr>
                        <a:t>Citalopram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kumimoji="0" lang="en-US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Arial" charset="0"/>
                          <a:cs typeface="Arial" charset="0"/>
                        </a:rPr>
                        <a:t>Celexa</a:t>
                      </a: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Arial" charset="0"/>
                          <a:cs typeface="Arial" charset="0"/>
                        </a:rPr>
                        <a:t>)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Arial" charset="0"/>
                          <a:cs typeface="Arial" charset="0"/>
                        </a:rPr>
                        <a:t>20,40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Arial" charset="0"/>
                          <a:cs typeface="Arial" charset="0"/>
                        </a:rPr>
                        <a:t>10-40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Arial" charset="0"/>
                          <a:cs typeface="Arial" charset="0"/>
                        </a:rPr>
                        <a:t>20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Arial" charset="0"/>
                          <a:cs typeface="Arial" charset="0"/>
                        </a:rPr>
                        <a:t>10qd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Arial" charset="0"/>
                          <a:cs typeface="Arial" charset="0"/>
                        </a:rPr>
                        <a:t>Few drug interactions. </a:t>
                      </a:r>
                      <a:r>
                        <a:rPr kumimoji="0" lang="en-US" altLang="x-none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Arial" charset="0"/>
                          <a:cs typeface="Arial" charset="0"/>
                        </a:rPr>
                        <a:t>Available as generic.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5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Arial" charset="0"/>
                          <a:cs typeface="Arial" charset="0"/>
                        </a:rPr>
                        <a:t>Sertraline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Arial" charset="0"/>
                          <a:cs typeface="Arial" charset="0"/>
                        </a:rPr>
                        <a:t>(Zoloft)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Arial" charset="0"/>
                          <a:cs typeface="Arial" charset="0"/>
                        </a:rPr>
                        <a:t>50,100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Arial" charset="0"/>
                          <a:cs typeface="Arial" charset="0"/>
                        </a:rPr>
                        <a:t>25-200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Arial" charset="0"/>
                          <a:cs typeface="Arial" charset="0"/>
                        </a:rPr>
                        <a:t>50-100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Arial" charset="0"/>
                          <a:cs typeface="Arial" charset="0"/>
                        </a:rPr>
                        <a:t>25qd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Arial" charset="0"/>
                          <a:cs typeface="Arial" charset="0"/>
                        </a:rPr>
                        <a:t>Dry mouth.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Arial" charset="0"/>
                          <a:cs typeface="Arial" charset="0"/>
                        </a:rPr>
                        <a:t>Available as generic.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04800" y="533400"/>
            <a:ext cx="8534400" cy="569595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44" name="Rectangle 56"/>
          <p:cNvSpPr>
            <a:spLocks noGrp="1" noChangeArrowheads="1"/>
          </p:cNvSpPr>
          <p:nvPr>
            <p:ph type="title"/>
          </p:nvPr>
        </p:nvSpPr>
        <p:spPr>
          <a:xfrm>
            <a:off x="762000" y="135039"/>
            <a:ext cx="7620000" cy="808038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2400" b="1" dirty="0"/>
              <a:t>Serotonin Specific Reuptake Inhibitors (SSRIs)</a:t>
            </a:r>
            <a:br>
              <a:rPr lang="en-US" altLang="en-US" sz="2800" b="1" dirty="0"/>
            </a:br>
            <a:r>
              <a:rPr lang="en-US" altLang="en-US" sz="1400" i="1" dirty="0">
                <a:solidFill>
                  <a:schemeClr val="accent5">
                    <a:lumMod val="50000"/>
                  </a:schemeClr>
                </a:solidFill>
              </a:rPr>
              <a:t>Common side effects in all SSRIs (&gt;10%): insomnia, restlessness, agitation, fine tremor, GI distress (nausea, diarrhea), headache, dizziness, sexual dysfunction. *mg</a:t>
            </a:r>
            <a:endParaRPr lang="en-US" altLang="en-US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95CC7EB-5916-42C5-8136-A2389AC54261}" type="slidenum">
              <a:rPr lang="en-US" altLang="en-US">
                <a:latin typeface="Georgia" panose="02040502050405020303" pitchFamily="18" charset="0"/>
              </a:rPr>
              <a:pPr/>
              <a:t>28</a:t>
            </a:fld>
            <a:endParaRPr lang="en-US" altLang="en-US" dirty="0">
              <a:latin typeface="Georgia" panose="02040502050405020303" pitchFamily="18" charset="0"/>
            </a:endParaRPr>
          </a:p>
        </p:txBody>
      </p:sp>
      <p:graphicFrame>
        <p:nvGraphicFramePr>
          <p:cNvPr id="14403" name="Group 6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3398246"/>
              </p:ext>
            </p:extLst>
          </p:nvPr>
        </p:nvGraphicFramePr>
        <p:xfrm>
          <a:off x="457200" y="1289780"/>
          <a:ext cx="8229600" cy="4418934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3577697101"/>
                    </a:ext>
                  </a:extLst>
                </a:gridCol>
                <a:gridCol w="1768475">
                  <a:extLst>
                    <a:ext uri="{9D8B030D-6E8A-4147-A177-3AD203B41FA5}">
                      <a16:colId xmlns:a16="http://schemas.microsoft.com/office/drawing/2014/main" val="3149487798"/>
                    </a:ext>
                  </a:extLst>
                </a:gridCol>
                <a:gridCol w="1644650">
                  <a:extLst>
                    <a:ext uri="{9D8B030D-6E8A-4147-A177-3AD203B41FA5}">
                      <a16:colId xmlns:a16="http://schemas.microsoft.com/office/drawing/2014/main" val="2734734713"/>
                    </a:ext>
                  </a:extLst>
                </a:gridCol>
                <a:gridCol w="1646238">
                  <a:extLst>
                    <a:ext uri="{9D8B030D-6E8A-4147-A177-3AD203B41FA5}">
                      <a16:colId xmlns:a16="http://schemas.microsoft.com/office/drawing/2014/main" val="4252594033"/>
                    </a:ext>
                  </a:extLst>
                </a:gridCol>
                <a:gridCol w="1646237">
                  <a:extLst>
                    <a:ext uri="{9D8B030D-6E8A-4147-A177-3AD203B41FA5}">
                      <a16:colId xmlns:a16="http://schemas.microsoft.com/office/drawing/2014/main" val="1847610998"/>
                    </a:ext>
                  </a:extLst>
                </a:gridCol>
              </a:tblGrid>
              <a:tr h="5871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Drug 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Unit doses available (mg)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Therapeutic dose (mg)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Usual dose (mg)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Starting dose (mg)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582482"/>
                  </a:ext>
                </a:extLst>
              </a:tr>
              <a:tr h="904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Venlafaxine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(Effexor, Effexor XR)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25, 37.5, 50, 75, 100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37.5 XR, 75 XR, 150XR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12.5-150 bid 37.5-225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qd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(XR)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25-100 bid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75-225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qd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(XR)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25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qd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37.5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qd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(XR)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3574730"/>
                  </a:ext>
                </a:extLst>
              </a:tr>
              <a:tr h="906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Side-effects / Comments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Once daily dosing with XR preparation.  Nausea, agitation / insomnia. Elevations in BP at higher doses. </a:t>
                      </a:r>
                      <a:r>
                        <a:rPr kumimoji="0" lang="en-US" alt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Available as generic.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711921"/>
                  </a:ext>
                </a:extLst>
              </a:tr>
              <a:tr h="904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Duloxetine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(Cymbalta)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20, 30, 60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40-60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qd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40-60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qd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30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qd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897989"/>
                  </a:ext>
                </a:extLst>
              </a:tr>
              <a:tr h="904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Side effects / comments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Nausea, dry mouth, constipation, decreased appetite, fatigue, sweating, sexual dysfunction. Enteric coated. </a:t>
                      </a:r>
                      <a:r>
                        <a:rPr kumimoji="0" lang="en-US" alt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DO NOT 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break tablets!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650926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04800" y="533400"/>
            <a:ext cx="8534400" cy="569595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270059"/>
            <a:ext cx="7543800" cy="487362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x-none" sz="3600" b="1" dirty="0"/>
              <a:t>Newer Antidepressants: NSRIs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AC6E95C-32F4-4B10-B2DF-7287DA55EA59}" type="slidenum">
              <a:rPr lang="en-US" altLang="en-US">
                <a:latin typeface="Georgia" panose="02040502050405020303" pitchFamily="18" charset="0"/>
              </a:rPr>
              <a:pPr/>
              <a:t>29</a:t>
            </a:fld>
            <a:endParaRPr lang="en-US" altLang="en-US" dirty="0">
              <a:latin typeface="Georgia" panose="02040502050405020303" pitchFamily="18" charset="0"/>
            </a:endParaRPr>
          </a:p>
        </p:txBody>
      </p:sp>
      <p:graphicFrame>
        <p:nvGraphicFramePr>
          <p:cNvPr id="16426" name="Group 4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8266850"/>
              </p:ext>
            </p:extLst>
          </p:nvPr>
        </p:nvGraphicFramePr>
        <p:xfrm>
          <a:off x="457200" y="1311909"/>
          <a:ext cx="8229600" cy="3610611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1789715987"/>
                    </a:ext>
                  </a:extLst>
                </a:gridCol>
                <a:gridCol w="1768475">
                  <a:extLst>
                    <a:ext uri="{9D8B030D-6E8A-4147-A177-3AD203B41FA5}">
                      <a16:colId xmlns:a16="http://schemas.microsoft.com/office/drawing/2014/main" val="1295373696"/>
                    </a:ext>
                  </a:extLst>
                </a:gridCol>
                <a:gridCol w="1644650">
                  <a:extLst>
                    <a:ext uri="{9D8B030D-6E8A-4147-A177-3AD203B41FA5}">
                      <a16:colId xmlns:a16="http://schemas.microsoft.com/office/drawing/2014/main" val="1917051949"/>
                    </a:ext>
                  </a:extLst>
                </a:gridCol>
                <a:gridCol w="1646238">
                  <a:extLst>
                    <a:ext uri="{9D8B030D-6E8A-4147-A177-3AD203B41FA5}">
                      <a16:colId xmlns:a16="http://schemas.microsoft.com/office/drawing/2014/main" val="28742026"/>
                    </a:ext>
                  </a:extLst>
                </a:gridCol>
                <a:gridCol w="1646237">
                  <a:extLst>
                    <a:ext uri="{9D8B030D-6E8A-4147-A177-3AD203B41FA5}">
                      <a16:colId xmlns:a16="http://schemas.microsoft.com/office/drawing/2014/main" val="2401681082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Drug 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Unit doses available (mg)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Therapeutic dose (mg)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Usual dose (mg)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Starting dose (mg)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819917"/>
                  </a:ext>
                </a:extLst>
              </a:tr>
              <a:tr h="904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Bupropion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(Wellbutrin)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75, 100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100SR, 150SR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75-150bid-tid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100-200bid (SR)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75-150bid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100-200qd (SR)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75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qd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100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qd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(SR)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0719688"/>
                  </a:ext>
                </a:extLst>
              </a:tr>
              <a:tr h="865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Side-effects / Comments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Twice daily dosing with SR preparation.  Insomnia / agitation.  Risk of seizures at high doses.  Minimal sexual side effects. </a:t>
                      </a:r>
                      <a:r>
                        <a:rPr kumimoji="0" lang="en-US" alt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Available as generic.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997842"/>
                  </a:ext>
                </a:extLst>
              </a:tr>
              <a:tr h="6823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Mirtazapine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Remeron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15, 30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15-45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qhs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15-30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qhs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7.5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qhs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037890"/>
                  </a:ext>
                </a:extLst>
              </a:tr>
              <a:tr h="5486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Side effects / comments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Sedation, weight gain. Minimal sexual side effects.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99560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04800" y="533400"/>
            <a:ext cx="8534400" cy="569595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23" name="Rectangle 39"/>
          <p:cNvSpPr>
            <a:spLocks noGrp="1" noChangeArrowheads="1"/>
          </p:cNvSpPr>
          <p:nvPr>
            <p:ph type="title"/>
          </p:nvPr>
        </p:nvSpPr>
        <p:spPr>
          <a:xfrm>
            <a:off x="1752600" y="311944"/>
            <a:ext cx="5638800" cy="411162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x-none" sz="3600" b="1" dirty="0"/>
              <a:t>Other Antidepressants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CC07DFD-B49B-DA4E-82DF-CB4C7FBE1597}"/>
              </a:ext>
            </a:extLst>
          </p:cNvPr>
          <p:cNvGrpSpPr/>
          <p:nvPr/>
        </p:nvGrpSpPr>
        <p:grpSpPr>
          <a:xfrm>
            <a:off x="110836" y="366887"/>
            <a:ext cx="8880764" cy="6327636"/>
            <a:chOff x="0" y="350255"/>
            <a:chExt cx="8880764" cy="632763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2C54B97-FD1B-1845-B5C3-9FC70894FBFB}"/>
                </a:ext>
              </a:extLst>
            </p:cNvPr>
            <p:cNvSpPr/>
            <p:nvPr/>
          </p:nvSpPr>
          <p:spPr>
            <a:xfrm>
              <a:off x="221673" y="637309"/>
              <a:ext cx="8659091" cy="6040582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Delay 5">
              <a:extLst>
                <a:ext uri="{FF2B5EF4-FFF2-40B4-BE49-F238E27FC236}">
                  <a16:creationId xmlns:a16="http://schemas.microsoft.com/office/drawing/2014/main" id="{19FA8098-4C6F-1245-850D-A34AD8FD9B5F}"/>
                </a:ext>
              </a:extLst>
            </p:cNvPr>
            <p:cNvSpPr/>
            <p:nvPr/>
          </p:nvSpPr>
          <p:spPr>
            <a:xfrm>
              <a:off x="6095997" y="350255"/>
              <a:ext cx="789712" cy="684433"/>
            </a:xfrm>
            <a:prstGeom prst="flowChartDelay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1C46F481-0370-894B-ADA4-27E121163F14}"/>
                </a:ext>
              </a:extLst>
            </p:cNvPr>
            <p:cNvSpPr txBox="1">
              <a:spLocks/>
            </p:cNvSpPr>
            <p:nvPr/>
          </p:nvSpPr>
          <p:spPr>
            <a:xfrm>
              <a:off x="0" y="350255"/>
              <a:ext cx="6534615" cy="684433"/>
            </a:xfrm>
            <a:prstGeom prst="rect">
              <a:avLst/>
            </a:prstGeom>
            <a:solidFill>
              <a:schemeClr val="accent6"/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>The Collaborative Care Model-Overview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CBF537D-2DEF-D943-8DB5-AD3792424B80}"/>
              </a:ext>
            </a:extLst>
          </p:cNvPr>
          <p:cNvSpPr txBox="1"/>
          <p:nvPr/>
        </p:nvSpPr>
        <p:spPr>
          <a:xfrm>
            <a:off x="1659549" y="1219200"/>
            <a:ext cx="5443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PRIMARY CARE MANAGMENT OF BEHAVIORAL HEALTH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19C5C3F-5497-E148-8333-A90E481493EE}"/>
              </a:ext>
            </a:extLst>
          </p:cNvPr>
          <p:cNvGrpSpPr/>
          <p:nvPr/>
        </p:nvGrpSpPr>
        <p:grpSpPr>
          <a:xfrm>
            <a:off x="2205951" y="2367647"/>
            <a:ext cx="4341612" cy="914400"/>
            <a:chOff x="2205951" y="2743200"/>
            <a:chExt cx="4341612" cy="914400"/>
          </a:xfrm>
        </p:grpSpPr>
        <p:pic>
          <p:nvPicPr>
            <p:cNvPr id="4" name="Graphic 3" descr="User">
              <a:extLst>
                <a:ext uri="{FF2B5EF4-FFF2-40B4-BE49-F238E27FC236}">
                  <a16:creationId xmlns:a16="http://schemas.microsoft.com/office/drawing/2014/main" id="{00F47BF3-8034-4642-92D2-618138FA7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205951" y="2743200"/>
              <a:ext cx="914400" cy="914400"/>
            </a:xfrm>
            <a:prstGeom prst="rect">
              <a:avLst/>
            </a:prstGeom>
          </p:spPr>
        </p:pic>
        <p:pic>
          <p:nvPicPr>
            <p:cNvPr id="24" name="Graphic 23" descr="Doctor">
              <a:extLst>
                <a:ext uri="{FF2B5EF4-FFF2-40B4-BE49-F238E27FC236}">
                  <a16:creationId xmlns:a16="http://schemas.microsoft.com/office/drawing/2014/main" id="{9FE84E6E-9911-1048-A6E5-593DA4260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633163" y="2743200"/>
              <a:ext cx="914400" cy="914400"/>
            </a:xfrm>
            <a:prstGeom prst="rect">
              <a:avLst/>
            </a:prstGeom>
          </p:spPr>
        </p:pic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7BDDDE02-5363-4846-91D3-88B16ABB00D2}"/>
                </a:ext>
              </a:extLst>
            </p:cNvPr>
            <p:cNvCxnSpPr>
              <a:cxnSpLocks/>
              <a:stCxn id="4" idx="3"/>
            </p:cNvCxnSpPr>
            <p:nvPr/>
          </p:nvCxnSpPr>
          <p:spPr>
            <a:xfrm>
              <a:off x="3120351" y="3200400"/>
              <a:ext cx="2586485" cy="0"/>
            </a:xfrm>
            <a:prstGeom prst="straightConnector1">
              <a:avLst/>
            </a:prstGeom>
            <a:ln w="28575"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110536-9AE1-DF41-B1CD-223AC6B5F636}"/>
              </a:ext>
            </a:extLst>
          </p:cNvPr>
          <p:cNvGrpSpPr/>
          <p:nvPr/>
        </p:nvGrpSpPr>
        <p:grpSpPr>
          <a:xfrm>
            <a:off x="3120351" y="2971800"/>
            <a:ext cx="2586485" cy="1469826"/>
            <a:chOff x="3120351" y="2971800"/>
            <a:chExt cx="2586485" cy="146982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677CBDB-22ED-424C-8CB7-082FACB40797}"/>
                </a:ext>
              </a:extLst>
            </p:cNvPr>
            <p:cNvGrpSpPr/>
            <p:nvPr/>
          </p:nvGrpSpPr>
          <p:grpSpPr>
            <a:xfrm>
              <a:off x="3477722" y="3373338"/>
              <a:ext cx="1871025" cy="1068288"/>
              <a:chOff x="3477722" y="3373338"/>
              <a:chExt cx="1871025" cy="1068288"/>
            </a:xfrm>
          </p:grpSpPr>
          <p:pic>
            <p:nvPicPr>
              <p:cNvPr id="10" name="Graphic 9" descr="Female Profile">
                <a:extLst>
                  <a:ext uri="{FF2B5EF4-FFF2-40B4-BE49-F238E27FC236}">
                    <a16:creationId xmlns:a16="http://schemas.microsoft.com/office/drawing/2014/main" id="{2FC6D142-BD2D-B64A-B87F-5A9A76A5BA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3927117" y="3373338"/>
                <a:ext cx="914400" cy="914400"/>
              </a:xfrm>
              <a:prstGeom prst="rect">
                <a:avLst/>
              </a:prstGeom>
            </p:spPr>
          </p:pic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70534C9-CFE5-6845-B90C-20B9D33F8856}"/>
                  </a:ext>
                </a:extLst>
              </p:cNvPr>
              <p:cNvSpPr txBox="1"/>
              <p:nvPr/>
            </p:nvSpPr>
            <p:spPr>
              <a:xfrm>
                <a:off x="3477722" y="4103072"/>
                <a:ext cx="18710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u="sng" dirty="0">
                    <a:solidFill>
                      <a:schemeClr val="accent6">
                        <a:lumMod val="75000"/>
                      </a:schemeClr>
                    </a:solidFill>
                  </a:rPr>
                  <a:t>Care Coordinator</a:t>
                </a:r>
              </a:p>
            </p:txBody>
          </p:sp>
        </p:grpSp>
        <p:cxnSp>
          <p:nvCxnSpPr>
            <p:cNvPr id="34" name="Elbow Connector 33">
              <a:extLst>
                <a:ext uri="{FF2B5EF4-FFF2-40B4-BE49-F238E27FC236}">
                  <a16:creationId xmlns:a16="http://schemas.microsoft.com/office/drawing/2014/main" id="{23DBD656-8E37-E14D-B148-5AA785F2150A}"/>
                </a:ext>
              </a:extLst>
            </p:cNvPr>
            <p:cNvCxnSpPr>
              <a:stCxn id="10" idx="3"/>
            </p:cNvCxnSpPr>
            <p:nvPr/>
          </p:nvCxnSpPr>
          <p:spPr>
            <a:xfrm flipV="1">
              <a:off x="4841517" y="2971800"/>
              <a:ext cx="865319" cy="858738"/>
            </a:xfrm>
            <a:prstGeom prst="bentConnector3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Elbow Connector 35">
              <a:extLst>
                <a:ext uri="{FF2B5EF4-FFF2-40B4-BE49-F238E27FC236}">
                  <a16:creationId xmlns:a16="http://schemas.microsoft.com/office/drawing/2014/main" id="{80765A5F-B39E-A647-B800-9B0AEE2E98FA}"/>
                </a:ext>
              </a:extLst>
            </p:cNvPr>
            <p:cNvCxnSpPr>
              <a:endCxn id="10" idx="1"/>
            </p:cNvCxnSpPr>
            <p:nvPr/>
          </p:nvCxnSpPr>
          <p:spPr>
            <a:xfrm>
              <a:off x="3120351" y="3028950"/>
              <a:ext cx="806766" cy="801588"/>
            </a:xfrm>
            <a:prstGeom prst="bentConnector3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04E7575-7F99-BF4D-BC1D-67284954EB40}"/>
              </a:ext>
            </a:extLst>
          </p:cNvPr>
          <p:cNvGrpSpPr/>
          <p:nvPr/>
        </p:nvGrpSpPr>
        <p:grpSpPr>
          <a:xfrm>
            <a:off x="589954" y="3365174"/>
            <a:ext cx="3337163" cy="1076452"/>
            <a:chOff x="589954" y="3365174"/>
            <a:chExt cx="3337163" cy="1076452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2514D067-6707-EB44-B1F5-19086EC0B23E}"/>
                </a:ext>
              </a:extLst>
            </p:cNvPr>
            <p:cNvCxnSpPr/>
            <p:nvPr/>
          </p:nvCxnSpPr>
          <p:spPr>
            <a:xfrm>
              <a:off x="2205951" y="3976007"/>
              <a:ext cx="1721166" cy="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06CB5B6-3CFE-574E-BA1B-343B5926FF49}"/>
                </a:ext>
              </a:extLst>
            </p:cNvPr>
            <p:cNvGrpSpPr/>
            <p:nvPr/>
          </p:nvGrpSpPr>
          <p:grpSpPr>
            <a:xfrm>
              <a:off x="589954" y="3365174"/>
              <a:ext cx="2476960" cy="1076452"/>
              <a:chOff x="589954" y="3365174"/>
              <a:chExt cx="2476960" cy="1076452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A42D00B-6AC4-8540-BEE1-B3CBB0B4633A}"/>
                  </a:ext>
                </a:extLst>
              </p:cNvPr>
              <p:cNvSpPr txBox="1"/>
              <p:nvPr/>
            </p:nvSpPr>
            <p:spPr>
              <a:xfrm>
                <a:off x="589954" y="4103072"/>
                <a:ext cx="247696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u="sng" dirty="0"/>
                  <a:t>Consulting Psychiatrist</a:t>
                </a:r>
              </a:p>
            </p:txBody>
          </p:sp>
          <p:pic>
            <p:nvPicPr>
              <p:cNvPr id="43" name="Graphic 42" descr="School girl">
                <a:extLst>
                  <a:ext uri="{FF2B5EF4-FFF2-40B4-BE49-F238E27FC236}">
                    <a16:creationId xmlns:a16="http://schemas.microsoft.com/office/drawing/2014/main" id="{C8411003-6EFA-A547-BEEE-71E12E3F24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1300317" y="3365174"/>
                <a:ext cx="914400" cy="914400"/>
              </a:xfrm>
              <a:prstGeom prst="rect">
                <a:avLst/>
              </a:prstGeom>
            </p:spPr>
          </p:pic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6DD238C-BAE4-8847-BEC2-DBFD23FFAC56}"/>
              </a:ext>
            </a:extLst>
          </p:cNvPr>
          <p:cNvGrpSpPr/>
          <p:nvPr/>
        </p:nvGrpSpPr>
        <p:grpSpPr>
          <a:xfrm>
            <a:off x="1529831" y="4016855"/>
            <a:ext cx="7101586" cy="2480477"/>
            <a:chOff x="1529831" y="4016855"/>
            <a:chExt cx="7101586" cy="248047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984F0BB-83AB-5E40-8C33-DEA410CA2118}"/>
                </a:ext>
              </a:extLst>
            </p:cNvPr>
            <p:cNvGrpSpPr/>
            <p:nvPr/>
          </p:nvGrpSpPr>
          <p:grpSpPr>
            <a:xfrm>
              <a:off x="1529831" y="4016855"/>
              <a:ext cx="7101586" cy="2480477"/>
              <a:chOff x="1529831" y="4016855"/>
              <a:chExt cx="7101586" cy="2480477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864C9CB3-AA15-3342-B4A7-3E23602103B6}"/>
                  </a:ext>
                </a:extLst>
              </p:cNvPr>
              <p:cNvGrpSpPr/>
              <p:nvPr/>
            </p:nvGrpSpPr>
            <p:grpSpPr>
              <a:xfrm>
                <a:off x="6365806" y="5436907"/>
                <a:ext cx="1153506" cy="1060425"/>
                <a:chOff x="6365806" y="5436907"/>
                <a:chExt cx="1153506" cy="1060425"/>
              </a:xfrm>
            </p:grpSpPr>
            <p:pic>
              <p:nvPicPr>
                <p:cNvPr id="42" name="Graphic 41" descr="User">
                  <a:extLst>
                    <a:ext uri="{FF2B5EF4-FFF2-40B4-BE49-F238E27FC236}">
                      <a16:creationId xmlns:a16="http://schemas.microsoft.com/office/drawing/2014/main" id="{76670D77-3BE0-7240-A7A9-365D4CDF52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23679" y="5436907"/>
                  <a:ext cx="914400" cy="914400"/>
                </a:xfrm>
                <a:prstGeom prst="rect">
                  <a:avLst/>
                </a:prstGeom>
              </p:spPr>
            </p:pic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2BDA5078-1B54-D34E-B919-E1C75BCB0C29}"/>
                    </a:ext>
                  </a:extLst>
                </p:cNvPr>
                <p:cNvSpPr txBox="1"/>
                <p:nvPr/>
              </p:nvSpPr>
              <p:spPr>
                <a:xfrm>
                  <a:off x="6365806" y="6158778"/>
                  <a:ext cx="115350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u="sng" dirty="0"/>
                    <a:t>Therapist</a:t>
                  </a:r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A8E38CFF-D28F-7648-B2BA-CFCA4335D914}"/>
                  </a:ext>
                </a:extLst>
              </p:cNvPr>
              <p:cNvGrpSpPr/>
              <p:nvPr/>
            </p:nvGrpSpPr>
            <p:grpSpPr>
              <a:xfrm>
                <a:off x="1529831" y="4842522"/>
                <a:ext cx="1574470" cy="1068288"/>
                <a:chOff x="1529831" y="4842522"/>
                <a:chExt cx="1574470" cy="1068288"/>
              </a:xfrm>
            </p:grpSpPr>
            <p:pic>
              <p:nvPicPr>
                <p:cNvPr id="15" name="Graphic 14" descr="User">
                  <a:extLst>
                    <a:ext uri="{FF2B5EF4-FFF2-40B4-BE49-F238E27FC236}">
                      <a16:creationId xmlns:a16="http://schemas.microsoft.com/office/drawing/2014/main" id="{8694497D-09FC-BE4C-AD35-BAB505BF4FF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59466" y="4842522"/>
                  <a:ext cx="914400" cy="914400"/>
                </a:xfrm>
                <a:prstGeom prst="rect">
                  <a:avLst/>
                </a:prstGeom>
              </p:spPr>
            </p:pic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AA69599B-6C0B-354E-8C9B-779AC0FBCF5A}"/>
                    </a:ext>
                  </a:extLst>
                </p:cNvPr>
                <p:cNvSpPr txBox="1"/>
                <p:nvPr/>
              </p:nvSpPr>
              <p:spPr>
                <a:xfrm>
                  <a:off x="1529831" y="5572256"/>
                  <a:ext cx="157447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u="sng" dirty="0"/>
                    <a:t>Case Manager</a:t>
                  </a:r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99E91452-08D6-F740-8E10-791504EC2DC9}"/>
                  </a:ext>
                </a:extLst>
              </p:cNvPr>
              <p:cNvGrpSpPr/>
              <p:nvPr/>
            </p:nvGrpSpPr>
            <p:grpSpPr>
              <a:xfrm>
                <a:off x="4551218" y="5392063"/>
                <a:ext cx="914400" cy="1083677"/>
                <a:chOff x="4024239" y="4876620"/>
                <a:chExt cx="914400" cy="1083677"/>
              </a:xfrm>
            </p:grpSpPr>
            <p:pic>
              <p:nvPicPr>
                <p:cNvPr id="17" name="Graphic 16" descr="Male profile">
                  <a:extLst>
                    <a:ext uri="{FF2B5EF4-FFF2-40B4-BE49-F238E27FC236}">
                      <a16:creationId xmlns:a16="http://schemas.microsoft.com/office/drawing/2014/main" id="{A7B67E69-3DD3-604B-851F-9F490E3183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24239" y="4876620"/>
                  <a:ext cx="914400" cy="914400"/>
                </a:xfrm>
                <a:prstGeom prst="rect">
                  <a:avLst/>
                </a:prstGeom>
              </p:spPr>
            </p:pic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E4A1E2FC-4455-2D42-AB78-C41D75AFE82F}"/>
                    </a:ext>
                  </a:extLst>
                </p:cNvPr>
                <p:cNvSpPr txBox="1"/>
                <p:nvPr/>
              </p:nvSpPr>
              <p:spPr>
                <a:xfrm>
                  <a:off x="4083227" y="5621743"/>
                  <a:ext cx="7964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u="sng" dirty="0"/>
                    <a:t>AODA</a:t>
                  </a:r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6933F8A2-14AA-4547-8A5B-65A980E6A6CA}"/>
                  </a:ext>
                </a:extLst>
              </p:cNvPr>
              <p:cNvGrpSpPr/>
              <p:nvPr/>
            </p:nvGrpSpPr>
            <p:grpSpPr>
              <a:xfrm>
                <a:off x="6609710" y="4016855"/>
                <a:ext cx="2021707" cy="1062691"/>
                <a:chOff x="5696849" y="4842522"/>
                <a:chExt cx="2021707" cy="1062691"/>
              </a:xfrm>
            </p:grpSpPr>
            <p:pic>
              <p:nvPicPr>
                <p:cNvPr id="19" name="Graphic 18" descr="Female Profile">
                  <a:extLst>
                    <a:ext uri="{FF2B5EF4-FFF2-40B4-BE49-F238E27FC236}">
                      <a16:creationId xmlns:a16="http://schemas.microsoft.com/office/drawing/2014/main" id="{B2A54357-1B0E-AA40-BD47-4F7423085F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19232" y="4842522"/>
                  <a:ext cx="914400" cy="914400"/>
                </a:xfrm>
                <a:prstGeom prst="rect">
                  <a:avLst/>
                </a:prstGeom>
              </p:spPr>
            </p:pic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A91E54F5-62E6-1743-B18B-4C4546671AAF}"/>
                    </a:ext>
                  </a:extLst>
                </p:cNvPr>
                <p:cNvSpPr txBox="1"/>
                <p:nvPr/>
              </p:nvSpPr>
              <p:spPr>
                <a:xfrm>
                  <a:off x="5696849" y="5566659"/>
                  <a:ext cx="202170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u="sng" dirty="0"/>
                    <a:t>Home Health Giver</a:t>
                  </a:r>
                </a:p>
              </p:txBody>
            </p:sp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A64A873-22CB-F64F-A22F-741D14068167}"/>
                </a:ext>
              </a:extLst>
            </p:cNvPr>
            <p:cNvGrpSpPr/>
            <p:nvPr/>
          </p:nvGrpSpPr>
          <p:grpSpPr>
            <a:xfrm>
              <a:off x="2865664" y="4303873"/>
              <a:ext cx="4015215" cy="1353977"/>
              <a:chOff x="2865664" y="4303873"/>
              <a:chExt cx="4015215" cy="1353977"/>
            </a:xfrm>
          </p:grpSpPr>
          <p:cxnSp>
            <p:nvCxnSpPr>
              <p:cNvPr id="25" name="Elbow Connector 24">
                <a:extLst>
                  <a:ext uri="{FF2B5EF4-FFF2-40B4-BE49-F238E27FC236}">
                    <a16:creationId xmlns:a16="http://schemas.microsoft.com/office/drawing/2014/main" id="{2513886F-F2E9-144B-B3D4-B4A8B69E898E}"/>
                  </a:ext>
                </a:extLst>
              </p:cNvPr>
              <p:cNvCxnSpPr/>
              <p:nvPr/>
            </p:nvCxnSpPr>
            <p:spPr>
              <a:xfrm rot="5400000" flipH="1" flipV="1">
                <a:off x="2836277" y="4501792"/>
                <a:ext cx="940517" cy="881743"/>
              </a:xfrm>
              <a:prstGeom prst="bentConnector3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Elbow Connector 29">
                <a:extLst>
                  <a:ext uri="{FF2B5EF4-FFF2-40B4-BE49-F238E27FC236}">
                    <a16:creationId xmlns:a16="http://schemas.microsoft.com/office/drawing/2014/main" id="{5180535D-2426-114A-AFA2-DFA437F9631C}"/>
                  </a:ext>
                </a:extLst>
              </p:cNvPr>
              <p:cNvCxnSpPr/>
              <p:nvPr/>
            </p:nvCxnSpPr>
            <p:spPr>
              <a:xfrm rot="10800000">
                <a:off x="5386443" y="4303873"/>
                <a:ext cx="1494436" cy="78026"/>
              </a:xfrm>
              <a:prstGeom prst="bentConnector3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Elbow Connector 38">
                <a:extLst>
                  <a:ext uri="{FF2B5EF4-FFF2-40B4-BE49-F238E27FC236}">
                    <a16:creationId xmlns:a16="http://schemas.microsoft.com/office/drawing/2014/main" id="{DAF50F32-1ADD-954A-B78D-9002FD1C6EAB}"/>
                  </a:ext>
                </a:extLst>
              </p:cNvPr>
              <p:cNvCxnSpPr>
                <a:stCxn id="17" idx="0"/>
              </p:cNvCxnSpPr>
              <p:nvPr/>
            </p:nvCxnSpPr>
            <p:spPr>
              <a:xfrm rot="16200000" flipV="1">
                <a:off x="4359422" y="4743067"/>
                <a:ext cx="919659" cy="378334"/>
              </a:xfrm>
              <a:prstGeom prst="bentConnector3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Elbow Connector 49">
                <a:extLst>
                  <a:ext uri="{FF2B5EF4-FFF2-40B4-BE49-F238E27FC236}">
                    <a16:creationId xmlns:a16="http://schemas.microsoft.com/office/drawing/2014/main" id="{94F8996A-0A87-F240-B913-60C1383563C6}"/>
                  </a:ext>
                </a:extLst>
              </p:cNvPr>
              <p:cNvCxnSpPr/>
              <p:nvPr/>
            </p:nvCxnSpPr>
            <p:spPr>
              <a:xfrm rot="10800000">
                <a:off x="5094515" y="4472404"/>
                <a:ext cx="1440101" cy="1185446"/>
              </a:xfrm>
              <a:prstGeom prst="bentConnector3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4053B71-862B-DE4E-B2D0-A81EB1AB4030}"/>
              </a:ext>
            </a:extLst>
          </p:cNvPr>
          <p:cNvGrpSpPr/>
          <p:nvPr/>
        </p:nvGrpSpPr>
        <p:grpSpPr>
          <a:xfrm>
            <a:off x="2053838" y="1769126"/>
            <a:ext cx="6628415" cy="1299065"/>
            <a:chOff x="2053838" y="1769126"/>
            <a:chExt cx="6628415" cy="1299065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4CFB4259-EA9B-9C42-B0F0-2A4E621B3279}"/>
                </a:ext>
              </a:extLst>
            </p:cNvPr>
            <p:cNvGrpSpPr/>
            <p:nvPr/>
          </p:nvGrpSpPr>
          <p:grpSpPr>
            <a:xfrm>
              <a:off x="6856910" y="2153791"/>
              <a:ext cx="1825343" cy="914400"/>
              <a:chOff x="3502310" y="4628379"/>
              <a:chExt cx="1825343" cy="914400"/>
            </a:xfrm>
          </p:grpSpPr>
          <p:pic>
            <p:nvPicPr>
              <p:cNvPr id="44" name="Graphic 43" descr="List">
                <a:extLst>
                  <a:ext uri="{FF2B5EF4-FFF2-40B4-BE49-F238E27FC236}">
                    <a16:creationId xmlns:a16="http://schemas.microsoft.com/office/drawing/2014/main" id="{FF60EFE9-DA42-9F4F-AF91-A661289723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3502310" y="4628379"/>
                <a:ext cx="914400" cy="914400"/>
              </a:xfrm>
              <a:prstGeom prst="rect">
                <a:avLst/>
              </a:prstGeom>
            </p:spPr>
          </p:pic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4A51BBA-CD97-0D42-8FA8-40C92D9A1057}"/>
                  </a:ext>
                </a:extLst>
              </p:cNvPr>
              <p:cNvSpPr txBox="1"/>
              <p:nvPr/>
            </p:nvSpPr>
            <p:spPr>
              <a:xfrm>
                <a:off x="4286086" y="4837419"/>
                <a:ext cx="104156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/>
                  <a:t>Registry</a:t>
                </a: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48B11ED-1999-C140-91D6-D26961145CB4}"/>
                </a:ext>
              </a:extLst>
            </p:cNvPr>
            <p:cNvSpPr txBox="1"/>
            <p:nvPr/>
          </p:nvSpPr>
          <p:spPr>
            <a:xfrm>
              <a:off x="2053838" y="1769126"/>
              <a:ext cx="44807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</a:rPr>
                <a:t>“Make sure NO ONE falls through the cracks”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419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9136CE4-3F36-4452-9CFC-921E64B0D7D9}" type="slidenum">
              <a:rPr lang="en-US" altLang="en-US">
                <a:latin typeface="Georgia" panose="02040502050405020303" pitchFamily="18" charset="0"/>
              </a:rPr>
              <a:pPr/>
              <a:t>30</a:t>
            </a:fld>
            <a:endParaRPr lang="en-US" altLang="en-US" dirty="0">
              <a:latin typeface="Georgia" panose="02040502050405020303" pitchFamily="18" charset="0"/>
            </a:endParaRPr>
          </a:p>
        </p:txBody>
      </p:sp>
      <p:graphicFrame>
        <p:nvGraphicFramePr>
          <p:cNvPr id="18476" name="Group 4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8908298"/>
              </p:ext>
            </p:extLst>
          </p:nvPr>
        </p:nvGraphicFramePr>
        <p:xfrm>
          <a:off x="457200" y="1600200"/>
          <a:ext cx="8229600" cy="2424756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604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Arial" charset="0"/>
                          <a:cs typeface="Arial" charset="0"/>
                        </a:rPr>
                        <a:t>Drug name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Arial" charset="0"/>
                          <a:cs typeface="Arial" charset="0"/>
                        </a:rPr>
                        <a:t>Unit doses available (mg)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Arial" charset="0"/>
                          <a:cs typeface="Arial" charset="0"/>
                        </a:rPr>
                        <a:t>Therapeutic dose (mg)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Arial" charset="0"/>
                          <a:cs typeface="Arial" charset="0"/>
                        </a:rPr>
                        <a:t>Usual dose (mg)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Arial" charset="0"/>
                          <a:cs typeface="Arial" charset="0"/>
                        </a:rPr>
                        <a:t>Starting dose (mg)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Arial" charset="0"/>
                          <a:cs typeface="Arial" charset="0"/>
                        </a:rPr>
                        <a:t>Side effects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81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Arial" charset="0"/>
                          <a:cs typeface="Arial" charset="0"/>
                        </a:rPr>
                        <a:t>Nortriptyline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Arial" charset="0"/>
                          <a:cs typeface="Arial" charset="0"/>
                        </a:rPr>
                        <a:t>10, 25, 50, 75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Arial" charset="0"/>
                          <a:cs typeface="Arial" charset="0"/>
                        </a:rPr>
                        <a:t>40-150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Arial" charset="0"/>
                          <a:cs typeface="Arial" charset="0"/>
                        </a:rPr>
                        <a:t>50-100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Arial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Arial" charset="0"/>
                          <a:cs typeface="Arial" charset="0"/>
                        </a:rPr>
                        <a:t>Weakness / fatigue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36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Arial" charset="0"/>
                          <a:cs typeface="Arial" charset="0"/>
                        </a:rPr>
                        <a:t>Desipramine</a:t>
                      </a:r>
                      <a:endParaRPr kumimoji="0" lang="en-US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Arial" charset="0"/>
                          <a:cs typeface="Arial" charset="0"/>
                        </a:rPr>
                        <a:t>10, 25, 50, 75, 100,150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Arial" charset="0"/>
                          <a:cs typeface="Arial" charset="0"/>
                        </a:rPr>
                        <a:t>75-200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Arial" charset="0"/>
                          <a:cs typeface="Arial" charset="0"/>
                        </a:rPr>
                        <a:t>100-200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Arial" charset="0"/>
                          <a:cs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Arial" charset="0"/>
                          <a:cs typeface="Arial" charset="0"/>
                        </a:rPr>
                        <a:t>Tachycardia, insomnia, agitation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04800" y="533400"/>
            <a:ext cx="8534400" cy="569595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76200"/>
            <a:ext cx="6705600" cy="1143000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x-none" sz="3600" b="1" dirty="0"/>
              <a:t>Secondary Amine Tricyclics</a:t>
            </a:r>
            <a:br>
              <a:rPr lang="en-US" altLang="x-none" sz="3600" b="1" dirty="0"/>
            </a:br>
            <a:r>
              <a:rPr lang="en-US" altLang="x-none" sz="3600" b="1" dirty="0"/>
              <a:t>(TCAs)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1462DF6-BF6A-4AA2-A6D9-587D3EF4A1C6}" type="slidenum">
              <a:rPr lang="en-US" altLang="en-US">
                <a:latin typeface="Georgia" panose="02040502050405020303" pitchFamily="18" charset="0"/>
              </a:rPr>
              <a:pPr/>
              <a:t>31</a:t>
            </a:fld>
            <a:endParaRPr lang="en-US" altLang="en-US" dirty="0">
              <a:latin typeface="Georgia" panose="02040502050405020303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736" y="1118393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Prior 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</a:rPr>
              <a:t>treatment history </a:t>
            </a:r>
            <a:r>
              <a:rPr lang="en-US" altLang="en-US" sz="2800" dirty="0"/>
              <a:t>in patients / family members</a:t>
            </a:r>
          </a:p>
          <a:p>
            <a:pPr eaLnBrk="1" hangingPunct="1"/>
            <a:r>
              <a:rPr lang="en-US" altLang="en-US" sz="2800" dirty="0"/>
              <a:t>Patient 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</a:rPr>
              <a:t>preference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</a:rPr>
              <a:t>Expertise</a:t>
            </a:r>
            <a:r>
              <a:rPr lang="en-US" altLang="en-US" sz="2800" dirty="0"/>
              <a:t> of prescribing provider</a:t>
            </a:r>
          </a:p>
          <a:p>
            <a:pPr eaLnBrk="1" hangingPunct="1"/>
            <a:r>
              <a:rPr lang="en-US" altLang="en-US" sz="2800" dirty="0"/>
              <a:t>Side effect profile </a:t>
            </a:r>
            <a:r>
              <a:rPr lang="en-US" altLang="en-US" sz="2800" b="1" dirty="0"/>
              <a:t>(sedating or activating)</a:t>
            </a:r>
            <a:endParaRPr lang="en-US" altLang="en-US" sz="2800" dirty="0"/>
          </a:p>
          <a:p>
            <a:pPr eaLnBrk="1" hangingPunct="1"/>
            <a:r>
              <a:rPr lang="en-US" altLang="en-US" sz="2800" dirty="0"/>
              <a:t>Safety in overdose </a:t>
            </a:r>
            <a:r>
              <a:rPr lang="en-US" altLang="en-US" sz="2800" b="1" dirty="0"/>
              <a:t>(10 days of a TCA can be lethal overdose)</a:t>
            </a:r>
            <a:endParaRPr lang="en-US" altLang="en-US" sz="2800" dirty="0"/>
          </a:p>
          <a:p>
            <a:pPr eaLnBrk="1" hangingPunct="1"/>
            <a:r>
              <a:rPr lang="en-US" altLang="en-US" sz="2800" dirty="0"/>
              <a:t>Availability and costs</a:t>
            </a:r>
          </a:p>
          <a:p>
            <a:pPr eaLnBrk="1" hangingPunct="1"/>
            <a:r>
              <a:rPr lang="en-US" altLang="en-US" sz="2800" dirty="0"/>
              <a:t>Drug-drug 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</a:rPr>
              <a:t>interactions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533400"/>
            <a:ext cx="8534400" cy="569595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33500" y="288925"/>
            <a:ext cx="6477000" cy="457200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x-none" sz="3600" b="1" dirty="0"/>
              <a:t>Choosing Antidepressants</a:t>
            </a:r>
          </a:p>
        </p:txBody>
      </p:sp>
      <p:pic>
        <p:nvPicPr>
          <p:cNvPr id="3" name="Graphic 2" descr="Medicine">
            <a:extLst>
              <a:ext uri="{FF2B5EF4-FFF2-40B4-BE49-F238E27FC236}">
                <a16:creationId xmlns:a16="http://schemas.microsoft.com/office/drawing/2014/main" id="{58EE7CA1-70ED-CE45-AF7B-9AEA36D6B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53000" y="1312068"/>
            <a:ext cx="4419600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altLang="x-none" dirty="0"/>
              <a:t>Community Partners in Care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5743A33-01A4-4B46-834B-646EE4BF7A34}" type="slidenum">
              <a:rPr lang="en-US" altLang="en-US">
                <a:latin typeface="Georgia" panose="02040502050405020303" pitchFamily="18" charset="0"/>
              </a:rPr>
              <a:pPr/>
              <a:t>32</a:t>
            </a:fld>
            <a:endParaRPr lang="en-US" altLang="en-US" dirty="0">
              <a:latin typeface="Georgia" panose="02040502050405020303" pitchFamily="18" charset="0"/>
            </a:endParaRPr>
          </a:p>
        </p:txBody>
      </p:sp>
      <p:pic>
        <p:nvPicPr>
          <p:cNvPr id="21507" name="Picture 1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76200"/>
            <a:ext cx="10034186" cy="693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142422A-230A-4396-8185-F22AD0DB3500}" type="slidenum">
              <a:rPr lang="en-US" altLang="en-US">
                <a:latin typeface="Georgia" panose="02040502050405020303" pitchFamily="18" charset="0"/>
              </a:rPr>
              <a:pPr/>
              <a:t>33</a:t>
            </a:fld>
            <a:endParaRPr lang="en-US" altLang="en-US" dirty="0">
              <a:latin typeface="Georgia" panose="02040502050405020303" pitchFamily="18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695" y="1241499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Consult with 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prescribing provider / team psychiatrist</a:t>
            </a:r>
          </a:p>
          <a:p>
            <a:pPr lvl="1" eaLnBrk="1" hangingPunct="1"/>
            <a:r>
              <a:rPr lang="en-US" altLang="en-US" sz="2000" dirty="0"/>
              <a:t>Are side effects ‘physical’ or ‘psychological’</a:t>
            </a:r>
          </a:p>
          <a:p>
            <a:pPr eaLnBrk="1" hangingPunct="1"/>
            <a:r>
              <a:rPr lang="en-US" altLang="en-US" sz="2400" dirty="0"/>
              <a:t>Short term strategies</a:t>
            </a:r>
          </a:p>
          <a:p>
            <a:pPr lvl="1" eaLnBrk="1" hangingPunct="1"/>
            <a:r>
              <a:rPr lang="en-US" altLang="en-US" sz="2000" dirty="0"/>
              <a:t>Wait and support (e.g. GI side effects)</a:t>
            </a:r>
          </a:p>
          <a:p>
            <a:pPr lvl="1" eaLnBrk="1" hangingPunct="1"/>
            <a:r>
              <a:rPr lang="en-US" altLang="en-US" sz="2000" dirty="0"/>
              <a:t>Adjust medication timing (e.g., take sedating meds at bedtime)</a:t>
            </a:r>
          </a:p>
          <a:p>
            <a:pPr lvl="1" eaLnBrk="1" hangingPunct="1"/>
            <a:r>
              <a:rPr lang="en-US" altLang="en-US" sz="2000" dirty="0"/>
              <a:t>Consider temporary dose reduction</a:t>
            </a:r>
          </a:p>
          <a:p>
            <a:pPr lvl="1" eaLnBrk="1" hangingPunct="1"/>
            <a:r>
              <a:rPr lang="en-US" altLang="en-US" sz="2000" dirty="0"/>
              <a:t>Treat side effects (see intervention manual)</a:t>
            </a:r>
          </a:p>
          <a:p>
            <a:pPr eaLnBrk="1" hangingPunct="1"/>
            <a:r>
              <a:rPr lang="en-US" altLang="en-US" sz="2400" dirty="0"/>
              <a:t>Change to a 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different</a:t>
            </a:r>
            <a:r>
              <a:rPr lang="en-US" altLang="en-US" sz="2400" dirty="0"/>
              <a:t> antidepressant</a:t>
            </a:r>
          </a:p>
          <a:p>
            <a:pPr eaLnBrk="1" hangingPunct="1"/>
            <a:r>
              <a:rPr lang="en-US" altLang="en-US" sz="2400" dirty="0"/>
              <a:t>Change to or add 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counseling / psychotherapy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533400"/>
            <a:ext cx="8534400" cy="569595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78014"/>
            <a:ext cx="5486400" cy="563562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x-none" sz="3600" b="1" dirty="0"/>
              <a:t>Managing Side Effects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CE4553B-FEFB-41EC-A3ED-BD33E57BAAE6}" type="slidenum">
              <a:rPr lang="en-US" altLang="en-US">
                <a:latin typeface="Georgia" panose="02040502050405020303" pitchFamily="18" charset="0"/>
              </a:rPr>
              <a:pPr/>
              <a:t>34</a:t>
            </a:fld>
            <a:endParaRPr lang="en-US" altLang="en-US" dirty="0">
              <a:latin typeface="Georgia" panose="02040502050405020303" pitchFamily="18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1143000"/>
            <a:ext cx="7696200" cy="4983163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Black box warning for all SSRI’s</a:t>
            </a:r>
          </a:p>
          <a:p>
            <a:pPr eaLnBrk="1" hangingPunct="1"/>
            <a:r>
              <a:rPr lang="en-US" altLang="en-US" sz="2800" dirty="0"/>
              <a:t>Risk of SI / Suicidal behaviors</a:t>
            </a:r>
          </a:p>
          <a:p>
            <a:pPr lvl="1" eaLnBrk="1" hangingPunct="1"/>
            <a:r>
              <a:rPr lang="en-US" altLang="en-US" dirty="0"/>
              <a:t>Slightly increased in adolescents &amp; adults &lt;25</a:t>
            </a:r>
          </a:p>
          <a:p>
            <a:pPr lvl="1" eaLnBrk="1" hangingPunct="1"/>
            <a:r>
              <a:rPr lang="en-US" altLang="en-US" dirty="0"/>
              <a:t>Decreased in older adults</a:t>
            </a:r>
          </a:p>
          <a:p>
            <a:pPr eaLnBrk="1" hangingPunct="1"/>
            <a:r>
              <a:rPr lang="en-US" altLang="en-US" sz="2800" dirty="0"/>
              <a:t>Close follow-up (care management)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533400"/>
            <a:ext cx="8534400" cy="569595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89719"/>
            <a:ext cx="6438900" cy="487362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x-none" sz="3600" b="1" dirty="0"/>
              <a:t>Antidepressants &amp; Suicide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949C630-0DBE-44F7-A66A-7BD81B5EFF99}" type="slidenum">
              <a:rPr lang="en-US" altLang="en-US">
                <a:latin typeface="Georgia" panose="02040502050405020303" pitchFamily="18" charset="0"/>
              </a:rPr>
              <a:pPr/>
              <a:t>35</a:t>
            </a:fld>
            <a:endParaRPr lang="en-US" altLang="en-US" dirty="0">
              <a:latin typeface="Georgia" panose="02040502050405020303" pitchFamily="18" charset="0"/>
            </a:endParaRPr>
          </a:p>
        </p:txBody>
      </p:sp>
      <p:graphicFrame>
        <p:nvGraphicFramePr>
          <p:cNvPr id="30753" name="Group 3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4033357"/>
              </p:ext>
            </p:extLst>
          </p:nvPr>
        </p:nvGraphicFramePr>
        <p:xfrm>
          <a:off x="457200" y="1358836"/>
          <a:ext cx="8229600" cy="2819972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550575377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278988008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361031287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081438886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Proactive Tracking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PHQ Score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Problem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Solution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262747"/>
                  </a:ext>
                </a:extLst>
              </a:tr>
              <a:tr h="9850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Week 1-4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-Patient stops meds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Non-adherence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Discouragement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Side effects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Patient education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Adjust dose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Address side effects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9413476"/>
                  </a:ext>
                </a:extLst>
              </a:tr>
              <a:tr h="615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Week 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- Fluoxetine 20mg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Minimal response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Increase dosage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1798833"/>
                  </a:ext>
                </a:extLst>
              </a:tr>
              <a:tr h="3865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Week 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Fluoxeinte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40mg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No response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Switch classes of antidepressant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887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04800" y="533400"/>
            <a:ext cx="8534400" cy="569595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1100" y="198438"/>
            <a:ext cx="6781800" cy="868362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x-none" sz="3600" b="1" dirty="0"/>
              <a:t>Example: Decision Points in Antidepressant Rx (I)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CE4553B-FEFB-41EC-A3ED-BD33E57BAAE6}" type="slidenum">
              <a:rPr lang="en-US" altLang="en-US">
                <a:latin typeface="Georgia" panose="02040502050405020303" pitchFamily="18" charset="0"/>
              </a:rPr>
              <a:pPr/>
              <a:t>36</a:t>
            </a:fld>
            <a:endParaRPr lang="en-US" altLang="en-US" dirty="0">
              <a:latin typeface="Georgia" panose="02040502050405020303" pitchFamily="18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1143000"/>
            <a:ext cx="7696200" cy="4983163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Black box warning for all SSRI’s</a:t>
            </a:r>
          </a:p>
          <a:p>
            <a:pPr eaLnBrk="1" hangingPunct="1"/>
            <a:r>
              <a:rPr lang="en-US" altLang="en-US" sz="2800" dirty="0"/>
              <a:t>Risk of SI / Suicidal behaviors</a:t>
            </a:r>
          </a:p>
          <a:p>
            <a:pPr lvl="1" eaLnBrk="1" hangingPunct="1"/>
            <a:r>
              <a:rPr lang="en-US" altLang="en-US" dirty="0"/>
              <a:t>Slightly increased in adolescents &amp; adults &lt;25</a:t>
            </a:r>
          </a:p>
          <a:p>
            <a:pPr lvl="1" eaLnBrk="1" hangingPunct="1"/>
            <a:r>
              <a:rPr lang="en-US" altLang="en-US" dirty="0"/>
              <a:t>Decreased in older adults</a:t>
            </a:r>
          </a:p>
          <a:p>
            <a:pPr eaLnBrk="1" hangingPunct="1"/>
            <a:r>
              <a:rPr lang="en-US" altLang="en-US" sz="2800" dirty="0"/>
              <a:t>Close follow-up (care management)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533400"/>
            <a:ext cx="8534400" cy="569595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89719"/>
            <a:ext cx="6438900" cy="487362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x-none" sz="3600" b="1" dirty="0"/>
              <a:t>Response &amp; Remission</a:t>
            </a:r>
          </a:p>
        </p:txBody>
      </p:sp>
    </p:spTree>
    <p:extLst>
      <p:ext uri="{BB962C8B-B14F-4D97-AF65-F5344CB8AC3E}">
        <p14:creationId xmlns:p14="http://schemas.microsoft.com/office/powerpoint/2010/main" val="28866911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701C138-C69A-45C6-BF7E-2B0D8C86E664}" type="slidenum">
              <a:rPr lang="en-US" altLang="en-US">
                <a:latin typeface="Georgia" panose="02040502050405020303" pitchFamily="18" charset="0"/>
              </a:rPr>
              <a:pPr/>
              <a:t>37</a:t>
            </a:fld>
            <a:endParaRPr lang="en-US" altLang="en-US" dirty="0">
              <a:latin typeface="Georgia" panose="02040502050405020303" pitchFamily="18" charset="0"/>
            </a:endParaRPr>
          </a:p>
        </p:txBody>
      </p:sp>
      <p:graphicFrame>
        <p:nvGraphicFramePr>
          <p:cNvPr id="32796" name="Group 2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1921599"/>
              </p:ext>
            </p:extLst>
          </p:nvPr>
        </p:nvGraphicFramePr>
        <p:xfrm>
          <a:off x="457200" y="1463040"/>
          <a:ext cx="8229600" cy="2575560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401883008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03169307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156674392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1657852303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Proactive Tracking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PHQ Score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Problem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Solution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231835"/>
                  </a:ext>
                </a:extLst>
              </a:tr>
              <a:tr h="1021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Week 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- Fluoxetine 40mg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Sexual side effect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-anorgasmia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Switch to bupropion or add mirtazapine or add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buspirone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(15 BID)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608853"/>
                  </a:ext>
                </a:extLst>
              </a:tr>
              <a:tr h="8321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Week 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- Fluoxetine 40mg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Partial response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Increase Fluoxetine to 60mg or add CBT and / or augment or switch antidepressant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806694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04800" y="533400"/>
            <a:ext cx="8534400" cy="569595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0" y="248127"/>
            <a:ext cx="5715000" cy="639762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x-none" sz="2800" b="1" dirty="0"/>
              <a:t>Example: Decision Points in</a:t>
            </a:r>
            <a:br>
              <a:rPr lang="en-US" altLang="x-none" sz="2800" b="1" dirty="0"/>
            </a:br>
            <a:r>
              <a:rPr lang="en-US" altLang="x-none" sz="2800" b="1" dirty="0"/>
              <a:t> Antidepressant Rx (II)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Lightbulb">
            <a:extLst>
              <a:ext uri="{FF2B5EF4-FFF2-40B4-BE49-F238E27FC236}">
                <a16:creationId xmlns:a16="http://schemas.microsoft.com/office/drawing/2014/main" id="{72AC2A8D-A20A-864B-91F3-FA83AFF688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76500" y="685800"/>
            <a:ext cx="4191000" cy="4191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5F1DCAF-AEDF-49EC-911E-AE9E69322264}" type="slidenum">
              <a:rPr lang="en-US" altLang="en-US">
                <a:latin typeface="Georgia" panose="02040502050405020303" pitchFamily="18" charset="0"/>
              </a:rPr>
              <a:pPr/>
              <a:t>38</a:t>
            </a:fld>
            <a:endParaRPr lang="en-US" altLang="en-US" dirty="0">
              <a:latin typeface="Georgia" panose="02040502050405020303" pitchFamily="18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648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000" dirty="0"/>
              <a:t>Over 20 </a:t>
            </a:r>
            <a:r>
              <a:rPr lang="en-US" altLang="en-US" sz="2000" b="1" dirty="0">
                <a:solidFill>
                  <a:schemeClr val="accent1">
                    <a:lumMod val="50000"/>
                  </a:schemeClr>
                </a:solidFill>
              </a:rPr>
              <a:t>FDA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000" b="1" dirty="0">
                <a:solidFill>
                  <a:schemeClr val="accent1">
                    <a:lumMod val="50000"/>
                  </a:schemeClr>
                </a:solidFill>
              </a:rPr>
              <a:t>approved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000" dirty="0"/>
              <a:t>antidepressants</a:t>
            </a:r>
          </a:p>
          <a:p>
            <a:pPr lvl="1" eaLnBrk="1" hangingPunct="1"/>
            <a:r>
              <a:rPr lang="en-US" altLang="en-US" sz="1600" dirty="0"/>
              <a:t>All are effective in about 50% of patients</a:t>
            </a:r>
          </a:p>
          <a:p>
            <a:pPr lvl="1" eaLnBrk="1" hangingPunct="1"/>
            <a:r>
              <a:rPr lang="en-US" altLang="en-US" sz="1600" dirty="0"/>
              <a:t>May take several trials until an effective medication is identified for a patient</a:t>
            </a:r>
          </a:p>
          <a:p>
            <a:pPr lvl="1" eaLnBrk="1" hangingPunct="1"/>
            <a:r>
              <a:rPr lang="en-US" altLang="en-US" sz="1600" dirty="0"/>
              <a:t>Patients need support during this time</a:t>
            </a:r>
          </a:p>
          <a:p>
            <a:pPr marL="0" indent="0" eaLnBrk="1" hangingPunct="1">
              <a:buNone/>
            </a:pPr>
            <a:r>
              <a:rPr lang="en-US" altLang="en-US" sz="2000" dirty="0"/>
              <a:t>If medications are not effective after </a:t>
            </a:r>
            <a:r>
              <a:rPr lang="en-US" altLang="en-US" sz="2000" b="1" dirty="0">
                <a:solidFill>
                  <a:schemeClr val="accent1">
                    <a:lumMod val="50000"/>
                  </a:schemeClr>
                </a:solidFill>
              </a:rPr>
              <a:t>8-10 weeks </a:t>
            </a:r>
            <a:r>
              <a:rPr lang="en-US" altLang="en-US" sz="2000" dirty="0"/>
              <a:t>at a therapeutic dose</a:t>
            </a:r>
          </a:p>
          <a:p>
            <a:pPr lvl="1" eaLnBrk="1" hangingPunct="1"/>
            <a:r>
              <a:rPr lang="en-US" altLang="en-US" sz="1600" dirty="0"/>
              <a:t>make sure patient is taking medication as prescribed</a:t>
            </a:r>
          </a:p>
          <a:p>
            <a:pPr lvl="1" eaLnBrk="1" hangingPunct="1"/>
            <a:r>
              <a:rPr lang="en-US" altLang="en-US" sz="1600" dirty="0"/>
              <a:t>consult with prescribing provider</a:t>
            </a:r>
          </a:p>
          <a:p>
            <a:pPr lvl="1" eaLnBrk="1" hangingPunct="1"/>
            <a:r>
              <a:rPr lang="en-US" altLang="en-US" sz="1600" dirty="0"/>
              <a:t>consult with a team psychiatrist</a:t>
            </a:r>
          </a:p>
          <a:p>
            <a:pPr lvl="1" eaLnBrk="1" hangingPunct="1"/>
            <a:r>
              <a:rPr lang="en-US" altLang="en-US" sz="1600" dirty="0"/>
              <a:t>a change in treatment plan is likely indicated e.g. change in medication augmentation of medication, switch to CBT or other depression treatment</a:t>
            </a:r>
          </a:p>
          <a:p>
            <a:pPr marL="0" indent="0" eaLnBrk="1" hangingPunct="1">
              <a:buNone/>
            </a:pPr>
            <a:r>
              <a:rPr lang="en-US" altLang="x-none" sz="2000" dirty="0"/>
              <a:t>Most patients will need </a:t>
            </a:r>
            <a:r>
              <a:rPr lang="en-US" altLang="x-none" sz="2000" b="1" dirty="0">
                <a:solidFill>
                  <a:schemeClr val="accent1">
                    <a:lumMod val="50000"/>
                  </a:schemeClr>
                </a:solidFill>
              </a:rPr>
              <a:t>treatment adjustments</a:t>
            </a:r>
          </a:p>
          <a:p>
            <a:pPr lvl="1" eaLnBrk="1" hangingPunct="1"/>
            <a:r>
              <a:rPr lang="en-US" altLang="en-US" sz="1600" dirty="0"/>
              <a:t>Only 30-50% of patients will have a complete response to initial treatment</a:t>
            </a:r>
          </a:p>
          <a:p>
            <a:pPr lvl="1" eaLnBrk="1" hangingPunct="1"/>
            <a:r>
              <a:rPr lang="en-US" altLang="en-US" sz="1600" dirty="0"/>
              <a:t>Remaining 50-70% will require at least one change in treatment to get better</a:t>
            </a:r>
          </a:p>
          <a:p>
            <a:pPr eaLnBrk="1" hangingPunct="1"/>
            <a:endParaRPr lang="en-US" alt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304800" y="533400"/>
            <a:ext cx="8534400" cy="569595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302467"/>
            <a:ext cx="3810000" cy="533400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x-none" sz="3600" b="1" dirty="0"/>
              <a:t>Remember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BA0A6D5-652E-4D90-B654-4DB6FFB5C1F9}" type="slidenum">
              <a:rPr lang="en-US" altLang="en-US">
                <a:latin typeface="Georgia" panose="02040502050405020303" pitchFamily="18" charset="0"/>
              </a:rPr>
              <a:pPr/>
              <a:t>39</a:t>
            </a:fld>
            <a:endParaRPr lang="en-US" altLang="en-US" dirty="0">
              <a:latin typeface="Georgia" panose="02040502050405020303" pitchFamily="18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51693"/>
            <a:ext cx="8229600" cy="524430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800" dirty="0"/>
              <a:t>Treatment recommendations for 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</a:rPr>
              <a:t>partial or non responses </a:t>
            </a:r>
            <a:r>
              <a:rPr lang="en-US" altLang="en-US" sz="2800" dirty="0"/>
              <a:t>(50-70% of patients)</a:t>
            </a:r>
          </a:p>
          <a:p>
            <a:pPr lvl="1" eaLnBrk="1" hangingPunct="1"/>
            <a:r>
              <a:rPr lang="en-US" altLang="en-US" sz="2000" dirty="0"/>
              <a:t>‘augment initial treatment choice with psychotherapy (e.g. CBT) or medication</a:t>
            </a:r>
          </a:p>
          <a:p>
            <a:pPr lvl="1" eaLnBrk="1" hangingPunct="1"/>
            <a:r>
              <a:rPr lang="en-US" altLang="en-US" sz="2000" dirty="0"/>
              <a:t>switch to psychotherapy or another antidepressant (especially if NO response in Step 1)</a:t>
            </a: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sz="2800" dirty="0"/>
              <a:t>Also consider:</a:t>
            </a:r>
          </a:p>
          <a:p>
            <a:pPr lvl="1" eaLnBrk="1" hangingPunct="1"/>
            <a:r>
              <a:rPr lang="en-US" altLang="en-US" sz="2000" dirty="0"/>
              <a:t>combination therapy (if not tried earlier)</a:t>
            </a:r>
          </a:p>
          <a:p>
            <a:pPr lvl="1" eaLnBrk="1" hangingPunct="1"/>
            <a:r>
              <a:rPr lang="en-US" altLang="en-US" sz="2000" dirty="0"/>
              <a:t>aerobic exercise and yoga</a:t>
            </a:r>
          </a:p>
          <a:p>
            <a:pPr lvl="1" eaLnBrk="1" hangingPunct="1"/>
            <a:r>
              <a:rPr lang="en-US" altLang="en-US" sz="2000" dirty="0"/>
              <a:t>augmentation with more than one medication</a:t>
            </a:r>
          </a:p>
          <a:p>
            <a:pPr lvl="1" eaLnBrk="1" hangingPunct="1"/>
            <a:r>
              <a:rPr lang="en-US" altLang="en-US" sz="2000" dirty="0"/>
              <a:t>referral to specialty mental health care for additional psychotherapy</a:t>
            </a:r>
          </a:p>
          <a:p>
            <a:pPr lvl="1" eaLnBrk="1" hangingPunct="1"/>
            <a:r>
              <a:rPr lang="en-US" altLang="en-US" sz="2000" dirty="0"/>
              <a:t>electroconvulsive therapy (ECT) OR Transcranial magnetic stimulation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533400"/>
            <a:ext cx="8534400" cy="569595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304800"/>
            <a:ext cx="4419600" cy="487362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2800" b="1" dirty="0"/>
              <a:t>What about a ‘Plan B’?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12930" r="10924"/>
          <a:stretch/>
        </p:blipFill>
        <p:spPr>
          <a:xfrm>
            <a:off x="1156854" y="1072640"/>
            <a:ext cx="6788727" cy="5605251"/>
          </a:xfrm>
          <a:ln>
            <a:noFill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CC07DFD-B49B-DA4E-82DF-CB4C7FBE1597}"/>
              </a:ext>
            </a:extLst>
          </p:cNvPr>
          <p:cNvGrpSpPr/>
          <p:nvPr/>
        </p:nvGrpSpPr>
        <p:grpSpPr>
          <a:xfrm>
            <a:off x="0" y="350255"/>
            <a:ext cx="8880764" cy="6327636"/>
            <a:chOff x="0" y="350255"/>
            <a:chExt cx="8880764" cy="632763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2C54B97-FD1B-1845-B5C3-9FC70894FBFB}"/>
                </a:ext>
              </a:extLst>
            </p:cNvPr>
            <p:cNvSpPr/>
            <p:nvPr/>
          </p:nvSpPr>
          <p:spPr>
            <a:xfrm>
              <a:off x="221673" y="637309"/>
              <a:ext cx="8659091" cy="6040582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Delay 5">
              <a:extLst>
                <a:ext uri="{FF2B5EF4-FFF2-40B4-BE49-F238E27FC236}">
                  <a16:creationId xmlns:a16="http://schemas.microsoft.com/office/drawing/2014/main" id="{19FA8098-4C6F-1245-850D-A34AD8FD9B5F}"/>
                </a:ext>
              </a:extLst>
            </p:cNvPr>
            <p:cNvSpPr/>
            <p:nvPr/>
          </p:nvSpPr>
          <p:spPr>
            <a:xfrm>
              <a:off x="6095997" y="350255"/>
              <a:ext cx="789712" cy="684433"/>
            </a:xfrm>
            <a:prstGeom prst="flowChartDelay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1C46F481-0370-894B-ADA4-27E121163F14}"/>
                </a:ext>
              </a:extLst>
            </p:cNvPr>
            <p:cNvSpPr txBox="1">
              <a:spLocks/>
            </p:cNvSpPr>
            <p:nvPr/>
          </p:nvSpPr>
          <p:spPr>
            <a:xfrm>
              <a:off x="0" y="350255"/>
              <a:ext cx="6534615" cy="684433"/>
            </a:xfrm>
            <a:prstGeom prst="rect">
              <a:avLst/>
            </a:prstGeom>
            <a:solidFill>
              <a:schemeClr val="accent6"/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>The Collaborative Care Model- Overview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55996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User">
            <a:extLst>
              <a:ext uri="{FF2B5EF4-FFF2-40B4-BE49-F238E27FC236}">
                <a16:creationId xmlns:a16="http://schemas.microsoft.com/office/drawing/2014/main" id="{F4670F12-A756-E94C-9609-8752D8567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7300" y="2618580"/>
            <a:ext cx="4038600" cy="40386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54A25D3-34F7-4812-8448-5182100681E4}" type="slidenum">
              <a:rPr lang="en-US" altLang="en-US">
                <a:latin typeface="Georgia" panose="02040502050405020303" pitchFamily="18" charset="0"/>
              </a:rPr>
              <a:pPr/>
              <a:t>40</a:t>
            </a:fld>
            <a:endParaRPr lang="en-US" altLang="en-US" dirty="0">
              <a:latin typeface="Georgia" panose="02040502050405020303" pitchFamily="18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649" y="1270793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Is severely 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</a:rPr>
              <a:t>depressed</a:t>
            </a:r>
            <a:r>
              <a:rPr lang="en-US" altLang="en-US" sz="2800" dirty="0"/>
              <a:t> (PHQ-9 score</a:t>
            </a:r>
            <a:r>
              <a:rPr lang="en-US" altLang="en-US" sz="4400" dirty="0"/>
              <a:t> </a:t>
            </a:r>
            <a:r>
              <a:rPr lang="en-US" altLang="en-US" sz="2800" dirty="0"/>
              <a:t>≥ 20)</a:t>
            </a:r>
          </a:p>
          <a:p>
            <a:pPr eaLnBrk="1" hangingPunct="1"/>
            <a:r>
              <a:rPr lang="en-US" altLang="en-US" sz="2800" dirty="0"/>
              <a:t>Fails to 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</a:rPr>
              <a:t>respond</a:t>
            </a:r>
            <a:r>
              <a:rPr lang="en-US" altLang="en-US" sz="2800" dirty="0"/>
              <a:t> to treatment</a:t>
            </a:r>
          </a:p>
          <a:p>
            <a:pPr eaLnBrk="1" hangingPunct="1"/>
            <a:r>
              <a:rPr lang="en-US" altLang="en-US" sz="2800" dirty="0"/>
              <a:t>Has complicating mental health 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</a:rPr>
              <a:t>diagnosis</a:t>
            </a:r>
            <a:r>
              <a:rPr lang="en-US" altLang="en-US" sz="2800" dirty="0"/>
              <a:t>, such as personality disorder or substance abuse</a:t>
            </a:r>
          </a:p>
          <a:p>
            <a:pPr eaLnBrk="1" hangingPunct="1"/>
            <a:r>
              <a:rPr lang="en-US" altLang="en-US" sz="2800" dirty="0"/>
              <a:t>Is 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</a:rPr>
              <a:t>bipolar</a:t>
            </a:r>
            <a:r>
              <a:rPr lang="en-US" altLang="en-US" sz="2800" dirty="0"/>
              <a:t> or 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</a:rPr>
              <a:t>psychotic</a:t>
            </a:r>
          </a:p>
          <a:p>
            <a:pPr eaLnBrk="1" hangingPunct="1"/>
            <a:r>
              <a:rPr lang="en-US" altLang="en-US" sz="2800" dirty="0"/>
              <a:t>Is 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</a:rPr>
              <a:t>suicidal</a:t>
            </a:r>
            <a:r>
              <a:rPr lang="en-US" altLang="en-US" sz="2800" dirty="0"/>
              <a:t> or 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</a:rPr>
              <a:t>homicidal</a:t>
            </a:r>
          </a:p>
          <a:p>
            <a:pPr eaLnBrk="1" hangingPunct="1">
              <a:buFontTx/>
              <a:buNone/>
            </a:pPr>
            <a:endParaRPr lang="en-US" alt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304800" y="533400"/>
            <a:ext cx="8534400" cy="569595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74638"/>
            <a:ext cx="6629400" cy="563562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x-none" sz="2800" b="1" dirty="0"/>
              <a:t>Seek consultation with psychiatrist </a:t>
            </a:r>
            <a:br>
              <a:rPr lang="en-US" altLang="x-none" sz="2800" b="1" dirty="0"/>
            </a:br>
            <a:r>
              <a:rPr lang="en-US" altLang="x-none" sz="2800" b="1" dirty="0"/>
              <a:t>when patient . . 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Treat all adults for 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</a:rPr>
              <a:t>4-9 months </a:t>
            </a:r>
            <a:r>
              <a:rPr lang="en-US" altLang="en-US" sz="2800" dirty="0"/>
              <a:t>after initial response</a:t>
            </a:r>
          </a:p>
          <a:p>
            <a:pPr eaLnBrk="1" hangingPunct="1"/>
            <a:r>
              <a:rPr lang="en-US" altLang="en-US" sz="2800" dirty="0"/>
              <a:t>Treat those at high risk for relapse for 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</a:rPr>
              <a:t>2 years or longer</a:t>
            </a:r>
          </a:p>
          <a:p>
            <a:pPr eaLnBrk="1" hangingPunct="1"/>
            <a:r>
              <a:rPr lang="en-US" altLang="en-US" sz="2800" dirty="0"/>
              <a:t>Some many need 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</a:rPr>
              <a:t>lifetime</a:t>
            </a:r>
            <a:r>
              <a:rPr lang="en-US" altLang="en-US" sz="2800" dirty="0"/>
              <a:t> treatment</a:t>
            </a:r>
          </a:p>
          <a:p>
            <a:pPr eaLnBrk="1" hangingPunct="1"/>
            <a:r>
              <a:rPr lang="en-US" altLang="en-US" sz="2800" dirty="0"/>
              <a:t>Maintenance treatment should be at full dose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2394E7B-FB5E-4CE0-B65E-9B55FA0C9CF9}" type="slidenum">
              <a:rPr lang="en-US" altLang="en-US">
                <a:latin typeface="Georgia" panose="02040502050405020303" pitchFamily="18" charset="0"/>
              </a:rPr>
              <a:pPr/>
              <a:t>41</a:t>
            </a:fld>
            <a:endParaRPr lang="en-US" altLang="en-US" dirty="0">
              <a:latin typeface="Georgia" panose="020405020504050203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533400"/>
            <a:ext cx="8534400" cy="569595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98438"/>
            <a:ext cx="5486400" cy="868362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3200" b="1" dirty="0"/>
              <a:t>How long to treat with antidepressants?</a:t>
            </a:r>
          </a:p>
        </p:txBody>
      </p:sp>
      <p:pic>
        <p:nvPicPr>
          <p:cNvPr id="8" name="Graphic 7" descr="Stopwatch">
            <a:extLst>
              <a:ext uri="{FF2B5EF4-FFF2-40B4-BE49-F238E27FC236}">
                <a16:creationId xmlns:a16="http://schemas.microsoft.com/office/drawing/2014/main" id="{772659B5-531D-D540-94A3-17A285B0E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6200" y="866775"/>
            <a:ext cx="50292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Raised Hand">
            <a:extLst>
              <a:ext uri="{FF2B5EF4-FFF2-40B4-BE49-F238E27FC236}">
                <a16:creationId xmlns:a16="http://schemas.microsoft.com/office/drawing/2014/main" id="{CC19E369-1A71-5146-A2FF-ACAA9AD5D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29200" y="1004887"/>
            <a:ext cx="4648200" cy="46482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E9CF97B-CAAA-449C-A8C3-468A74EA8482}" type="slidenum">
              <a:rPr lang="en-US" altLang="en-US">
                <a:latin typeface="Georgia" panose="02040502050405020303" pitchFamily="18" charset="0"/>
              </a:rPr>
              <a:pPr/>
              <a:t>42</a:t>
            </a:fld>
            <a:endParaRPr lang="en-US" altLang="en-US" dirty="0">
              <a:latin typeface="Georgia" panose="02040502050405020303" pitchFamily="18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20762"/>
            <a:ext cx="7133253" cy="4800601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When</a:t>
            </a:r>
            <a:r>
              <a:rPr lang="en-US" altLang="en-US" sz="2400" dirty="0"/>
              <a:t> to stop antidepressant treatment:</a:t>
            </a:r>
          </a:p>
          <a:p>
            <a:pPr marL="400050" lvl="1" indent="0" eaLnBrk="1" hangingPunct="1"/>
            <a:r>
              <a:rPr lang="en-US" altLang="en-US" sz="1800" dirty="0"/>
              <a:t>Intolerable side effects</a:t>
            </a:r>
          </a:p>
          <a:p>
            <a:pPr marL="400050" lvl="1" indent="0" eaLnBrk="1" hangingPunct="1"/>
            <a:r>
              <a:rPr lang="en-US" altLang="en-US" sz="1800" dirty="0"/>
              <a:t>Dangerous interactions with other medications</a:t>
            </a:r>
          </a:p>
          <a:p>
            <a:pPr marL="400050" lvl="1" indent="0" eaLnBrk="1" hangingPunct="1"/>
            <a:r>
              <a:rPr lang="en-US" altLang="en-US" sz="1800" dirty="0"/>
              <a:t>Incorrect diagnosis (not depressed) or lack of indication for depression</a:t>
            </a:r>
          </a:p>
          <a:p>
            <a:pPr marL="400050" lvl="1" indent="0" eaLnBrk="1" hangingPunct="1"/>
            <a:r>
              <a:rPr lang="en-US" altLang="en-US" sz="1800" dirty="0"/>
              <a:t>Maximum dosage for 4-8 weeks with no response</a:t>
            </a:r>
          </a:p>
          <a:p>
            <a:pPr marL="0" indent="0" eaLnBrk="1" hangingPunct="1">
              <a:buFontTx/>
              <a:buNone/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How</a:t>
            </a:r>
            <a:r>
              <a:rPr lang="en-US" altLang="en-US" sz="2400" dirty="0"/>
              <a:t> to stop antidepressant treatment:</a:t>
            </a:r>
          </a:p>
          <a:p>
            <a:pPr marL="400050" lvl="1" indent="0" eaLnBrk="1" hangingPunct="1"/>
            <a:r>
              <a:rPr lang="en-US" altLang="en-US" sz="1800" dirty="0"/>
              <a:t>Make a relapse prevention plan</a:t>
            </a:r>
          </a:p>
          <a:p>
            <a:pPr marL="400050" lvl="1" indent="0" eaLnBrk="1" hangingPunct="1"/>
            <a:r>
              <a:rPr lang="en-US" altLang="en-US" sz="1800" dirty="0"/>
              <a:t>Taper slowly to avoid discontinuation syndrome</a:t>
            </a:r>
          </a:p>
          <a:p>
            <a:pPr marL="0" indent="0" eaLnBrk="1" hangingPunct="1">
              <a:buFontTx/>
              <a:buNone/>
            </a:pPr>
            <a:r>
              <a:rPr lang="en-US" altLang="en-US" sz="2400" dirty="0"/>
              <a:t>What are the 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relapse risks</a:t>
            </a:r>
            <a:r>
              <a:rPr lang="en-US" altLang="en-US" sz="2400" dirty="0"/>
              <a:t>?</a:t>
            </a:r>
          </a:p>
          <a:p>
            <a:pPr lvl="1" eaLnBrk="1" hangingPunct="1"/>
            <a:r>
              <a:rPr lang="en-US" altLang="en-US" sz="1800" dirty="0"/>
              <a:t>50% if 1 prior episode</a:t>
            </a:r>
          </a:p>
          <a:p>
            <a:pPr lvl="1" eaLnBrk="1" hangingPunct="1"/>
            <a:r>
              <a:rPr lang="en-US" altLang="en-US" sz="1800" dirty="0"/>
              <a:t>75% if 2 prior episodes</a:t>
            </a:r>
          </a:p>
          <a:p>
            <a:pPr lvl="1" eaLnBrk="1" hangingPunct="1"/>
            <a:r>
              <a:rPr lang="en-US" altLang="en-US" sz="1800" dirty="0"/>
              <a:t>90% if 3 prior episodes</a:t>
            </a:r>
          </a:p>
          <a:p>
            <a:pPr lvl="1" eaLnBrk="1" hangingPunct="1"/>
            <a:r>
              <a:rPr lang="en-US" altLang="en-US" sz="1800" dirty="0"/>
              <a:t>Also increased with dysthymia and residual depressive symptoms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533400"/>
            <a:ext cx="8534400" cy="569595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32553" y="289719"/>
            <a:ext cx="6057900" cy="487362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x-none" sz="3200" b="1" dirty="0"/>
              <a:t>Stopping Antidepressants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CF839BE-54EB-44FA-A0FA-E915CE3EF8E6}" type="slidenum">
              <a:rPr lang="en-US" altLang="en-US">
                <a:latin typeface="Georgia" panose="02040502050405020303" pitchFamily="18" charset="0"/>
              </a:rPr>
              <a:pPr/>
              <a:t>43</a:t>
            </a:fld>
            <a:endParaRPr lang="en-US" altLang="en-US" dirty="0">
              <a:latin typeface="Georgia" panose="02040502050405020303" pitchFamily="18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96962"/>
            <a:ext cx="8229600" cy="5029201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Key messages</a:t>
            </a:r>
          </a:p>
          <a:p>
            <a:pPr lvl="1" eaLnBrk="1" hangingPunct="1"/>
            <a:r>
              <a:rPr lang="en-US" altLang="en-US" sz="2000" dirty="0"/>
              <a:t>How do these medications </a:t>
            </a:r>
            <a:r>
              <a:rPr lang="en-US" altLang="en-US" sz="2000" b="1" dirty="0">
                <a:solidFill>
                  <a:schemeClr val="accent1">
                    <a:lumMod val="50000"/>
                  </a:schemeClr>
                </a:solidFill>
              </a:rPr>
              <a:t>work</a:t>
            </a:r>
            <a:r>
              <a:rPr lang="en-US" altLang="en-US" sz="2000" dirty="0"/>
              <a:t>?</a:t>
            </a:r>
          </a:p>
          <a:p>
            <a:pPr lvl="2" eaLnBrk="1" hangingPunct="1">
              <a:buFontTx/>
              <a:buNone/>
            </a:pPr>
            <a:r>
              <a:rPr lang="en-US" altLang="en-US" sz="1800" dirty="0"/>
              <a:t>By restoring chemical imbalance in the brain</a:t>
            </a:r>
          </a:p>
          <a:p>
            <a:pPr lvl="1" eaLnBrk="1" hangingPunct="1"/>
            <a:r>
              <a:rPr lang="en-US" altLang="en-US" sz="2000" dirty="0"/>
              <a:t>There are </a:t>
            </a:r>
            <a:r>
              <a:rPr lang="en-US" altLang="en-US" sz="2000" b="1" dirty="0">
                <a:solidFill>
                  <a:schemeClr val="accent1">
                    <a:lumMod val="50000"/>
                  </a:schemeClr>
                </a:solidFill>
              </a:rPr>
              <a:t>several</a:t>
            </a:r>
            <a:r>
              <a:rPr lang="en-US" altLang="en-US" sz="2000" dirty="0"/>
              <a:t> </a:t>
            </a:r>
            <a:r>
              <a:rPr lang="en-US" altLang="en-US" sz="2000" b="1" dirty="0">
                <a:solidFill>
                  <a:schemeClr val="accent1">
                    <a:lumMod val="50000"/>
                  </a:schemeClr>
                </a:solidFill>
              </a:rPr>
              <a:t>options</a:t>
            </a:r>
            <a:r>
              <a:rPr lang="en-US" altLang="en-US" sz="2000" dirty="0"/>
              <a:t> (over 20 available medications)</a:t>
            </a:r>
          </a:p>
          <a:p>
            <a:pPr eaLnBrk="1" hangingPunct="1"/>
            <a:r>
              <a:rPr lang="en-US" altLang="en-US" sz="2400" dirty="0"/>
              <a:t>Anticipate</a:t>
            </a:r>
          </a:p>
          <a:p>
            <a:pPr lvl="1" eaLnBrk="1" hangingPunct="1"/>
            <a:r>
              <a:rPr lang="en-US" altLang="en-US" sz="2000" dirty="0"/>
              <a:t>Patient </a:t>
            </a:r>
            <a:r>
              <a:rPr lang="en-US" altLang="en-US" sz="2000" b="1" dirty="0">
                <a:solidFill>
                  <a:schemeClr val="accent1">
                    <a:lumMod val="50000"/>
                  </a:schemeClr>
                </a:solidFill>
              </a:rPr>
              <a:t>concerns</a:t>
            </a:r>
            <a:r>
              <a:rPr lang="en-US" altLang="en-US" sz="2000" dirty="0"/>
              <a:t> about medications</a:t>
            </a:r>
          </a:p>
          <a:p>
            <a:pPr lvl="1" eaLnBrk="1" hangingPunct="1"/>
            <a:r>
              <a:rPr lang="en-US" altLang="en-US" sz="2000" b="1" dirty="0">
                <a:solidFill>
                  <a:schemeClr val="accent1">
                    <a:lumMod val="50000"/>
                  </a:schemeClr>
                </a:solidFill>
              </a:rPr>
              <a:t>Side effects </a:t>
            </a:r>
            <a:r>
              <a:rPr lang="en-US" altLang="en-US" sz="2000" dirty="0"/>
              <a:t>(these can be managed)</a:t>
            </a:r>
          </a:p>
          <a:p>
            <a:pPr lvl="1" eaLnBrk="1" hangingPunct="1"/>
            <a:r>
              <a:rPr lang="en-US" altLang="en-US" sz="2000" dirty="0"/>
              <a:t>Problems with </a:t>
            </a:r>
            <a:r>
              <a:rPr lang="en-US" altLang="en-US" sz="2000" b="1" dirty="0">
                <a:solidFill>
                  <a:schemeClr val="accent1">
                    <a:lumMod val="50000"/>
                  </a:schemeClr>
                </a:solidFill>
              </a:rPr>
              <a:t>adherence</a:t>
            </a:r>
            <a:endParaRPr lang="en-US" altLang="en-US" sz="2000" dirty="0"/>
          </a:p>
          <a:p>
            <a:pPr eaLnBrk="1" hangingPunct="1"/>
            <a:r>
              <a:rPr lang="en-US" altLang="en-US" sz="2400" dirty="0"/>
              <a:t>Reinforce</a:t>
            </a:r>
          </a:p>
          <a:p>
            <a:pPr lvl="1" eaLnBrk="1" hangingPunct="1"/>
            <a:r>
              <a:rPr lang="en-US" altLang="en-US" sz="2000" dirty="0"/>
              <a:t>Need for </a:t>
            </a:r>
            <a:r>
              <a:rPr lang="en-US" altLang="en-US" sz="2000" b="1" dirty="0">
                <a:solidFill>
                  <a:schemeClr val="accent1">
                    <a:lumMod val="50000"/>
                  </a:schemeClr>
                </a:solidFill>
              </a:rPr>
              <a:t>continuation</a:t>
            </a:r>
            <a:r>
              <a:rPr lang="en-US" altLang="en-US" sz="2000" dirty="0"/>
              <a:t> or </a:t>
            </a:r>
            <a:r>
              <a:rPr lang="en-US" altLang="en-US" sz="2000" b="1" dirty="0">
                <a:solidFill>
                  <a:schemeClr val="accent1">
                    <a:lumMod val="50000"/>
                  </a:schemeClr>
                </a:solidFill>
              </a:rPr>
              <a:t>maintenance</a:t>
            </a:r>
            <a:r>
              <a:rPr lang="en-US" altLang="en-US" sz="2000" dirty="0"/>
              <a:t> treatment to prevent relapse even after the patient feels better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533400"/>
            <a:ext cx="8534400" cy="569595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x-none" sz="2800" b="1" dirty="0"/>
              <a:t>Patient Education about Antidepressants</a:t>
            </a:r>
          </a:p>
        </p:txBody>
      </p:sp>
      <p:pic>
        <p:nvPicPr>
          <p:cNvPr id="3" name="Graphic 2" descr="Teacher">
            <a:extLst>
              <a:ext uri="{FF2B5EF4-FFF2-40B4-BE49-F238E27FC236}">
                <a16:creationId xmlns:a16="http://schemas.microsoft.com/office/drawing/2014/main" id="{DE9ABCE5-ADE0-2045-9C28-DFE7A0FBC2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71800" y="274638"/>
            <a:ext cx="5867400" cy="58674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12930" r="10924"/>
          <a:stretch/>
        </p:blipFill>
        <p:spPr>
          <a:xfrm>
            <a:off x="1156854" y="1072640"/>
            <a:ext cx="6788727" cy="5605251"/>
          </a:xfrm>
          <a:ln>
            <a:noFill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CC07DFD-B49B-DA4E-82DF-CB4C7FBE1597}"/>
              </a:ext>
            </a:extLst>
          </p:cNvPr>
          <p:cNvGrpSpPr/>
          <p:nvPr/>
        </p:nvGrpSpPr>
        <p:grpSpPr>
          <a:xfrm>
            <a:off x="0" y="350255"/>
            <a:ext cx="8880764" cy="6327636"/>
            <a:chOff x="0" y="350255"/>
            <a:chExt cx="8880764" cy="632763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2C54B97-FD1B-1845-B5C3-9FC70894FBFB}"/>
                </a:ext>
              </a:extLst>
            </p:cNvPr>
            <p:cNvSpPr/>
            <p:nvPr/>
          </p:nvSpPr>
          <p:spPr>
            <a:xfrm>
              <a:off x="221673" y="637309"/>
              <a:ext cx="8659091" cy="6040582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Delay 5">
              <a:extLst>
                <a:ext uri="{FF2B5EF4-FFF2-40B4-BE49-F238E27FC236}">
                  <a16:creationId xmlns:a16="http://schemas.microsoft.com/office/drawing/2014/main" id="{19FA8098-4C6F-1245-850D-A34AD8FD9B5F}"/>
                </a:ext>
              </a:extLst>
            </p:cNvPr>
            <p:cNvSpPr/>
            <p:nvPr/>
          </p:nvSpPr>
          <p:spPr>
            <a:xfrm>
              <a:off x="6095997" y="350255"/>
              <a:ext cx="789712" cy="684433"/>
            </a:xfrm>
            <a:prstGeom prst="flowChartDelay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1C46F481-0370-894B-ADA4-27E121163F14}"/>
                </a:ext>
              </a:extLst>
            </p:cNvPr>
            <p:cNvSpPr txBox="1">
              <a:spLocks/>
            </p:cNvSpPr>
            <p:nvPr/>
          </p:nvSpPr>
          <p:spPr>
            <a:xfrm>
              <a:off x="0" y="350255"/>
              <a:ext cx="6534615" cy="684433"/>
            </a:xfrm>
            <a:prstGeom prst="rect">
              <a:avLst/>
            </a:prstGeom>
            <a:solidFill>
              <a:schemeClr val="accent6"/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>The Collaborative Care Model- Overview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27165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1B55B10-F14C-4377-A130-1A86A57D535C}" type="slidenum">
              <a:rPr lang="en-US" altLang="en-US">
                <a:latin typeface="Georgia" panose="02040502050405020303" pitchFamily="18" charset="0"/>
              </a:rPr>
              <a:pPr/>
              <a:t>45</a:t>
            </a:fld>
            <a:endParaRPr lang="en-US" altLang="en-US" dirty="0">
              <a:latin typeface="Georgia" panose="02040502050405020303" pitchFamily="18" charset="0"/>
            </a:endParaRPr>
          </a:p>
        </p:txBody>
      </p:sp>
      <p:pic>
        <p:nvPicPr>
          <p:cNvPr id="6147" name="Picture 4" descr="Slide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2" t="28133" r="9173" b="4588"/>
          <a:stretch/>
        </p:blipFill>
        <p:spPr bwMode="auto">
          <a:xfrm>
            <a:off x="990600" y="1154610"/>
            <a:ext cx="716280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533400"/>
            <a:ext cx="8534400" cy="569595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24000" y="239389"/>
            <a:ext cx="6096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+mn-lt"/>
              </a:rPr>
              <a:t>Cycle of Depression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C5CD37-4192-664C-B913-E41B449CDFCF}"/>
              </a:ext>
            </a:extLst>
          </p:cNvPr>
          <p:cNvSpPr txBox="1"/>
          <p:nvPr/>
        </p:nvSpPr>
        <p:spPr>
          <a:xfrm>
            <a:off x="1143000" y="13716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CBT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4EDD82-9407-EC4E-BBC3-EBE2593E5374}"/>
              </a:ext>
            </a:extLst>
          </p:cNvPr>
          <p:cNvSpPr txBox="1"/>
          <p:nvPr/>
        </p:nvSpPr>
        <p:spPr>
          <a:xfrm>
            <a:off x="7068651" y="5446694"/>
            <a:ext cx="1770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MEDICATIONS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EFE27C-1A35-7B4F-AE21-E65D255559FF}"/>
              </a:ext>
            </a:extLst>
          </p:cNvPr>
          <p:cNvSpPr txBox="1"/>
          <p:nvPr/>
        </p:nvSpPr>
        <p:spPr>
          <a:xfrm>
            <a:off x="587514" y="5260809"/>
            <a:ext cx="1415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Community </a:t>
            </a:r>
          </a:p>
          <a:p>
            <a:r>
              <a:rPr lang="en-US" dirty="0"/>
              <a:t>Intervention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98C63E-BAAF-A742-984E-9F6435A1634F}"/>
              </a:ext>
            </a:extLst>
          </p:cNvPr>
          <p:cNvSpPr txBox="1"/>
          <p:nvPr/>
        </p:nvSpPr>
        <p:spPr>
          <a:xfrm>
            <a:off x="6858000" y="1179731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PST</a:t>
            </a:r>
          </a:p>
        </p:txBody>
      </p:sp>
    </p:spTree>
    <p:extLst>
      <p:ext uri="{BB962C8B-B14F-4D97-AF65-F5344CB8AC3E}">
        <p14:creationId xmlns:p14="http://schemas.microsoft.com/office/powerpoint/2010/main" val="741362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2761591-6DD6-4C2A-A117-E48AFF3FFE78}" type="slidenum">
              <a:rPr lang="en-US" altLang="en-US">
                <a:latin typeface="Georgia" panose="02040502050405020303" pitchFamily="18" charset="0"/>
              </a:rPr>
              <a:pPr/>
              <a:t>46</a:t>
            </a:fld>
            <a:endParaRPr lang="en-US" altLang="en-US" dirty="0">
              <a:latin typeface="Georgia" panose="02040502050405020303" pitchFamily="18" charset="0"/>
            </a:endParaRPr>
          </a:p>
        </p:txBody>
      </p:sp>
      <p:sp>
        <p:nvSpPr>
          <p:cNvPr id="7" name="AutoShape 11" descr="data:image/svg+xml;charset=utf8,%20%3Csvg%20version%3D'1.1'%20width%3D'114'%20height%3D'115'%20xmlns%3D'http%3A%2F%2Fwww.w3.org%2F2000%2Fsvg'%20xmlns%3Axlink%3D'http%3A%2F%2Fwww.w3.org%2F1999%2Fxlink'%20overflow%3D'hidden'%3E%3Cg%3E%3Cpath%20d%3D'%20M%2086%2055.1%20C%2088.9%2050.9%2088.7%2045.2%2085.5%2041.2%20C%2085.9%2040%2086.1%2038.8%2086.1%2037.6%20C%2086.1%2031.9%2082%2027.1%2076.5%2026%20C%2074.8%2021.1%2070.3%2017.9%2065.1%2017.9%20C%2064.2%2017.9%2063.2%2018%2062.3%2018.2%20C%2060.2%2015.7%2057.1%2014.2%2053.9%2013.9%20C%2050.6%2013.7%2047.4%2014.8%2045%2017%20C%2041.9%2014.9%2038%2014.3%2034.5%2015.4%20C%2030.9%2016.5%2028.1%2019.2%2026.8%2022.8%20C%2026.6%2022.8%2026.3%2022.8%2026.1%2022.8%20C%2019.5%2022.8%2014.2%2028%2014.1%2034.6%20C%2014.1%2034.8%2014.1%2035%2014.1%2035.2%20C%2010.1%2037.4%207.8%2041.7%208.1%2046.3%20C%208.5%2052.6%2014.1%2057.3%2020.5%2057.3%20L%2036%2057.3%20C%2042.6%2057.3%2048%2062.6%2048.1%2069.2%20L%2048.1%2082%20L%2056%2082%20L%2056%2073%20C%2056%2072.6%2056%2072.1%2056%2071.7%20C%2056%2068%2055.9%2063.3%2058.5%2060.3%20C%2060.1%2058.6%2061.9%2057.1%2063.8%2055.8%20C%2065.3%2054.9%2066.6%2053.8%2067.7%2052.5%20C%2068.2%2051.7%2068.7%2050.9%2069%2050.1%20C%2066.9%2049.3%2064.7%2049%2062.5%2049.3%20C%2061.4%2049.4%2060.4%2048.7%2060.2%2047.6%20C%2060.1%2046.5%2060.8%2045.5%2061.9%2045.3%20C%2064.6%2044.9%2067.3%2045.2%2069.9%2046.2%20C%2069.9%2045.9%2069.9%2045.7%2070%2045.4%20C%2070.1%2043.8%2069.9%2042.2%2069.4%2040.7%20C%2068%2037.1%2064.5%2035.5%2061.2%2034.2%20C%2060.6%2034%2060%2033.8%2059.2%2033.6%20L%2058.6%2033.4%20L%2058.5%2033.4%20C%2057.7%2033.5%2057%2033.7%2056.2%2034%20L%2055.3%2034.2%20L%2054.3%2034.4%20C%2052.6%2036.4%2051.7%2039%2051.9%2041.7%20C%2052.1%2044.4%2053.4%2046.8%2055.4%2048.5%20C%2056.2%2049.2%2056.2%2050.4%2055.6%2051.3%20C%2055%2052%2053.8%2052.1%2053%2051.5%20C%2051.8%2050.5%2050.8%2049.2%2050%2047.8%20L%2049.8%2047.8%20C%2047%2047.3%2043.8%2046.8%2041.2%2045.1%20C%2040.3%2044.5%2040.1%2043.3%2040.7%2042.4%20C%2041.3%2041.5%2042.5%2041.2%2043.4%2041.8%20C%2044.9%2042.7%2046.6%2043.3%2048.4%2043.5%20C%2048.2%2043%2048.1%2042.5%2048%2041.9%20C%2047.8%2039.7%2048.2%2037.4%2049.1%2035.4%20C%2047.7%2035.6%2046.4%2035.7%2045%2035.7%20C%2043.8%2035.7%2042.6%2035.6%2041.4%2035.4%20C%2039.2%2038.1%2036.1%2040.1%2032.7%2040.9%20C%2028.2%2043.2%2024%2046.1%2024%2051%20C%2024%2052.1%2023.1%2053%2022%2053%20C%2020.9%2053%2020%2052.1%2020%2051%20C%2020.1%2047.2%2021.8%2043.7%2024.7%2041.3%20C%2022.3%2041%2020.1%2040%2018.5%2038.2%20C%2017.8%2037.3%2018%2036.1%2018.8%2035.4%20C%2019.6%2034.7%2020.9%2034.8%2021.6%2035.6%20C%2022.4%2036.6%2024.7%2037.5%2028%2037.4%20C%2031.3%2037.4%2034.6%2036.2%2037.1%2034%20C%2034.2%2032.8%2031.8%2030.6%2030.3%2027.8%20C%2029.7%2026.8%2030.1%2025.6%2031%2025.1%20C%2032%2024.5%2033.2%2024.9%2033.7%2025.8%20C%2036.7%2031.2%2043%2032.7%2052.9%2030.4%20C%2051.1%2028.9%2049.8%2026.5%2049.9%2022.7%20C%2049.9%2021.6%2050.9%2020.7%2052%2020.8%20C%2053.1%2020.8%2054%2021.8%2053.9%2022.9%20C%2053.7%2027.4%2056.2%2028.3%2060.2%2029.5%20C%2060.8%2029.7%2061.4%2029.8%2062%2030%20C%2063.1%2027.5%2065.3%2025.6%2068%2024.9%20C%2069.1%2024.6%2070.2%2025.3%2070.5%2026.4%20C%2070.8%2027.5%2070.1%2028.6%2069%2028.9%20C%2067.6%2029.3%2066.5%2030.2%2065.8%2031.5%20C%2065.8%2031.6%2065.8%2031.6%2065.8%2031.7%20C%2068.9%2033.2%2071.6%2035.4%2073%2039.1%20C%2073.3%2039.9%2073.5%2040.7%2073.6%2041.5%20C%2074%2041.2%2074.3%2040.8%2074.5%2040.3%20C%2075.2%2038.8%2075.7%2037.3%2075.9%2035.6%20C%2076%2034.9%2076.5%2034.3%2077.2%2034%20C%2077.9%2033.7%2078.7%2033.9%2079.2%2034.4%20C%2079.8%2034.9%2080%2035.6%2079.8%2036.4%20C%2079.5%2038.4%2078.9%2040.4%2077.9%2042.2%20C%2076.9%2043.9%2075.4%2045.3%2073.6%2046.3%20C%2073.4%2048.8%2072.6%2051.3%2071.4%2053.5%20C%2072.7%2055%2074.1%2056.3%2075.8%2057.3%20C%2076.4%2057.7%2076.8%2058.4%2076.8%2059.1%20C%2076.8%2059.8%2076.4%2060.5%2075.7%2060.8%20C%2075%2061.1%2074.3%2061.1%2073.7%2060.7%20C%2072%2059.6%2070.4%2058.2%2069%2056.7%20C%2068%2057.5%2066.9%2058.3%2065.9%2059%20C%2064.2%2060.1%2062.7%2061.3%2061.4%2062.8%20C%2059.8%2064.7%2059.9%2068.4%2059.9%2071.6%20C%2059.9%2072.1%2059.9%2072.5%2059.9%2073%20L%2059.9%2082%20L%2067.9%2082%20C%2067.9%2069%2074.1%2068.3%2074.9%2068.1%20C%2077.5%2067.4%2084.4%2063.8%2085.9%2056.4%20C%2086.1%2056%2086%2055.5%2086%2055.1%20C%2085.9%2055.1%2085.9%2055.1%2086%2055.1%20Z'%20fill%3D'%23ED7D31'%20fill-rule%3D'nonzero'%20fill-opacity%3D'1'%20transform%3D'matrix(1.1875%2C0%2C0%2C1.19792%2C-3.84952e-05%2C4.28696e-05)'%2F%3E%3C%2Fg%3E%3C%2Fsvg%3E"/>
          <p:cNvSpPr>
            <a:spLocks noChangeAspect="1" noChangeArrowheads="1"/>
          </p:cNvSpPr>
          <p:nvPr/>
        </p:nvSpPr>
        <p:spPr bwMode="auto">
          <a:xfrm>
            <a:off x="-1" y="-1"/>
            <a:ext cx="18383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19400" y="2895600"/>
            <a:ext cx="33922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Georgia" panose="02040502050405020303" pitchFamily="18" charset="0"/>
              </a:rPr>
              <a:t>THANK YOU!</a:t>
            </a:r>
            <a:endParaRPr lang="en-US" sz="4000" dirty="0">
              <a:latin typeface="Georgia" panose="02040502050405020303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587" y="3603486"/>
            <a:ext cx="3771900" cy="9810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3" y="6070386"/>
            <a:ext cx="1563757" cy="787613"/>
          </a:xfrm>
          <a:prstGeom prst="rect">
            <a:avLst/>
          </a:prstGeom>
        </p:spPr>
      </p:pic>
      <p:pic>
        <p:nvPicPr>
          <p:cNvPr id="19" name="Picture 4" descr="Image result for lsuhsc log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8" t="26616" r="7470" b="25890"/>
          <a:stretch/>
        </p:blipFill>
        <p:spPr bwMode="auto">
          <a:xfrm>
            <a:off x="7149727" y="6194869"/>
            <a:ext cx="1846784" cy="53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84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D28B98C-E6DF-334B-821C-4D158970506F}"/>
              </a:ext>
            </a:extLst>
          </p:cNvPr>
          <p:cNvGrpSpPr/>
          <p:nvPr/>
        </p:nvGrpSpPr>
        <p:grpSpPr>
          <a:xfrm>
            <a:off x="1" y="350255"/>
            <a:ext cx="8880764" cy="6327636"/>
            <a:chOff x="0" y="350255"/>
            <a:chExt cx="8880764" cy="632763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F6FE2AD-F72F-4045-A150-D86FCB5C1FFE}"/>
                </a:ext>
              </a:extLst>
            </p:cNvPr>
            <p:cNvSpPr/>
            <p:nvPr/>
          </p:nvSpPr>
          <p:spPr>
            <a:xfrm>
              <a:off x="221673" y="637309"/>
              <a:ext cx="8659091" cy="6040582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Delay 5">
              <a:extLst>
                <a:ext uri="{FF2B5EF4-FFF2-40B4-BE49-F238E27FC236}">
                  <a16:creationId xmlns:a16="http://schemas.microsoft.com/office/drawing/2014/main" id="{CA3FF8AC-5F50-6547-9BF2-4234895D83E5}"/>
                </a:ext>
              </a:extLst>
            </p:cNvPr>
            <p:cNvSpPr/>
            <p:nvPr/>
          </p:nvSpPr>
          <p:spPr>
            <a:xfrm>
              <a:off x="6095997" y="350255"/>
              <a:ext cx="789712" cy="684433"/>
            </a:xfrm>
            <a:prstGeom prst="flowChartDelay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E17C7CE5-7117-DE46-A6BB-607EEC1B1F81}"/>
                </a:ext>
              </a:extLst>
            </p:cNvPr>
            <p:cNvSpPr txBox="1">
              <a:spLocks/>
            </p:cNvSpPr>
            <p:nvPr/>
          </p:nvSpPr>
          <p:spPr>
            <a:xfrm>
              <a:off x="0" y="350255"/>
              <a:ext cx="6534615" cy="684433"/>
            </a:xfrm>
            <a:prstGeom prst="rect">
              <a:avLst/>
            </a:prstGeom>
            <a:solidFill>
              <a:schemeClr val="accent2"/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200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>Symptoms of Depression</a:t>
              </a:r>
            </a:p>
          </p:txBody>
        </p:sp>
      </p:grp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5CEC515E-9E31-094A-A695-5CC7079867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5862374"/>
              </p:ext>
            </p:extLst>
          </p:nvPr>
        </p:nvGraphicFramePr>
        <p:xfrm>
          <a:off x="628650" y="1479633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9FC238B-473E-FD48-9ACC-E6FB5AA111EE}"/>
              </a:ext>
            </a:extLst>
          </p:cNvPr>
          <p:cNvSpPr txBox="1"/>
          <p:nvPr/>
        </p:nvSpPr>
        <p:spPr>
          <a:xfrm>
            <a:off x="2968619" y="5169326"/>
            <a:ext cx="322222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Significant or Severe</a:t>
            </a:r>
            <a:b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Change in Function </a:t>
            </a:r>
          </a:p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Or Behavior</a:t>
            </a:r>
          </a:p>
        </p:txBody>
      </p:sp>
    </p:spTree>
    <p:extLst>
      <p:ext uri="{BB962C8B-B14F-4D97-AF65-F5344CB8AC3E}">
        <p14:creationId xmlns:p14="http://schemas.microsoft.com/office/powerpoint/2010/main" val="1732347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1B55B10-F14C-4377-A130-1A86A57D535C}" type="slidenum">
              <a:rPr lang="en-US" altLang="en-US">
                <a:latin typeface="Georgia" panose="02040502050405020303" pitchFamily="18" charset="0"/>
              </a:rPr>
              <a:pPr/>
              <a:t>6</a:t>
            </a:fld>
            <a:endParaRPr lang="en-US" altLang="en-US" dirty="0">
              <a:latin typeface="Georgia" panose="02040502050405020303" pitchFamily="18" charset="0"/>
            </a:endParaRPr>
          </a:p>
        </p:txBody>
      </p:sp>
      <p:pic>
        <p:nvPicPr>
          <p:cNvPr id="6147" name="Picture 4" descr="Slide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2" t="28133" r="9173" b="4588"/>
          <a:stretch/>
        </p:blipFill>
        <p:spPr bwMode="auto">
          <a:xfrm>
            <a:off x="990600" y="1154610"/>
            <a:ext cx="716280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533400"/>
            <a:ext cx="8534400" cy="569595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24000" y="239389"/>
            <a:ext cx="6096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+mn-lt"/>
              </a:rPr>
              <a:t>Cycle of Depression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685800"/>
            <a:ext cx="8839200" cy="59436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2252662" y="457199"/>
            <a:ext cx="4638675" cy="457201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4000" b="1" dirty="0">
                <a:solidFill>
                  <a:srgbClr val="000000"/>
                </a:solidFill>
              </a:rPr>
              <a:t>Main Ideas of CBT</a:t>
            </a:r>
            <a:endParaRPr lang="en-US" altLang="en-US" sz="4000" b="1" dirty="0">
              <a:solidFill>
                <a:srgbClr val="000000"/>
              </a:solidFill>
              <a:effectLst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72FBBCB-FD74-F74D-A0CB-AEA1A97ECF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222976"/>
              </p:ext>
            </p:extLst>
          </p:nvPr>
        </p:nvGraphicFramePr>
        <p:xfrm>
          <a:off x="628650" y="1371600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A95E905-29F4-FF46-BA48-0E7E9E3F6DD4}"/>
              </a:ext>
            </a:extLst>
          </p:cNvPr>
          <p:cNvSpPr txBox="1"/>
          <p:nvPr/>
        </p:nvSpPr>
        <p:spPr>
          <a:xfrm>
            <a:off x="2655908" y="5169326"/>
            <a:ext cx="384765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Significant Improvement</a:t>
            </a:r>
          </a:p>
          <a:p>
            <a:pPr algn="ctr"/>
            <a:r>
              <a:rPr lang="en-US" sz="2800" b="1" dirty="0"/>
              <a:t>In &amp; Recovery From</a:t>
            </a:r>
          </a:p>
          <a:p>
            <a:pPr algn="ctr"/>
            <a:r>
              <a:rPr lang="en-US" sz="2800" b="1" dirty="0"/>
              <a:t>Depression</a:t>
            </a:r>
          </a:p>
        </p:txBody>
      </p:sp>
    </p:spTree>
    <p:extLst>
      <p:ext uri="{BB962C8B-B14F-4D97-AF65-F5344CB8AC3E}">
        <p14:creationId xmlns:p14="http://schemas.microsoft.com/office/powerpoint/2010/main" val="725395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19F7F21-C053-7C41-92D7-9654393FF4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9266498"/>
              </p:ext>
            </p:extLst>
          </p:nvPr>
        </p:nvGraphicFramePr>
        <p:xfrm>
          <a:off x="2349213" y="1568379"/>
          <a:ext cx="5880388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714297A2-ABBA-A246-A35E-B25E84022C75}"/>
              </a:ext>
            </a:extLst>
          </p:cNvPr>
          <p:cNvGrpSpPr/>
          <p:nvPr/>
        </p:nvGrpSpPr>
        <p:grpSpPr>
          <a:xfrm>
            <a:off x="1" y="207375"/>
            <a:ext cx="8880764" cy="6470516"/>
            <a:chOff x="0" y="207375"/>
            <a:chExt cx="8880764" cy="647051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C8CB463-DEF6-4846-82F6-8452D6DB0965}"/>
                </a:ext>
              </a:extLst>
            </p:cNvPr>
            <p:cNvSpPr/>
            <p:nvPr/>
          </p:nvSpPr>
          <p:spPr>
            <a:xfrm>
              <a:off x="221673" y="637309"/>
              <a:ext cx="8659091" cy="6040582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Delay 7">
              <a:extLst>
                <a:ext uri="{FF2B5EF4-FFF2-40B4-BE49-F238E27FC236}">
                  <a16:creationId xmlns:a16="http://schemas.microsoft.com/office/drawing/2014/main" id="{D7E405AB-7097-A648-8F59-8EA30273019B}"/>
                </a:ext>
              </a:extLst>
            </p:cNvPr>
            <p:cNvSpPr/>
            <p:nvPr/>
          </p:nvSpPr>
          <p:spPr>
            <a:xfrm>
              <a:off x="6095997" y="207375"/>
              <a:ext cx="789712" cy="931069"/>
            </a:xfrm>
            <a:prstGeom prst="flowChartDelay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7BA1B1C7-3BE5-A544-A6FF-F6162DBF9B4A}"/>
                </a:ext>
              </a:extLst>
            </p:cNvPr>
            <p:cNvSpPr txBox="1">
              <a:spLocks/>
            </p:cNvSpPr>
            <p:nvPr/>
          </p:nvSpPr>
          <p:spPr>
            <a:xfrm>
              <a:off x="0" y="207375"/>
              <a:ext cx="6534615" cy="931069"/>
            </a:xfrm>
            <a:prstGeom prst="rect">
              <a:avLst/>
            </a:prstGeom>
            <a:solidFill>
              <a:schemeClr val="accent2"/>
            </a:solidFill>
          </p:spPr>
          <p:txBody>
            <a:bodyPr vert="horz" lIns="91440" tIns="45720" rIns="91440" bIns="45720" rtlCol="0" anchor="ctr">
              <a:normAutofit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200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>Seven Steps of PST for Primacy Care</a:t>
              </a:r>
            </a:p>
          </p:txBody>
        </p:sp>
      </p:grpSp>
      <p:pic>
        <p:nvPicPr>
          <p:cNvPr id="10" name="Graphic 9" descr="Thought bubble">
            <a:extLst>
              <a:ext uri="{FF2B5EF4-FFF2-40B4-BE49-F238E27FC236}">
                <a16:creationId xmlns:a16="http://schemas.microsoft.com/office/drawing/2014/main" id="{AE18D967-5E27-694B-BDBD-9DB6013B5F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34317" y="1848960"/>
            <a:ext cx="309037" cy="309037"/>
          </a:xfrm>
          <a:prstGeom prst="rect">
            <a:avLst/>
          </a:prstGeom>
        </p:spPr>
      </p:pic>
      <p:pic>
        <p:nvPicPr>
          <p:cNvPr id="12" name="Graphic 11" descr="Bullseye">
            <a:extLst>
              <a:ext uri="{FF2B5EF4-FFF2-40B4-BE49-F238E27FC236}">
                <a16:creationId xmlns:a16="http://schemas.microsoft.com/office/drawing/2014/main" id="{3ECFEF21-6B25-B744-AF06-937993B8ECB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918310" y="2482613"/>
            <a:ext cx="278700" cy="278700"/>
          </a:xfrm>
          <a:prstGeom prst="rect">
            <a:avLst/>
          </a:prstGeom>
        </p:spPr>
      </p:pic>
      <p:pic>
        <p:nvPicPr>
          <p:cNvPr id="14" name="Graphic 13" descr="Lightbulb">
            <a:extLst>
              <a:ext uri="{FF2B5EF4-FFF2-40B4-BE49-F238E27FC236}">
                <a16:creationId xmlns:a16="http://schemas.microsoft.com/office/drawing/2014/main" id="{487419A5-4259-C440-9CAB-829AEEFFF9A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135217" y="3132079"/>
            <a:ext cx="278700" cy="278700"/>
          </a:xfrm>
          <a:prstGeom prst="rect">
            <a:avLst/>
          </a:prstGeom>
        </p:spPr>
      </p:pic>
      <p:pic>
        <p:nvPicPr>
          <p:cNvPr id="16" name="Graphic 15" descr="Magnifying glass">
            <a:extLst>
              <a:ext uri="{FF2B5EF4-FFF2-40B4-BE49-F238E27FC236}">
                <a16:creationId xmlns:a16="http://schemas.microsoft.com/office/drawing/2014/main" id="{49B4EABD-36F9-BE4C-8771-3AEEB5C7CC5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197903" y="3738195"/>
            <a:ext cx="278700" cy="278700"/>
          </a:xfrm>
          <a:prstGeom prst="rect">
            <a:avLst/>
          </a:prstGeom>
        </p:spPr>
      </p:pic>
      <p:pic>
        <p:nvPicPr>
          <p:cNvPr id="18" name="Graphic 17" descr="Run">
            <a:extLst>
              <a:ext uri="{FF2B5EF4-FFF2-40B4-BE49-F238E27FC236}">
                <a16:creationId xmlns:a16="http://schemas.microsoft.com/office/drawing/2014/main" id="{575F3740-20EB-1D43-AF9C-E4A8EBB48F6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914671" y="5032659"/>
            <a:ext cx="278700" cy="278700"/>
          </a:xfrm>
          <a:prstGeom prst="rect">
            <a:avLst/>
          </a:prstGeom>
        </p:spPr>
      </p:pic>
      <p:pic>
        <p:nvPicPr>
          <p:cNvPr id="20" name="Graphic 19" descr="Checklist">
            <a:extLst>
              <a:ext uri="{FF2B5EF4-FFF2-40B4-BE49-F238E27FC236}">
                <a16:creationId xmlns:a16="http://schemas.microsoft.com/office/drawing/2014/main" id="{492C3790-B64D-9E44-B3E5-BD5B620F69D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536071" y="5647367"/>
            <a:ext cx="278700" cy="278700"/>
          </a:xfrm>
          <a:prstGeom prst="rect">
            <a:avLst/>
          </a:prstGeom>
        </p:spPr>
      </p:pic>
      <p:pic>
        <p:nvPicPr>
          <p:cNvPr id="22" name="Graphic 21" descr="Checkmark">
            <a:extLst>
              <a:ext uri="{FF2B5EF4-FFF2-40B4-BE49-F238E27FC236}">
                <a16:creationId xmlns:a16="http://schemas.microsoft.com/office/drawing/2014/main" id="{FFF14C1D-AA2F-AF40-BEB7-6AF27A8308F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127958" y="4374534"/>
            <a:ext cx="278700" cy="278700"/>
          </a:xfrm>
          <a:prstGeom prst="rect">
            <a:avLst/>
          </a:prstGeom>
        </p:spPr>
      </p:pic>
      <p:sp>
        <p:nvSpPr>
          <p:cNvPr id="31" name="Arrow: Curved Down 30">
            <a:extLst>
              <a:ext uri="{FF2B5EF4-FFF2-40B4-BE49-F238E27FC236}">
                <a16:creationId xmlns:a16="http://schemas.microsoft.com/office/drawing/2014/main" id="{8244C8E8-A07A-45C2-8130-A76FE6407272}"/>
              </a:ext>
            </a:extLst>
          </p:cNvPr>
          <p:cNvSpPr/>
          <p:nvPr/>
        </p:nvSpPr>
        <p:spPr>
          <a:xfrm rot="-5400000">
            <a:off x="-654618" y="2856368"/>
            <a:ext cx="4040033" cy="1910723"/>
          </a:xfrm>
          <a:prstGeom prst="curved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185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CAAF7D-4E2D-7945-911D-CC543A40BDC6}"/>
              </a:ext>
            </a:extLst>
          </p:cNvPr>
          <p:cNvSpPr/>
          <p:nvPr/>
        </p:nvSpPr>
        <p:spPr>
          <a:xfrm>
            <a:off x="228600" y="580652"/>
            <a:ext cx="86868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The power of thoughts is in how they make you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feel</a:t>
            </a:r>
            <a:r>
              <a:rPr lang="en-US" sz="32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and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act</a:t>
            </a:r>
            <a:r>
              <a:rPr lang="en-US" sz="32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 Box 81">
            <a:extLst>
              <a:ext uri="{FF2B5EF4-FFF2-40B4-BE49-F238E27FC236}">
                <a16:creationId xmlns:a16="http://schemas.microsoft.com/office/drawing/2014/main" id="{057D73A3-B9FD-1C48-8738-AF4E07333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3525" y="5070475"/>
            <a:ext cx="3543300" cy="52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ts val="200"/>
              </a:spcBef>
              <a:spcAft>
                <a:spcPts val="1000"/>
              </a:spcAft>
              <a:defRPr/>
            </a:pPr>
            <a:r>
              <a:rPr lang="en-US" altLang="en-US" sz="1400" dirty="0">
                <a:solidFill>
                  <a:srgbClr val="000000"/>
                </a:solidFill>
                <a:latin typeface="Georgia" panose="02040502050405020303" pitchFamily="18" charset="0"/>
              </a:rPr>
              <a:t>You can CHOOSE the manner in which you think.</a:t>
            </a:r>
          </a:p>
        </p:txBody>
      </p:sp>
      <p:pic>
        <p:nvPicPr>
          <p:cNvPr id="13394" name="Picture 82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4289425"/>
            <a:ext cx="1944688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95" name="Picture 83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276725"/>
            <a:ext cx="866775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371725"/>
            <a:ext cx="21018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84"/>
          <p:cNvSpPr>
            <a:spLocks noChangeShapeType="1"/>
          </p:cNvSpPr>
          <p:nvPr/>
        </p:nvSpPr>
        <p:spPr bwMode="auto">
          <a:xfrm flipH="1">
            <a:off x="1776413" y="3617913"/>
            <a:ext cx="774700" cy="515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0" name="Line 85"/>
          <p:cNvSpPr>
            <a:spLocks noChangeShapeType="1"/>
          </p:cNvSpPr>
          <p:nvPr/>
        </p:nvSpPr>
        <p:spPr bwMode="auto">
          <a:xfrm>
            <a:off x="6524625" y="3554413"/>
            <a:ext cx="774700" cy="642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Freeform 86"/>
          <p:cNvSpPr>
            <a:spLocks/>
          </p:cNvSpPr>
          <p:nvPr/>
        </p:nvSpPr>
        <p:spPr bwMode="auto">
          <a:xfrm>
            <a:off x="2617788" y="1990725"/>
            <a:ext cx="3908425" cy="2667000"/>
          </a:xfrm>
          <a:custGeom>
            <a:avLst/>
            <a:gdLst>
              <a:gd name="T0" fmla="*/ 2147483646 w 2871"/>
              <a:gd name="T1" fmla="*/ 2147483646 h 1699"/>
              <a:gd name="T2" fmla="*/ 2147483646 w 2871"/>
              <a:gd name="T3" fmla="*/ 2147483646 h 1699"/>
              <a:gd name="T4" fmla="*/ 2147483646 w 2871"/>
              <a:gd name="T5" fmla="*/ 2147483646 h 1699"/>
              <a:gd name="T6" fmla="*/ 2147483646 w 2871"/>
              <a:gd name="T7" fmla="*/ 0 h 1699"/>
              <a:gd name="T8" fmla="*/ 2147483646 w 2871"/>
              <a:gd name="T9" fmla="*/ 2147483646 h 1699"/>
              <a:gd name="T10" fmla="*/ 2147483646 w 2871"/>
              <a:gd name="T11" fmla="*/ 2147483646 h 1699"/>
              <a:gd name="T12" fmla="*/ 2147483646 w 2871"/>
              <a:gd name="T13" fmla="*/ 2147483646 h 1699"/>
              <a:gd name="T14" fmla="*/ 2147483646 w 2871"/>
              <a:gd name="T15" fmla="*/ 2147483646 h 1699"/>
              <a:gd name="T16" fmla="*/ 2147483646 w 2871"/>
              <a:gd name="T17" fmla="*/ 2147483646 h 1699"/>
              <a:gd name="T18" fmla="*/ 2147483646 w 2871"/>
              <a:gd name="T19" fmla="*/ 2147483646 h 1699"/>
              <a:gd name="T20" fmla="*/ 2147483646 w 2871"/>
              <a:gd name="T21" fmla="*/ 2147483646 h 1699"/>
              <a:gd name="T22" fmla="*/ 2147483646 w 2871"/>
              <a:gd name="T23" fmla="*/ 2147483646 h 1699"/>
              <a:gd name="T24" fmla="*/ 2147483646 w 2871"/>
              <a:gd name="T25" fmla="*/ 2147483646 h 1699"/>
              <a:gd name="T26" fmla="*/ 2147483646 w 2871"/>
              <a:gd name="T27" fmla="*/ 2147483646 h 1699"/>
              <a:gd name="T28" fmla="*/ 2147483646 w 2871"/>
              <a:gd name="T29" fmla="*/ 2147483646 h 1699"/>
              <a:gd name="T30" fmla="*/ 0 w 2871"/>
              <a:gd name="T31" fmla="*/ 2147483646 h 1699"/>
              <a:gd name="T32" fmla="*/ 2147483646 w 2871"/>
              <a:gd name="T33" fmla="*/ 2147483646 h 1699"/>
              <a:gd name="T34" fmla="*/ 2147483646 w 2871"/>
              <a:gd name="T35" fmla="*/ 2147483646 h 1699"/>
              <a:gd name="T36" fmla="*/ 2147483646 w 2871"/>
              <a:gd name="T37" fmla="*/ 2147483646 h 1699"/>
              <a:gd name="T38" fmla="*/ 2147483646 w 2871"/>
              <a:gd name="T39" fmla="*/ 2147483646 h 1699"/>
              <a:gd name="T40" fmla="*/ 2147483646 w 2871"/>
              <a:gd name="T41" fmla="*/ 2147483646 h 1699"/>
              <a:gd name="T42" fmla="*/ 2147483646 w 2871"/>
              <a:gd name="T43" fmla="*/ 2147483646 h 1699"/>
              <a:gd name="T44" fmla="*/ 2147483646 w 2871"/>
              <a:gd name="T45" fmla="*/ 2147483646 h 1699"/>
              <a:gd name="T46" fmla="*/ 2147483646 w 2871"/>
              <a:gd name="T47" fmla="*/ 2147483646 h 1699"/>
              <a:gd name="T48" fmla="*/ 2147483646 w 2871"/>
              <a:gd name="T49" fmla="*/ 2147483646 h 1699"/>
              <a:gd name="T50" fmla="*/ 2147483646 w 2871"/>
              <a:gd name="T51" fmla="*/ 2147483646 h 1699"/>
              <a:gd name="T52" fmla="*/ 2147483646 w 2871"/>
              <a:gd name="T53" fmla="*/ 2147483646 h 1699"/>
              <a:gd name="T54" fmla="*/ 2147483646 w 2871"/>
              <a:gd name="T55" fmla="*/ 2147483646 h 1699"/>
              <a:gd name="T56" fmla="*/ 2147483646 w 2871"/>
              <a:gd name="T57" fmla="*/ 2147483646 h 1699"/>
              <a:gd name="T58" fmla="*/ 2147483646 w 2871"/>
              <a:gd name="T59" fmla="*/ 2147483646 h 1699"/>
              <a:gd name="T60" fmla="*/ 2147483646 w 2871"/>
              <a:gd name="T61" fmla="*/ 2147483646 h 1699"/>
              <a:gd name="T62" fmla="*/ 2147483646 w 2871"/>
              <a:gd name="T63" fmla="*/ 2147483646 h 1699"/>
              <a:gd name="T64" fmla="*/ 2147483646 w 2871"/>
              <a:gd name="T65" fmla="*/ 2147483646 h 1699"/>
              <a:gd name="T66" fmla="*/ 2147483646 w 2871"/>
              <a:gd name="T67" fmla="*/ 2147483646 h 1699"/>
              <a:gd name="T68" fmla="*/ 2147483646 w 2871"/>
              <a:gd name="T69" fmla="*/ 2147483646 h 1699"/>
              <a:gd name="T70" fmla="*/ 2147483646 w 2871"/>
              <a:gd name="T71" fmla="*/ 2147483646 h 1699"/>
              <a:gd name="T72" fmla="*/ 2147483646 w 2871"/>
              <a:gd name="T73" fmla="*/ 2147483646 h 1699"/>
              <a:gd name="T74" fmla="*/ 2147483646 w 2871"/>
              <a:gd name="T75" fmla="*/ 2147483646 h 1699"/>
              <a:gd name="T76" fmla="*/ 2147483646 w 2871"/>
              <a:gd name="T77" fmla="*/ 2147483646 h 1699"/>
              <a:gd name="T78" fmla="*/ 2147483646 w 2871"/>
              <a:gd name="T79" fmla="*/ 2147483646 h 1699"/>
              <a:gd name="T80" fmla="*/ 2147483646 w 2871"/>
              <a:gd name="T81" fmla="*/ 2147483646 h 1699"/>
              <a:gd name="T82" fmla="*/ 2147483646 w 2871"/>
              <a:gd name="T83" fmla="*/ 2147483646 h 1699"/>
              <a:gd name="T84" fmla="*/ 2147483646 w 2871"/>
              <a:gd name="T85" fmla="*/ 2147483646 h 1699"/>
              <a:gd name="T86" fmla="*/ 2147483646 w 2871"/>
              <a:gd name="T87" fmla="*/ 2147483646 h 1699"/>
              <a:gd name="T88" fmla="*/ 2147483646 w 2871"/>
              <a:gd name="T89" fmla="*/ 2147483646 h 1699"/>
              <a:gd name="T90" fmla="*/ 2147483646 w 2871"/>
              <a:gd name="T91" fmla="*/ 2147483646 h 1699"/>
              <a:gd name="T92" fmla="*/ 2147483646 w 2871"/>
              <a:gd name="T93" fmla="*/ 2147483646 h 1699"/>
              <a:gd name="T94" fmla="*/ 2147483646 w 2871"/>
              <a:gd name="T95" fmla="*/ 2147483646 h 1699"/>
              <a:gd name="T96" fmla="*/ 2147483646 w 2871"/>
              <a:gd name="T97" fmla="*/ 2147483646 h 1699"/>
              <a:gd name="T98" fmla="*/ 2147483646 w 2871"/>
              <a:gd name="T99" fmla="*/ 2147483646 h 1699"/>
              <a:gd name="T100" fmla="*/ 2147483646 w 2871"/>
              <a:gd name="T101" fmla="*/ 2147483646 h 1699"/>
              <a:gd name="T102" fmla="*/ 2147483646 w 2871"/>
              <a:gd name="T103" fmla="*/ 2147483646 h 1699"/>
              <a:gd name="T104" fmla="*/ 2147483646 w 2871"/>
              <a:gd name="T105" fmla="*/ 2147483646 h 1699"/>
              <a:gd name="T106" fmla="*/ 2147483646 w 2871"/>
              <a:gd name="T107" fmla="*/ 2147483646 h 1699"/>
              <a:gd name="T108" fmla="*/ 2147483646 w 2871"/>
              <a:gd name="T109" fmla="*/ 2147483646 h 1699"/>
              <a:gd name="T110" fmla="*/ 2147483646 w 2871"/>
              <a:gd name="T111" fmla="*/ 2147483646 h 1699"/>
              <a:gd name="T112" fmla="*/ 2147483646 w 2871"/>
              <a:gd name="T113" fmla="*/ 2147483646 h 1699"/>
              <a:gd name="T114" fmla="*/ 2147483646 w 2871"/>
              <a:gd name="T115" fmla="*/ 2147483646 h 1699"/>
              <a:gd name="T116" fmla="*/ 2147483646 w 2871"/>
              <a:gd name="T117" fmla="*/ 2147483646 h 1699"/>
              <a:gd name="T118" fmla="*/ 2147483646 w 2871"/>
              <a:gd name="T119" fmla="*/ 2147483646 h 169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871" h="1699">
                <a:moveTo>
                  <a:pt x="1346" y="111"/>
                </a:moveTo>
                <a:lnTo>
                  <a:pt x="1328" y="105"/>
                </a:lnTo>
                <a:lnTo>
                  <a:pt x="1310" y="96"/>
                </a:lnTo>
                <a:lnTo>
                  <a:pt x="1290" y="88"/>
                </a:lnTo>
                <a:lnTo>
                  <a:pt x="1272" y="78"/>
                </a:lnTo>
                <a:lnTo>
                  <a:pt x="1254" y="68"/>
                </a:lnTo>
                <a:lnTo>
                  <a:pt x="1234" y="60"/>
                </a:lnTo>
                <a:lnTo>
                  <a:pt x="1214" y="49"/>
                </a:lnTo>
                <a:lnTo>
                  <a:pt x="1194" y="39"/>
                </a:lnTo>
                <a:lnTo>
                  <a:pt x="1172" y="31"/>
                </a:lnTo>
                <a:lnTo>
                  <a:pt x="1150" y="23"/>
                </a:lnTo>
                <a:lnTo>
                  <a:pt x="1128" y="15"/>
                </a:lnTo>
                <a:lnTo>
                  <a:pt x="1106" y="8"/>
                </a:lnTo>
                <a:lnTo>
                  <a:pt x="1082" y="4"/>
                </a:lnTo>
                <a:lnTo>
                  <a:pt x="1056" y="2"/>
                </a:lnTo>
                <a:lnTo>
                  <a:pt x="1030" y="0"/>
                </a:lnTo>
                <a:lnTo>
                  <a:pt x="1002" y="2"/>
                </a:lnTo>
                <a:lnTo>
                  <a:pt x="974" y="4"/>
                </a:lnTo>
                <a:lnTo>
                  <a:pt x="944" y="6"/>
                </a:lnTo>
                <a:lnTo>
                  <a:pt x="914" y="8"/>
                </a:lnTo>
                <a:lnTo>
                  <a:pt x="884" y="10"/>
                </a:lnTo>
                <a:lnTo>
                  <a:pt x="855" y="15"/>
                </a:lnTo>
                <a:lnTo>
                  <a:pt x="823" y="17"/>
                </a:lnTo>
                <a:lnTo>
                  <a:pt x="793" y="21"/>
                </a:lnTo>
                <a:lnTo>
                  <a:pt x="763" y="27"/>
                </a:lnTo>
                <a:lnTo>
                  <a:pt x="735" y="31"/>
                </a:lnTo>
                <a:lnTo>
                  <a:pt x="707" y="37"/>
                </a:lnTo>
                <a:lnTo>
                  <a:pt x="679" y="45"/>
                </a:lnTo>
                <a:lnTo>
                  <a:pt x="653" y="53"/>
                </a:lnTo>
                <a:lnTo>
                  <a:pt x="629" y="64"/>
                </a:lnTo>
                <a:lnTo>
                  <a:pt x="605" y="74"/>
                </a:lnTo>
                <a:lnTo>
                  <a:pt x="585" y="86"/>
                </a:lnTo>
                <a:lnTo>
                  <a:pt x="565" y="101"/>
                </a:lnTo>
                <a:lnTo>
                  <a:pt x="527" y="127"/>
                </a:lnTo>
                <a:lnTo>
                  <a:pt x="489" y="148"/>
                </a:lnTo>
                <a:lnTo>
                  <a:pt x="453" y="168"/>
                </a:lnTo>
                <a:lnTo>
                  <a:pt x="421" y="189"/>
                </a:lnTo>
                <a:lnTo>
                  <a:pt x="395" y="209"/>
                </a:lnTo>
                <a:lnTo>
                  <a:pt x="379" y="236"/>
                </a:lnTo>
                <a:lnTo>
                  <a:pt x="375" y="268"/>
                </a:lnTo>
                <a:lnTo>
                  <a:pt x="383" y="307"/>
                </a:lnTo>
                <a:lnTo>
                  <a:pt x="397" y="352"/>
                </a:lnTo>
                <a:lnTo>
                  <a:pt x="411" y="395"/>
                </a:lnTo>
                <a:lnTo>
                  <a:pt x="419" y="434"/>
                </a:lnTo>
                <a:lnTo>
                  <a:pt x="423" y="471"/>
                </a:lnTo>
                <a:lnTo>
                  <a:pt x="423" y="502"/>
                </a:lnTo>
                <a:lnTo>
                  <a:pt x="417" y="528"/>
                </a:lnTo>
                <a:lnTo>
                  <a:pt x="405" y="547"/>
                </a:lnTo>
                <a:lnTo>
                  <a:pt x="385" y="559"/>
                </a:lnTo>
                <a:lnTo>
                  <a:pt x="359" y="565"/>
                </a:lnTo>
                <a:lnTo>
                  <a:pt x="331" y="567"/>
                </a:lnTo>
                <a:lnTo>
                  <a:pt x="299" y="569"/>
                </a:lnTo>
                <a:lnTo>
                  <a:pt x="267" y="571"/>
                </a:lnTo>
                <a:lnTo>
                  <a:pt x="234" y="577"/>
                </a:lnTo>
                <a:lnTo>
                  <a:pt x="198" y="586"/>
                </a:lnTo>
                <a:lnTo>
                  <a:pt x="162" y="602"/>
                </a:lnTo>
                <a:lnTo>
                  <a:pt x="126" y="626"/>
                </a:lnTo>
                <a:lnTo>
                  <a:pt x="92" y="653"/>
                </a:lnTo>
                <a:lnTo>
                  <a:pt x="62" y="680"/>
                </a:lnTo>
                <a:lnTo>
                  <a:pt x="38" y="704"/>
                </a:lnTo>
                <a:lnTo>
                  <a:pt x="20" y="731"/>
                </a:lnTo>
                <a:lnTo>
                  <a:pt x="6" y="762"/>
                </a:lnTo>
                <a:lnTo>
                  <a:pt x="0" y="794"/>
                </a:lnTo>
                <a:lnTo>
                  <a:pt x="0" y="833"/>
                </a:lnTo>
                <a:lnTo>
                  <a:pt x="8" y="878"/>
                </a:lnTo>
                <a:lnTo>
                  <a:pt x="16" y="925"/>
                </a:lnTo>
                <a:lnTo>
                  <a:pt x="18" y="966"/>
                </a:lnTo>
                <a:lnTo>
                  <a:pt x="18" y="1005"/>
                </a:lnTo>
                <a:lnTo>
                  <a:pt x="20" y="1040"/>
                </a:lnTo>
                <a:lnTo>
                  <a:pt x="26" y="1073"/>
                </a:lnTo>
                <a:lnTo>
                  <a:pt x="44" y="1103"/>
                </a:lnTo>
                <a:lnTo>
                  <a:pt x="76" y="1134"/>
                </a:lnTo>
                <a:lnTo>
                  <a:pt x="126" y="1163"/>
                </a:lnTo>
                <a:lnTo>
                  <a:pt x="186" y="1187"/>
                </a:lnTo>
                <a:lnTo>
                  <a:pt x="238" y="1200"/>
                </a:lnTo>
                <a:lnTo>
                  <a:pt x="281" y="1206"/>
                </a:lnTo>
                <a:lnTo>
                  <a:pt x="315" y="1208"/>
                </a:lnTo>
                <a:lnTo>
                  <a:pt x="339" y="1212"/>
                </a:lnTo>
                <a:lnTo>
                  <a:pt x="353" y="1220"/>
                </a:lnTo>
                <a:lnTo>
                  <a:pt x="355" y="1236"/>
                </a:lnTo>
                <a:lnTo>
                  <a:pt x="345" y="1265"/>
                </a:lnTo>
                <a:lnTo>
                  <a:pt x="329" y="1298"/>
                </a:lnTo>
                <a:lnTo>
                  <a:pt x="319" y="1324"/>
                </a:lnTo>
                <a:lnTo>
                  <a:pt x="315" y="1351"/>
                </a:lnTo>
                <a:lnTo>
                  <a:pt x="325" y="1380"/>
                </a:lnTo>
                <a:lnTo>
                  <a:pt x="349" y="1412"/>
                </a:lnTo>
                <a:lnTo>
                  <a:pt x="393" y="1455"/>
                </a:lnTo>
                <a:lnTo>
                  <a:pt x="459" y="1509"/>
                </a:lnTo>
                <a:lnTo>
                  <a:pt x="553" y="1578"/>
                </a:lnTo>
                <a:lnTo>
                  <a:pt x="605" y="1613"/>
                </a:lnTo>
                <a:lnTo>
                  <a:pt x="655" y="1642"/>
                </a:lnTo>
                <a:lnTo>
                  <a:pt x="701" y="1664"/>
                </a:lnTo>
                <a:lnTo>
                  <a:pt x="745" y="1680"/>
                </a:lnTo>
                <a:lnTo>
                  <a:pt x="785" y="1691"/>
                </a:lnTo>
                <a:lnTo>
                  <a:pt x="823" y="1697"/>
                </a:lnTo>
                <a:lnTo>
                  <a:pt x="857" y="1699"/>
                </a:lnTo>
                <a:lnTo>
                  <a:pt x="890" y="1697"/>
                </a:lnTo>
                <a:lnTo>
                  <a:pt x="920" y="1691"/>
                </a:lnTo>
                <a:lnTo>
                  <a:pt x="948" y="1682"/>
                </a:lnTo>
                <a:lnTo>
                  <a:pt x="974" y="1672"/>
                </a:lnTo>
                <a:lnTo>
                  <a:pt x="996" y="1660"/>
                </a:lnTo>
                <a:lnTo>
                  <a:pt x="1018" y="1646"/>
                </a:lnTo>
                <a:lnTo>
                  <a:pt x="1038" y="1631"/>
                </a:lnTo>
                <a:lnTo>
                  <a:pt x="1058" y="1615"/>
                </a:lnTo>
                <a:lnTo>
                  <a:pt x="1074" y="1601"/>
                </a:lnTo>
                <a:lnTo>
                  <a:pt x="1102" y="1572"/>
                </a:lnTo>
                <a:lnTo>
                  <a:pt x="1128" y="1545"/>
                </a:lnTo>
                <a:lnTo>
                  <a:pt x="1150" y="1521"/>
                </a:lnTo>
                <a:lnTo>
                  <a:pt x="1174" y="1502"/>
                </a:lnTo>
                <a:lnTo>
                  <a:pt x="1202" y="1488"/>
                </a:lnTo>
                <a:lnTo>
                  <a:pt x="1234" y="1484"/>
                </a:lnTo>
                <a:lnTo>
                  <a:pt x="1274" y="1490"/>
                </a:lnTo>
                <a:lnTo>
                  <a:pt x="1324" y="1509"/>
                </a:lnTo>
                <a:lnTo>
                  <a:pt x="1352" y="1521"/>
                </a:lnTo>
                <a:lnTo>
                  <a:pt x="1378" y="1535"/>
                </a:lnTo>
                <a:lnTo>
                  <a:pt x="1404" y="1552"/>
                </a:lnTo>
                <a:lnTo>
                  <a:pt x="1430" y="1568"/>
                </a:lnTo>
                <a:lnTo>
                  <a:pt x="1456" y="1584"/>
                </a:lnTo>
                <a:lnTo>
                  <a:pt x="1479" y="1599"/>
                </a:lnTo>
                <a:lnTo>
                  <a:pt x="1505" y="1615"/>
                </a:lnTo>
                <a:lnTo>
                  <a:pt x="1531" y="1631"/>
                </a:lnTo>
                <a:lnTo>
                  <a:pt x="1557" y="1646"/>
                </a:lnTo>
                <a:lnTo>
                  <a:pt x="1583" y="1658"/>
                </a:lnTo>
                <a:lnTo>
                  <a:pt x="1611" y="1668"/>
                </a:lnTo>
                <a:lnTo>
                  <a:pt x="1641" y="1678"/>
                </a:lnTo>
                <a:lnTo>
                  <a:pt x="1671" y="1685"/>
                </a:lnTo>
                <a:lnTo>
                  <a:pt x="1703" y="1689"/>
                </a:lnTo>
                <a:lnTo>
                  <a:pt x="1735" y="1689"/>
                </a:lnTo>
                <a:lnTo>
                  <a:pt x="1771" y="1687"/>
                </a:lnTo>
                <a:lnTo>
                  <a:pt x="1805" y="1680"/>
                </a:lnTo>
                <a:lnTo>
                  <a:pt x="1833" y="1672"/>
                </a:lnTo>
                <a:lnTo>
                  <a:pt x="1857" y="1662"/>
                </a:lnTo>
                <a:lnTo>
                  <a:pt x="1877" y="1650"/>
                </a:lnTo>
                <a:lnTo>
                  <a:pt x="1893" y="1637"/>
                </a:lnTo>
                <a:lnTo>
                  <a:pt x="1909" y="1623"/>
                </a:lnTo>
                <a:lnTo>
                  <a:pt x="1923" y="1609"/>
                </a:lnTo>
                <a:lnTo>
                  <a:pt x="1937" y="1594"/>
                </a:lnTo>
                <a:lnTo>
                  <a:pt x="1951" y="1582"/>
                </a:lnTo>
                <a:lnTo>
                  <a:pt x="1965" y="1570"/>
                </a:lnTo>
                <a:lnTo>
                  <a:pt x="1981" y="1560"/>
                </a:lnTo>
                <a:lnTo>
                  <a:pt x="1999" y="1554"/>
                </a:lnTo>
                <a:lnTo>
                  <a:pt x="2021" y="1549"/>
                </a:lnTo>
                <a:lnTo>
                  <a:pt x="2045" y="1549"/>
                </a:lnTo>
                <a:lnTo>
                  <a:pt x="2074" y="1552"/>
                </a:lnTo>
                <a:lnTo>
                  <a:pt x="2110" y="1560"/>
                </a:lnTo>
                <a:lnTo>
                  <a:pt x="2146" y="1570"/>
                </a:lnTo>
                <a:lnTo>
                  <a:pt x="2176" y="1582"/>
                </a:lnTo>
                <a:lnTo>
                  <a:pt x="2202" y="1594"/>
                </a:lnTo>
                <a:lnTo>
                  <a:pt x="2224" y="1609"/>
                </a:lnTo>
                <a:lnTo>
                  <a:pt x="2244" y="1621"/>
                </a:lnTo>
                <a:lnTo>
                  <a:pt x="2262" y="1633"/>
                </a:lnTo>
                <a:lnTo>
                  <a:pt x="2280" y="1646"/>
                </a:lnTo>
                <a:lnTo>
                  <a:pt x="2296" y="1654"/>
                </a:lnTo>
                <a:lnTo>
                  <a:pt x="2312" y="1664"/>
                </a:lnTo>
                <a:lnTo>
                  <a:pt x="2330" y="1670"/>
                </a:lnTo>
                <a:lnTo>
                  <a:pt x="2348" y="1672"/>
                </a:lnTo>
                <a:lnTo>
                  <a:pt x="2370" y="1674"/>
                </a:lnTo>
                <a:lnTo>
                  <a:pt x="2394" y="1670"/>
                </a:lnTo>
                <a:lnTo>
                  <a:pt x="2422" y="1664"/>
                </a:lnTo>
                <a:lnTo>
                  <a:pt x="2456" y="1654"/>
                </a:lnTo>
                <a:lnTo>
                  <a:pt x="2494" y="1640"/>
                </a:lnTo>
                <a:lnTo>
                  <a:pt x="2562" y="1609"/>
                </a:lnTo>
                <a:lnTo>
                  <a:pt x="2616" y="1576"/>
                </a:lnTo>
                <a:lnTo>
                  <a:pt x="2655" y="1543"/>
                </a:lnTo>
                <a:lnTo>
                  <a:pt x="2683" y="1504"/>
                </a:lnTo>
                <a:lnTo>
                  <a:pt x="2699" y="1459"/>
                </a:lnTo>
                <a:lnTo>
                  <a:pt x="2709" y="1404"/>
                </a:lnTo>
                <a:lnTo>
                  <a:pt x="2709" y="1341"/>
                </a:lnTo>
                <a:lnTo>
                  <a:pt x="2705" y="1265"/>
                </a:lnTo>
                <a:lnTo>
                  <a:pt x="2709" y="1175"/>
                </a:lnTo>
                <a:lnTo>
                  <a:pt x="2733" y="1081"/>
                </a:lnTo>
                <a:lnTo>
                  <a:pt x="2769" y="985"/>
                </a:lnTo>
                <a:lnTo>
                  <a:pt x="2807" y="888"/>
                </a:lnTo>
                <a:lnTo>
                  <a:pt x="2841" y="796"/>
                </a:lnTo>
                <a:lnTo>
                  <a:pt x="2865" y="710"/>
                </a:lnTo>
                <a:lnTo>
                  <a:pt x="2871" y="635"/>
                </a:lnTo>
                <a:lnTo>
                  <a:pt x="2851" y="571"/>
                </a:lnTo>
                <a:lnTo>
                  <a:pt x="2821" y="518"/>
                </a:lnTo>
                <a:lnTo>
                  <a:pt x="2799" y="475"/>
                </a:lnTo>
                <a:lnTo>
                  <a:pt x="2783" y="440"/>
                </a:lnTo>
                <a:lnTo>
                  <a:pt x="2767" y="412"/>
                </a:lnTo>
                <a:lnTo>
                  <a:pt x="2747" y="387"/>
                </a:lnTo>
                <a:lnTo>
                  <a:pt x="2721" y="365"/>
                </a:lnTo>
                <a:lnTo>
                  <a:pt x="2685" y="342"/>
                </a:lnTo>
                <a:lnTo>
                  <a:pt x="2634" y="319"/>
                </a:lnTo>
                <a:lnTo>
                  <a:pt x="2598" y="309"/>
                </a:lnTo>
                <a:lnTo>
                  <a:pt x="2564" y="303"/>
                </a:lnTo>
                <a:lnTo>
                  <a:pt x="2532" y="305"/>
                </a:lnTo>
                <a:lnTo>
                  <a:pt x="2502" y="309"/>
                </a:lnTo>
                <a:lnTo>
                  <a:pt x="2472" y="317"/>
                </a:lnTo>
                <a:lnTo>
                  <a:pt x="2446" y="330"/>
                </a:lnTo>
                <a:lnTo>
                  <a:pt x="2420" y="340"/>
                </a:lnTo>
                <a:lnTo>
                  <a:pt x="2398" y="352"/>
                </a:lnTo>
                <a:lnTo>
                  <a:pt x="2376" y="365"/>
                </a:lnTo>
                <a:lnTo>
                  <a:pt x="2356" y="373"/>
                </a:lnTo>
                <a:lnTo>
                  <a:pt x="2338" y="379"/>
                </a:lnTo>
                <a:lnTo>
                  <a:pt x="2320" y="383"/>
                </a:lnTo>
                <a:lnTo>
                  <a:pt x="2306" y="379"/>
                </a:lnTo>
                <a:lnTo>
                  <a:pt x="2294" y="371"/>
                </a:lnTo>
                <a:lnTo>
                  <a:pt x="2282" y="354"/>
                </a:lnTo>
                <a:lnTo>
                  <a:pt x="2274" y="330"/>
                </a:lnTo>
                <a:lnTo>
                  <a:pt x="2262" y="274"/>
                </a:lnTo>
                <a:lnTo>
                  <a:pt x="2258" y="221"/>
                </a:lnTo>
                <a:lnTo>
                  <a:pt x="2254" y="174"/>
                </a:lnTo>
                <a:lnTo>
                  <a:pt x="2246" y="133"/>
                </a:lnTo>
                <a:lnTo>
                  <a:pt x="2232" y="96"/>
                </a:lnTo>
                <a:lnTo>
                  <a:pt x="2204" y="68"/>
                </a:lnTo>
                <a:lnTo>
                  <a:pt x="2160" y="47"/>
                </a:lnTo>
                <a:lnTo>
                  <a:pt x="2092" y="35"/>
                </a:lnTo>
                <a:lnTo>
                  <a:pt x="2052" y="31"/>
                </a:lnTo>
                <a:lnTo>
                  <a:pt x="2017" y="27"/>
                </a:lnTo>
                <a:lnTo>
                  <a:pt x="1983" y="23"/>
                </a:lnTo>
                <a:lnTo>
                  <a:pt x="1951" y="21"/>
                </a:lnTo>
                <a:lnTo>
                  <a:pt x="1923" y="17"/>
                </a:lnTo>
                <a:lnTo>
                  <a:pt x="1895" y="15"/>
                </a:lnTo>
                <a:lnTo>
                  <a:pt x="1871" y="15"/>
                </a:lnTo>
                <a:lnTo>
                  <a:pt x="1849" y="15"/>
                </a:lnTo>
                <a:lnTo>
                  <a:pt x="1827" y="17"/>
                </a:lnTo>
                <a:lnTo>
                  <a:pt x="1809" y="21"/>
                </a:lnTo>
                <a:lnTo>
                  <a:pt x="1793" y="25"/>
                </a:lnTo>
                <a:lnTo>
                  <a:pt x="1779" y="31"/>
                </a:lnTo>
                <a:lnTo>
                  <a:pt x="1767" y="39"/>
                </a:lnTo>
                <a:lnTo>
                  <a:pt x="1757" y="49"/>
                </a:lnTo>
                <a:lnTo>
                  <a:pt x="1747" y="64"/>
                </a:lnTo>
                <a:lnTo>
                  <a:pt x="1741" y="78"/>
                </a:lnTo>
                <a:lnTo>
                  <a:pt x="1729" y="107"/>
                </a:lnTo>
                <a:lnTo>
                  <a:pt x="1719" y="131"/>
                </a:lnTo>
                <a:lnTo>
                  <a:pt x="1709" y="150"/>
                </a:lnTo>
                <a:lnTo>
                  <a:pt x="1697" y="162"/>
                </a:lnTo>
                <a:lnTo>
                  <a:pt x="1683" y="174"/>
                </a:lnTo>
                <a:lnTo>
                  <a:pt x="1661" y="182"/>
                </a:lnTo>
                <a:lnTo>
                  <a:pt x="1635" y="191"/>
                </a:lnTo>
                <a:lnTo>
                  <a:pt x="1599" y="199"/>
                </a:lnTo>
                <a:lnTo>
                  <a:pt x="1559" y="201"/>
                </a:lnTo>
                <a:lnTo>
                  <a:pt x="1515" y="195"/>
                </a:lnTo>
                <a:lnTo>
                  <a:pt x="1473" y="180"/>
                </a:lnTo>
                <a:lnTo>
                  <a:pt x="1434" y="164"/>
                </a:lnTo>
                <a:lnTo>
                  <a:pt x="1398" y="146"/>
                </a:lnTo>
                <a:lnTo>
                  <a:pt x="1372" y="127"/>
                </a:lnTo>
                <a:lnTo>
                  <a:pt x="1352" y="115"/>
                </a:lnTo>
                <a:lnTo>
                  <a:pt x="1346" y="111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228600"/>
            <a:ext cx="8839200" cy="64008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20962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-LEARN">
      <a:majorFont>
        <a:latin typeface="Avenir LT Std 45 Book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4430D9DC87EE4A94F784331488ED3E" ma:contentTypeVersion="8" ma:contentTypeDescription="Create a new document." ma:contentTypeScope="" ma:versionID="94bd90980f92e2a41f96d8e7c1a55f53">
  <xsd:schema xmlns:xsd="http://www.w3.org/2001/XMLSchema" xmlns:xs="http://www.w3.org/2001/XMLSchema" xmlns:p="http://schemas.microsoft.com/office/2006/metadata/properties" xmlns:ns2="fddcb908-90d8-42d9-a63d-dfff691e26a7" targetNamespace="http://schemas.microsoft.com/office/2006/metadata/properties" ma:root="true" ma:fieldsID="b38809841afbf06dbd00316919a35dd9" ns2:_="">
    <xsd:import namespace="fddcb908-90d8-42d9-a63d-dfff691e26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dcb908-90d8-42d9-a63d-dfff691e26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D0FDA4E-D4B1-46E8-87B6-AFD11EC96F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dcb908-90d8-42d9-a63d-dfff691e26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AE25FB8-1EA2-4CE1-9BCE-59BC5894484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2539BD-4FCE-4EF1-A7F4-E202E3C91BF5}">
  <ds:schemaRefs>
    <ds:schemaRef ds:uri="http://purl.org/dc/elements/1.1/"/>
    <ds:schemaRef ds:uri="http://schemas.microsoft.com/office/2006/documentManagement/types"/>
    <ds:schemaRef ds:uri="fddcb908-90d8-42d9-a63d-dfff691e26a7"/>
    <ds:schemaRef ds:uri="http://schemas.microsoft.com/office/infopath/2007/PartnerControls"/>
    <ds:schemaRef ds:uri="http://purl.org/dc/dcmitype/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1576</TotalTime>
  <Words>1897</Words>
  <Application>Microsoft Macintosh PowerPoint</Application>
  <PresentationFormat>On-screen Show (4:3)</PresentationFormat>
  <Paragraphs>468</Paragraphs>
  <Slides>46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Avenir LT Std 45 Book</vt:lpstr>
      <vt:lpstr>Georgia</vt:lpstr>
      <vt:lpstr>Default Design</vt:lpstr>
      <vt:lpstr> Session 4: Medication Management for Depression Care</vt:lpstr>
      <vt:lpstr>Introduction</vt:lpstr>
      <vt:lpstr>PowerPoint Presentation</vt:lpstr>
      <vt:lpstr>PowerPoint Presentation</vt:lpstr>
      <vt:lpstr>PowerPoint Presentation</vt:lpstr>
      <vt:lpstr>PowerPoint Presentation</vt:lpstr>
      <vt:lpstr>Main Ideas of CBT</vt:lpstr>
      <vt:lpstr>PowerPoint Presentation</vt:lpstr>
      <vt:lpstr>PowerPoint Presentation</vt:lpstr>
      <vt:lpstr>Main Ideas of CBT</vt:lpstr>
      <vt:lpstr>Main Ideas of CBT</vt:lpstr>
      <vt:lpstr>CBT for Depression</vt:lpstr>
      <vt:lpstr>Initial Visit</vt:lpstr>
      <vt:lpstr>PowerPoint Presentation</vt:lpstr>
      <vt:lpstr>Patient Education</vt:lpstr>
      <vt:lpstr>Patient Education</vt:lpstr>
      <vt:lpstr>Talking with Caregivers  about Depression</vt:lpstr>
      <vt:lpstr>Patient Education</vt:lpstr>
      <vt:lpstr>Antidepressant Adherence</vt:lpstr>
      <vt:lpstr>Anticipate Non-Adherence</vt:lpstr>
      <vt:lpstr>Supporting Antidepressant Management</vt:lpstr>
      <vt:lpstr>Supporting Antidepressant Management</vt:lpstr>
      <vt:lpstr>Using Antidepressants</vt:lpstr>
      <vt:lpstr>PowerPoint Presentation</vt:lpstr>
      <vt:lpstr>PowerPoint Presentation</vt:lpstr>
      <vt:lpstr>PowerPoint Presentation</vt:lpstr>
      <vt:lpstr>Serotonin Specific Reuptake Inhibitors (SSRIs) Common side effects in all SSRIs (&gt;10%): insomnia, restlessness, agitation, fine tremor, GI distress (nausea, diarrhea), headache, dizziness, sexual dysfunction. *mg</vt:lpstr>
      <vt:lpstr>Newer Antidepressants: NSRIs</vt:lpstr>
      <vt:lpstr>Other Antidepressants</vt:lpstr>
      <vt:lpstr>Secondary Amine Tricyclics (TCAs)</vt:lpstr>
      <vt:lpstr>Choosing Antidepressants</vt:lpstr>
      <vt:lpstr>PowerPoint Presentation</vt:lpstr>
      <vt:lpstr>Managing Side Effects</vt:lpstr>
      <vt:lpstr>Antidepressants &amp; Suicide</vt:lpstr>
      <vt:lpstr>Example: Decision Points in Antidepressant Rx (I)</vt:lpstr>
      <vt:lpstr>Response &amp; Remission</vt:lpstr>
      <vt:lpstr>Example: Decision Points in  Antidepressant Rx (II)</vt:lpstr>
      <vt:lpstr>Remember</vt:lpstr>
      <vt:lpstr>What about a ‘Plan B’?</vt:lpstr>
      <vt:lpstr>Seek consultation with psychiatrist  when patient . . .</vt:lpstr>
      <vt:lpstr>How long to treat with antidepressants?</vt:lpstr>
      <vt:lpstr>Stopping Antidepressants</vt:lpstr>
      <vt:lpstr>Patient Education about Antidepressants</vt:lpstr>
      <vt:lpstr>PowerPoint Presentation</vt:lpstr>
      <vt:lpstr>PowerPoint Presentation</vt:lpstr>
      <vt:lpstr>PowerPoint Presentation</vt:lpstr>
    </vt:vector>
  </TitlesOfParts>
  <Company>HSRC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Session 4: Medication Management for Depression Care</dc:title>
  <dc:creator>bchung</dc:creator>
  <cp:lastModifiedBy>Everette, Ashley</cp:lastModifiedBy>
  <cp:revision>39</cp:revision>
  <cp:lastPrinted>2018-10-24T14:03:31Z</cp:lastPrinted>
  <dcterms:created xsi:type="dcterms:W3CDTF">2009-05-28T17:14:31Z</dcterms:created>
  <dcterms:modified xsi:type="dcterms:W3CDTF">2019-06-28T13:46:39Z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0x0101001C4430D9DC87EE4A94F784331488ED3E</vt:lpwstr>
  </property>
  <property fmtid="{D5CDD505-2E9C-101B-9397-08002B2CF9AE}" pid="3" name="_SourceUrl">
    <vt:lpwstr/>
  </property>
  <property fmtid="{D5CDD505-2E9C-101B-9397-08002B2CF9AE}" pid="4" name="_SharedFileIndex">
    <vt:lpwstr/>
  </property>
  <property fmtid="{D5CDD505-2E9C-101B-9397-08002B2CF9AE}" pid="5" name="ComplianceAssetId">
    <vt:lpwstr/>
  </property>
</Properties>
</file>