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926" r:id="rId5"/>
    <p:sldId id="902" r:id="rId6"/>
    <p:sldId id="970" r:id="rId7"/>
    <p:sldId id="936" r:id="rId8"/>
    <p:sldId id="971" r:id="rId9"/>
    <p:sldId id="972" r:id="rId10"/>
    <p:sldId id="950" r:id="rId11"/>
    <p:sldId id="973" r:id="rId12"/>
    <p:sldId id="974" r:id="rId13"/>
    <p:sldId id="976" r:id="rId14"/>
    <p:sldId id="977" r:id="rId15"/>
    <p:sldId id="975" r:id="rId16"/>
    <p:sldId id="978" r:id="rId17"/>
    <p:sldId id="980" r:id="rId18"/>
    <p:sldId id="965" r:id="rId19"/>
    <p:sldId id="967" r:id="rId20"/>
    <p:sldId id="969" r:id="rId21"/>
    <p:sldId id="968" r:id="rId22"/>
    <p:sldId id="981" r:id="rId23"/>
    <p:sldId id="910" r:id="rId24"/>
    <p:sldId id="9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B"/>
    <a:srgbClr val="658BB2"/>
    <a:srgbClr val="E0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5"/>
    <p:restoredTop sz="93061"/>
  </p:normalViewPr>
  <p:slideViewPr>
    <p:cSldViewPr snapToGrid="0" snapToObjects="1">
      <p:cViewPr varScale="1">
        <p:scale>
          <a:sx n="119" d="100"/>
          <a:sy n="119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1E822-6158-444E-8BC2-DA9B1CC87DA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02BD7-1181-DE49-91B3-CBF8279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86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Dynamiting Caernarvon levee</a:t>
            </a: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20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3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30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r>
              <a:rPr lang="en-US" altLang="en-US" b="0" i="1" dirty="0">
                <a:solidFill>
                  <a:srgbClr val="000000"/>
                </a:solidFill>
              </a:rPr>
              <a:t>Post Katrina saw very little civilian re-entry control; this can be attributed to multiple geographies of re-entrance, lack of ground hierarchy and control, lack of communication, and a general atmosphere of chaos.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b="0" i="1" dirty="0">
                <a:solidFill>
                  <a:srgbClr val="000000"/>
                </a:solidFill>
              </a:rPr>
              <a:t>Post-Hurricane Mathew saw “re-entry riots” at check points as citizens tried to return home to coastal areas of the Carolinas.</a:t>
            </a: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11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3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5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endParaRPr lang="en-US" altLang="en-US" b="0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455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0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63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18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45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6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1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01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817" y="0"/>
            <a:ext cx="12192000" cy="185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8" y="2164954"/>
            <a:ext cx="10715627" cy="743347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b="0" kern="1200" dirty="0">
                <a:solidFill>
                  <a:srgbClr val="10182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520700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dirty="0" smtClean="0">
                <a:solidFill>
                  <a:srgbClr val="43484E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/>
          <a:stretch/>
        </p:blipFill>
        <p:spPr>
          <a:xfrm>
            <a:off x="240407" y="4540470"/>
            <a:ext cx="3688080" cy="21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7269" y="1376364"/>
            <a:ext cx="3390960" cy="168592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19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1380744"/>
            <a:ext cx="3389376" cy="1682496"/>
          </a:xfrm>
        </p:spPr>
        <p:txBody>
          <a:bodyPr anchor="t"/>
          <a:lstStyle>
            <a:lvl1pPr>
              <a:lnSpc>
                <a:spcPts val="2600"/>
              </a:lnSpc>
              <a:spcBef>
                <a:spcPts val="1000"/>
              </a:spcBef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5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34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8" y="1524000"/>
            <a:ext cx="10716768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/>
            </a:lvl3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708568" y="6168574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-6096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4291" tIns="32146" rIns="64291" bIns="32146"/>
          <a:lstStyle>
            <a:lvl1pPr defTabSz="64135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6413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204149" y="2300174"/>
            <a:ext cx="9746075" cy="880064"/>
          </a:xfrm>
          <a:prstGeom prst="rect">
            <a:avLst/>
          </a:prstGeom>
        </p:spPr>
        <p:txBody>
          <a:bodyPr lIns="64251" tIns="32125" rIns="64251" bIns="32125">
            <a:normAutofit/>
          </a:bodyPr>
          <a:lstStyle>
            <a:lvl1pPr algn="l" defTabSz="457200" rtl="0" eaLnBrk="1" latinLnBrk="0" hangingPunct="1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buNone/>
              <a:defRPr lang="en-US" sz="46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204150" y="3202725"/>
            <a:ext cx="9746073" cy="634842"/>
          </a:xfrm>
          <a:prstGeom prst="rect">
            <a:avLst/>
          </a:prstGeom>
        </p:spPr>
        <p:txBody>
          <a:bodyPr lIns="64251" tIns="32125" rIns="64251" bIns="32125">
            <a:spAutoFit/>
          </a:bodyPr>
          <a:lstStyle>
            <a:lvl1pPr marL="0" indent="0" algn="l">
              <a:lnSpc>
                <a:spcPts val="5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3000" cap="none" baseline="0">
                <a:solidFill>
                  <a:srgbClr val="050606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7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1520" y="1545336"/>
            <a:ext cx="5266944" cy="4325112"/>
          </a:xfrm>
          <a:prstGeom prst="rect">
            <a:avLst/>
          </a:prstGeom>
        </p:spPr>
        <p:txBody>
          <a:bodyPr/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7" y="1549400"/>
            <a:ext cx="5268383" cy="4326746"/>
          </a:xfrm>
          <a:prstGeom prst="rect">
            <a:avLst/>
          </a:prstGeom>
        </p:spPr>
        <p:txBody>
          <a:bodyPr/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8193" y="2098849"/>
            <a:ext cx="5129793" cy="3717751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2005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2005" y="2098849"/>
            <a:ext cx="5131808" cy="3717751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2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  <a:prstGeom prst="rect">
            <a:avLst/>
          </a:prstGeom>
        </p:spPr>
        <p:txBody>
          <a:bodyPr/>
          <a:lstStyle/>
          <a:p>
            <a:fld id="{0155CA9A-7DC0-4F33-9AFB-59B2852C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165600" y="61737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2" y="1549400"/>
            <a:ext cx="10715625" cy="4326746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8718" y="457200"/>
            <a:ext cx="1071456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8718" y="1527048"/>
            <a:ext cx="10714567" cy="410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7472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SzPct val="50000"/>
              <a:buFont typeface="Wingdings" charset="2"/>
              <a:buChar char=""/>
            </a:pPr>
            <a:r>
              <a:rPr lang="en-US" alt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</a:pPr>
            <a:r>
              <a:rPr lang="en-US" altLang="en-US" dirty="0"/>
              <a:t>Third level</a:t>
            </a:r>
          </a:p>
        </p:txBody>
      </p: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738193" y="1298448"/>
            <a:ext cx="10715625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088" y="6172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marL="0" indent="0" algn="l" defTabSz="457200" rtl="0" eaLnBrk="0" fontAlgn="base" hangingPunct="0">
        <a:lnSpc>
          <a:spcPts val="2600"/>
        </a:lnSpc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Font typeface="Wingdings" panose="05000000000000000000" pitchFamily="2" charset="2"/>
        <a:buNone/>
        <a:defRPr lang="en-US" altLang="en-US" sz="2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SzPct val="50000"/>
        <a:buFont typeface="Wingdings" panose="05000000000000000000" pitchFamily="2" charset="2"/>
        <a:buChar char=""/>
        <a:defRPr lang="en-US" alt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Font typeface="Arial" panose="020B0604020202020204" pitchFamily="34" charset="0"/>
        <a:buChar char="•"/>
        <a:defRPr lang="en-US" alt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pr.org/2016/09/30/495794999/new-maps-label-much-of-new-orleans-out-of-flood-hazard-area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mericanbar.org/content/dam/aba/publishing/probate_property_magazine/rppt_publications_magazine_2007_ma_Hoppe_Wright.authcheckdam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nthop.com/studies/houston-tx/houston-we-have-a-problem-with-ren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states/louisiana/rent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resources/documents/OHC-DR-Toolkit-Counseling-for-Household-Recovery.pdf" TargetMode="External"/><Relationship Id="rId7" Type="http://schemas.openxmlformats.org/officeDocument/2006/relationships/hyperlink" Target="https://www.hudexchange.info/programs/housing-counseling/housing-counseling-disaster-recovery-toolkit/operatin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hyperlink" Target="https://www.hudexchange.info/resources/documents/OHC-DR-Toolkit-Counseling-on-Insurance-Claims.pdf" TargetMode="External"/><Relationship Id="rId4" Type="http://schemas.openxmlformats.org/officeDocument/2006/relationships/hyperlink" Target="https://www.hudexchange.info/resources/documents/OHC-DR-Toolkit-Avoiding-Post-Disaster-Scams-and-Fraud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codes.findlaw.com/la/civil-code/la-civ-code-tit-ix-art-2676.html" TargetMode="External"/><Relationship Id="rId7" Type="http://schemas.openxmlformats.org/officeDocument/2006/relationships/hyperlink" Target="https://codes.findlaw.com/la/civil-code/la-civ-code-tit-ix-art-272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des.findlaw.com/la/civil-code/la-civ-code-tit-ix-art-2720.html" TargetMode="External"/><Relationship Id="rId5" Type="http://schemas.openxmlformats.org/officeDocument/2006/relationships/hyperlink" Target="https://codes.findlaw.com/la/civil-code/la-civ-code-tit-ix-art-2704.html" TargetMode="External"/><Relationship Id="rId4" Type="http://schemas.openxmlformats.org/officeDocument/2006/relationships/hyperlink" Target="https://codes.findlaw.com/la/civil-code/la-civ-code-tit-ix-art-270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g.state.la.us/Article.aspx/2208?catID=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A40D76-6E0B-4E40-800F-481A0B883C85}"/>
              </a:ext>
            </a:extLst>
          </p:cNvPr>
          <p:cNvSpPr txBox="1">
            <a:spLocks/>
          </p:cNvSpPr>
          <p:nvPr/>
        </p:nvSpPr>
        <p:spPr bwMode="auto">
          <a:xfrm>
            <a:off x="1398443" y="1861785"/>
            <a:ext cx="9746075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4000" dirty="0"/>
              <a:t>Housing &amp; Resilience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95B1EF-F31F-8D40-8A11-DA5E0BB1A598}"/>
              </a:ext>
            </a:extLst>
          </p:cNvPr>
          <p:cNvSpPr txBox="1">
            <a:spLocks/>
          </p:cNvSpPr>
          <p:nvPr/>
        </p:nvSpPr>
        <p:spPr>
          <a:xfrm>
            <a:off x="1113691" y="2792393"/>
            <a:ext cx="10315577" cy="63484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2600"/>
              </a:lnSpc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lang="en-US" alt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ts val="2400"/>
              </a:lnSpc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panose="05000000000000000000" pitchFamily="2" charset="2"/>
              <a:buChar char=""/>
              <a:defRPr lang="en-US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lang="en-US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/>
              <a:t>Session 2: </a:t>
            </a:r>
            <a:r>
              <a:rPr lang="en-US" sz="2800" dirty="0"/>
              <a:t>Renter’s Rights, Disaster Opportunism &amp; Advocating for Clients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7F7ED-A284-4E4D-B7A1-647F58E4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140"/>
          <a:stretch/>
        </p:blipFill>
        <p:spPr>
          <a:xfrm>
            <a:off x="3666499" y="872741"/>
            <a:ext cx="4809912" cy="10548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E9912-27EA-C845-8100-ECFAFBAD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" y="6107998"/>
            <a:ext cx="1500004" cy="750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CA6213-BDA4-DF43-AF54-90974DEA0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053" y="6330412"/>
            <a:ext cx="1538811" cy="373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48486A-0EA7-3746-9A02-4ED217BA7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118" y="3666843"/>
            <a:ext cx="4416144" cy="25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509872" y="392296"/>
            <a:ext cx="1151368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Renter’s Rights &amp; Disaster: </a:t>
            </a:r>
            <a:r>
              <a:rPr lang="en-US" altLang="en-US" sz="3200" dirty="0">
                <a:solidFill>
                  <a:srgbClr val="0070C0"/>
                </a:solidFill>
              </a:rPr>
              <a:t>Louisiana Context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CC5FE8-091F-644D-9359-033617F0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27" y="4530386"/>
            <a:ext cx="11307326" cy="20033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i="1" dirty="0"/>
              <a:t>“The post-disaster relationship between landlord and tenant deserves special attention after a mass catastrophe … Unlike a contained event affecting leased premises where the landlord could rebuild at a reasonably foreseeable cost, unknown or escalating rebuild­ing costs after Katrina continue to prevent some lessors from fulfilling their obligations. - </a:t>
            </a:r>
            <a:r>
              <a:rPr lang="en-US" altLang="en-US" sz="1700" dirty="0"/>
              <a:t>Fo</a:t>
            </a:r>
            <a:r>
              <a:rPr lang="en-US" sz="1700" dirty="0"/>
              <a:t>rce Majeure Clauses; American Bar Association (2018)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29114-D1B8-8B4A-97B1-9A1310FAA5EA}"/>
              </a:ext>
            </a:extLst>
          </p:cNvPr>
          <p:cNvSpPr txBox="1"/>
          <p:nvPr/>
        </p:nvSpPr>
        <p:spPr>
          <a:xfrm>
            <a:off x="646383" y="1444841"/>
            <a:ext cx="5502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Historical infrastructural and social 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Unique disaster history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History of poor risk communication or incorrect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11C79-293A-E348-9297-5E04A8FE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10" y="1444841"/>
            <a:ext cx="5192858" cy="29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9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FF04A-0105-4146-BF34-0D7C5A928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3" y="304800"/>
            <a:ext cx="3878429" cy="60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B288F7-66B1-054F-893B-BAAEB253D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999" y="304800"/>
            <a:ext cx="7586134" cy="42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D1E389-4F2A-2442-AAC6-5496D8D8A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998" y="304800"/>
            <a:ext cx="7586133" cy="426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55A2E7-81A5-B44B-987D-4F2242A71F01}"/>
              </a:ext>
            </a:extLst>
          </p:cNvPr>
          <p:cNvSpPr txBox="1"/>
          <p:nvPr/>
        </p:nvSpPr>
        <p:spPr>
          <a:xfrm>
            <a:off x="4317998" y="4705350"/>
            <a:ext cx="7586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new [flood] maps are like a bureaucratic magic trick. At the stroke of midnight, the federal government waved its wand, and Friday morning more than half of New Orleans woke up in a land safe from storms and flooding.” – </a:t>
            </a:r>
            <a:r>
              <a:rPr lang="en-US" dirty="0">
                <a:hlinkClick r:id="rId6"/>
              </a:rPr>
              <a:t>NPR</a:t>
            </a:r>
            <a:r>
              <a:rPr lang="en-US" dirty="0"/>
              <a:t> (2016)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CDB2A9-F4A3-FF45-AFA7-5F58423EE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83" y="304800"/>
            <a:ext cx="3860264" cy="304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33FA09-5A98-994B-B620-A18DE0327F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134"/>
          <a:stretch/>
        </p:blipFill>
        <p:spPr>
          <a:xfrm>
            <a:off x="256781" y="3352800"/>
            <a:ext cx="3860266" cy="304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B7BDF03-6020-334B-9938-1F17A550DF74}"/>
              </a:ext>
            </a:extLst>
          </p:cNvPr>
          <p:cNvSpPr txBox="1">
            <a:spLocks/>
          </p:cNvSpPr>
          <p:nvPr/>
        </p:nvSpPr>
        <p:spPr bwMode="auto">
          <a:xfrm>
            <a:off x="4184403" y="5962829"/>
            <a:ext cx="7719728" cy="8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3B8636"/>
                </a:solidFill>
              </a:rPr>
              <a:t>In Louisiana, the lines blur between landowner, tenant, renter, local and federal government.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E1F8F-3671-CE48-8CFF-505079B9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329" y="-1534886"/>
            <a:ext cx="12589329" cy="8392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2B5CF-B7E1-B745-8009-155EEFDBAF99}"/>
              </a:ext>
            </a:extLst>
          </p:cNvPr>
          <p:cNvSpPr txBox="1"/>
          <p:nvPr/>
        </p:nvSpPr>
        <p:spPr>
          <a:xfrm>
            <a:off x="770885" y="412697"/>
            <a:ext cx="10575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“Even buildings that were damaged but not destroyed are expensive to repair because of increases in the cost of building materials, transportation of such materials, and labor short­ ages. If a lessor is obligated to repair a damaged building but is locked in at the same rental rates, the </a:t>
            </a:r>
            <a:r>
              <a:rPr lang="en-US" sz="2800" dirty="0">
                <a:solidFill>
                  <a:srgbClr val="FFFF00"/>
                </a:solidFill>
              </a:rPr>
              <a:t>lease becomes less economically desirable.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72900-51C4-5148-B8DB-88E6618948CB}"/>
              </a:ext>
            </a:extLst>
          </p:cNvPr>
          <p:cNvSpPr txBox="1"/>
          <p:nvPr/>
        </p:nvSpPr>
        <p:spPr>
          <a:xfrm>
            <a:off x="586154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D7F7E-6C1E-744F-8404-1C802F22D385}"/>
              </a:ext>
            </a:extLst>
          </p:cNvPr>
          <p:cNvSpPr txBox="1"/>
          <p:nvPr/>
        </p:nvSpPr>
        <p:spPr>
          <a:xfrm>
            <a:off x="325853" y="6309877"/>
            <a:ext cx="1171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Force Majeure Clauses; American Bar Association (201 </a:t>
            </a:r>
            <a:r>
              <a:rPr lang="en-US" sz="1200" dirty="0">
                <a:solidFill>
                  <a:schemeClr val="bg1"/>
                </a:solidFill>
                <a:hlinkClick r:id="rId4"/>
              </a:rPr>
              <a:t>https://www.americanbar.org/content/dam/aba/publishing/probate_property_magazine/rppt_publications_magazine_2007_ma_Hoppe_Wright.authcheckdam.pdf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B0674-5ADE-1041-BFFE-9B4CE291D674}"/>
              </a:ext>
            </a:extLst>
          </p:cNvPr>
          <p:cNvSpPr txBox="1"/>
          <p:nvPr/>
        </p:nvSpPr>
        <p:spPr>
          <a:xfrm>
            <a:off x="818031" y="3404154"/>
            <a:ext cx="10158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Therefore, the </a:t>
            </a:r>
            <a:r>
              <a:rPr lang="en-US" sz="3200" dirty="0">
                <a:solidFill>
                  <a:srgbClr val="FFFF00"/>
                </a:solidFill>
              </a:rPr>
              <a:t>lessor may seek to ter­minate </a:t>
            </a:r>
            <a:r>
              <a:rPr lang="en-US" sz="3200" dirty="0">
                <a:solidFill>
                  <a:schemeClr val="bg1"/>
                </a:solidFill>
              </a:rPr>
              <a:t>a pre-storm lease by claiming an excuse for performance under a force majeure clause to attempt to sign a new tenant at the new rental rates.”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44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509872" y="392296"/>
            <a:ext cx="1151368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Disaster Opportunism: </a:t>
            </a:r>
            <a:r>
              <a:rPr lang="en-US" altLang="en-US" sz="3200" dirty="0">
                <a:solidFill>
                  <a:schemeClr val="accent5"/>
                </a:solidFill>
              </a:rPr>
              <a:t>Why does it matter?</a:t>
            </a:r>
            <a:r>
              <a:rPr lang="en-US" altLang="en-US" sz="3200" dirty="0">
                <a:solidFill>
                  <a:srgbClr val="3B8636"/>
                </a:solidFill>
              </a:rPr>
              <a:t>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29114-D1B8-8B4A-97B1-9A1310FAA5EA}"/>
              </a:ext>
            </a:extLst>
          </p:cNvPr>
          <p:cNvSpPr txBox="1"/>
          <p:nvPr/>
        </p:nvSpPr>
        <p:spPr>
          <a:xfrm>
            <a:off x="764550" y="1688285"/>
            <a:ext cx="55021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Takes advantage of those in dire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affect recovery efforts negatively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subject communities an infrastructural overhaul ill-fitting for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Shifts focus from the most emergent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support cultures of neglect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EB832-A16E-724C-9E45-B12DEF45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16" y="3805220"/>
            <a:ext cx="4841952" cy="2584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664D4-1B8A-5944-83D6-B913DEA59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575" y="1688285"/>
            <a:ext cx="4272433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FA8E9E-A376-3849-A574-3A1672D31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619522"/>
            <a:ext cx="5518150" cy="3733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641559-38F1-C34B-9879-8F467086B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15" y="1619521"/>
            <a:ext cx="5216482" cy="2209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46F84-D0D7-094E-A394-0D704D156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468" y="4028319"/>
            <a:ext cx="4876800" cy="1310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4CF994-6F69-C244-8A06-927A4F9B9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997" y="5353417"/>
            <a:ext cx="2108200" cy="800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E8A484D-9006-E140-BEC7-7670F0A3298B}"/>
              </a:ext>
            </a:extLst>
          </p:cNvPr>
          <p:cNvSpPr txBox="1">
            <a:spLocks/>
          </p:cNvSpPr>
          <p:nvPr/>
        </p:nvSpPr>
        <p:spPr bwMode="auto">
          <a:xfrm>
            <a:off x="1214722" y="417306"/>
            <a:ext cx="1151368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Disaster Opportunism: </a:t>
            </a:r>
            <a:r>
              <a:rPr lang="en-US" altLang="en-US" sz="3200" dirty="0">
                <a:solidFill>
                  <a:schemeClr val="accent5"/>
                </a:solidFill>
              </a:rPr>
              <a:t>the opportunity to forget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5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E1F8F-3671-CE48-8CFF-505079B9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451" y="-114300"/>
            <a:ext cx="12589329" cy="8392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47B373-4C77-4B4A-9588-BFE08962F941}"/>
              </a:ext>
            </a:extLst>
          </p:cNvPr>
          <p:cNvSpPr txBox="1"/>
          <p:nvPr/>
        </p:nvSpPr>
        <p:spPr>
          <a:xfrm>
            <a:off x="914398" y="7798076"/>
            <a:ext cx="1303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Rent Hop Data Project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https://www.renthop.com/studies/houston-tx/houston-we-have-a-problem-with-rents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2B5CF-B7E1-B745-8009-155EEFDBAF99}"/>
              </a:ext>
            </a:extLst>
          </p:cNvPr>
          <p:cNvSpPr txBox="1"/>
          <p:nvPr/>
        </p:nvSpPr>
        <p:spPr>
          <a:xfrm>
            <a:off x="1028701" y="1954962"/>
            <a:ext cx="10575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Post Harvey 19 zip codes saw median rent </a:t>
            </a:r>
            <a:r>
              <a:rPr lang="en-US" sz="4000" b="1" dirty="0">
                <a:solidFill>
                  <a:srgbClr val="FFFF00"/>
                </a:solidFill>
              </a:rPr>
              <a:t>increases</a:t>
            </a:r>
            <a:r>
              <a:rPr lang="en-US" sz="4000" dirty="0">
                <a:solidFill>
                  <a:schemeClr val="bg1"/>
                </a:solidFill>
              </a:rPr>
              <a:t> of </a:t>
            </a:r>
            <a:r>
              <a:rPr lang="en-US" sz="4000" b="1" dirty="0">
                <a:solidFill>
                  <a:srgbClr val="FFFF00"/>
                </a:solidFill>
              </a:rPr>
              <a:t>10% or greater </a:t>
            </a:r>
            <a:r>
              <a:rPr lang="en-US" sz="4000" dirty="0">
                <a:solidFill>
                  <a:schemeClr val="bg1"/>
                </a:solidFill>
              </a:rPr>
              <a:t>after the hurricane. The largest changes were in Bellaire, Downtown Houston, and Dickinson, all zip codes that experienced </a:t>
            </a:r>
            <a:r>
              <a:rPr lang="en-US" sz="4000" b="1" dirty="0">
                <a:solidFill>
                  <a:srgbClr val="FFFF00"/>
                </a:solidFill>
              </a:rPr>
              <a:t>extensive flooding and damage.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72900-51C4-5148-B8DB-88E6618948CB}"/>
              </a:ext>
            </a:extLst>
          </p:cNvPr>
          <p:cNvSpPr txBox="1"/>
          <p:nvPr/>
        </p:nvSpPr>
        <p:spPr>
          <a:xfrm>
            <a:off x="586154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8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678313" y="371589"/>
            <a:ext cx="10773455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Disaster Opportunism: </a:t>
            </a:r>
            <a:r>
              <a:rPr lang="en-US" altLang="en-US" dirty="0">
                <a:solidFill>
                  <a:srgbClr val="0070C0"/>
                </a:solidFill>
              </a:rPr>
              <a:t>Rent Hiking &amp; Renter Vulnerability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52F2AF-3E28-5449-B3BB-2AEDB46E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16" y="1466398"/>
            <a:ext cx="5972855" cy="5067300"/>
          </a:xfrm>
        </p:spPr>
        <p:txBody>
          <a:bodyPr>
            <a:normAutofit fontScale="92500" lnSpcReduction="10000"/>
          </a:bodyPr>
          <a:lstStyle/>
          <a:p>
            <a:pPr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Houston rentals, post-Harvey, increased by +10%; this was consistent across all sq. ft. and bedroom categories.</a:t>
            </a:r>
          </a:p>
          <a:p>
            <a:pPr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</a:rPr>
              <a:t>Opportunism </a:t>
            </a:r>
            <a:r>
              <a:rPr lang="en-US" sz="3200" dirty="0"/>
              <a:t>or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5"/>
                </a:solidFill>
              </a:rPr>
              <a:t>Economic Force</a:t>
            </a:r>
            <a:r>
              <a:rPr lang="en-US" sz="3200" dirty="0"/>
              <a:t>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Limited supply?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Limited demand?</a:t>
            </a:r>
          </a:p>
          <a:p>
            <a:pPr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Analysts suspect </a:t>
            </a:r>
            <a:r>
              <a:rPr lang="en-US" sz="3200" b="1" dirty="0">
                <a:solidFill>
                  <a:schemeClr val="tx2"/>
                </a:solidFill>
              </a:rPr>
              <a:t>both</a:t>
            </a:r>
            <a:r>
              <a:rPr lang="en-US" sz="3200" b="1" dirty="0"/>
              <a:t> </a:t>
            </a:r>
            <a:r>
              <a:rPr lang="en-US" sz="3200" dirty="0"/>
              <a:t>with high likelihood of price gouging to accommodate losses.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9EEB8-2EA6-C247-B871-99171DFF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46" y="1543049"/>
            <a:ext cx="5334000" cy="499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60401-2E4F-584A-A725-6D2873528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05" y="1542599"/>
            <a:ext cx="5554541" cy="499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F421FB-F5E5-A84F-9AB2-469E6290E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133" y="1466397"/>
            <a:ext cx="5564823" cy="50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535B5-9529-314F-9279-6CFC2A1BD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1221">
            <a:off x="529389" y="986197"/>
            <a:ext cx="9986211" cy="357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681FD5-FCA9-FD4F-B9B1-C8436340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6041">
            <a:off x="3272590" y="4111792"/>
            <a:ext cx="76200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78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B2CC34-C1FA-5848-8791-51F775C4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449848"/>
            <a:ext cx="8940800" cy="302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F8882-3B29-7349-A954-AD2AF2D00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3817354"/>
            <a:ext cx="9283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604446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Tools for Counseling for Renter’s Rights: </a:t>
            </a:r>
            <a:r>
              <a:rPr lang="en-US" altLang="en-US" dirty="0">
                <a:solidFill>
                  <a:schemeClr val="accent5"/>
                </a:solidFill>
              </a:rPr>
              <a:t>Interim Housing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E19529-FBEB-4740-A74A-B8BA91D7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39" y="3735572"/>
            <a:ext cx="10716768" cy="4106412"/>
          </a:xfrm>
        </p:spPr>
        <p:txBody>
          <a:bodyPr>
            <a:normAutofit/>
          </a:bodyPr>
          <a:lstStyle/>
          <a:p>
            <a:pPr indent="-342900"/>
            <a:r>
              <a:rPr lang="en-US" sz="3200" dirty="0"/>
              <a:t>HUD is currently the only large scale interim housing resource: </a:t>
            </a:r>
            <a:r>
              <a:rPr lang="en-US" sz="3200" dirty="0">
                <a:hlinkClick r:id="rId3"/>
              </a:rPr>
              <a:t>https://www.hud.gov/states/louisiana/renting</a:t>
            </a:r>
            <a:endParaRPr lang="en-US" sz="3200" dirty="0"/>
          </a:p>
          <a:p>
            <a:pPr indent="-342900"/>
            <a:r>
              <a:rPr lang="en-US" sz="3200" dirty="0"/>
              <a:t>FEMA ended its interim housing resource this year,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D484C-C7D2-6143-B883-745B0CC54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99" y="2147777"/>
            <a:ext cx="9086278" cy="9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9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763739-5C49-A34B-8FD6-9D173AC3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80654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8C3723-E198-5340-AB32-2FA1183B22A4}"/>
              </a:ext>
            </a:extLst>
          </p:cNvPr>
          <p:cNvSpPr txBox="1">
            <a:spLocks/>
          </p:cNvSpPr>
          <p:nvPr/>
        </p:nvSpPr>
        <p:spPr bwMode="auto">
          <a:xfrm>
            <a:off x="636978" y="2701745"/>
            <a:ext cx="11097822" cy="300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r>
              <a:rPr lang="en-US" sz="4400" dirty="0">
                <a:solidFill>
                  <a:schemeClr val="bg1"/>
                </a:solidFill>
              </a:rPr>
              <a:t>“From deposits to leases, maintenance to repairs – it is critical for </a:t>
            </a:r>
            <a:r>
              <a:rPr lang="en-US" sz="4400" b="1" dirty="0">
                <a:solidFill>
                  <a:srgbClr val="FFFF00"/>
                </a:solidFill>
              </a:rPr>
              <a:t>tenants</a:t>
            </a:r>
            <a:r>
              <a:rPr lang="en-US" sz="4400" dirty="0">
                <a:solidFill>
                  <a:schemeClr val="bg1"/>
                </a:solidFill>
              </a:rPr>
              <a:t> and </a:t>
            </a:r>
            <a:r>
              <a:rPr lang="en-US" sz="4400" b="1" dirty="0">
                <a:solidFill>
                  <a:srgbClr val="FFFF00"/>
                </a:solidFill>
              </a:rPr>
              <a:t>landlords</a:t>
            </a:r>
            <a:r>
              <a:rPr lang="en-US" sz="4400" dirty="0">
                <a:solidFill>
                  <a:schemeClr val="bg1"/>
                </a:solidFill>
              </a:rPr>
              <a:t> understand their responsibilities and obligations as they work to pick up the pieces.”</a:t>
            </a:r>
            <a:endParaRPr lang="en-US" altLang="en-US" sz="5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7B373-4C77-4B4A-9588-BFE08962F941}"/>
              </a:ext>
            </a:extLst>
          </p:cNvPr>
          <p:cNvSpPr txBox="1"/>
          <p:nvPr/>
        </p:nvSpPr>
        <p:spPr>
          <a:xfrm>
            <a:off x="8194175" y="6118616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Attorney General Jeff Landry 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2B5CF-B7E1-B745-8009-155EEFDBAF99}"/>
              </a:ext>
            </a:extLst>
          </p:cNvPr>
          <p:cNvSpPr txBox="1"/>
          <p:nvPr/>
        </p:nvSpPr>
        <p:spPr>
          <a:xfrm>
            <a:off x="636978" y="1420117"/>
            <a:ext cx="10575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rgbClr val="FFFF00"/>
                </a:solidFill>
              </a:rPr>
              <a:t>Thousands of our neighbors</a:t>
            </a:r>
            <a:r>
              <a:rPr lang="en-US" sz="3200" dirty="0">
                <a:solidFill>
                  <a:schemeClr val="bg1"/>
                </a:solidFill>
              </a:rPr>
              <a:t> in rental agreements were devastated by the recent flooding.”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604446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Tools for Counseling for Renter’s Rights: </a:t>
            </a:r>
            <a:r>
              <a:rPr lang="en-US" altLang="en-US" dirty="0">
                <a:solidFill>
                  <a:schemeClr val="accent5"/>
                </a:solidFill>
              </a:rPr>
              <a:t>HUD Counseling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03400-514B-5844-AC59-C2457BF0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4394791"/>
            <a:ext cx="10716768" cy="4106412"/>
          </a:xfrm>
        </p:spPr>
        <p:txBody>
          <a:bodyPr/>
          <a:lstStyle/>
          <a:p>
            <a:r>
              <a:rPr lang="en-US" dirty="0">
                <a:hlinkClick r:id="rId3"/>
              </a:rPr>
              <a:t>HUD Checklist for Recovery</a:t>
            </a:r>
            <a:r>
              <a:rPr lang="en-US" dirty="0"/>
              <a:t>: step-by-step counseling for clients who have lost their home in a disaster; or who are struggling with rent.</a:t>
            </a:r>
          </a:p>
          <a:p>
            <a:r>
              <a:rPr lang="en-US" dirty="0">
                <a:hlinkClick r:id="rId4"/>
              </a:rPr>
              <a:t>Scam and Fraud Protection</a:t>
            </a:r>
            <a:r>
              <a:rPr lang="en-US" dirty="0"/>
              <a:t>: how to spot and avoid scams and fraud related to housing development, recovery and renting </a:t>
            </a:r>
          </a:p>
          <a:p>
            <a:r>
              <a:rPr lang="en-US" dirty="0">
                <a:hlinkClick r:id="rId5"/>
              </a:rPr>
              <a:t>Rental and Housing Insurance Claims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3AB75-7763-624D-92F1-B355DEE98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57" y="1699476"/>
            <a:ext cx="10791698" cy="2005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322C9-ABAE-3B4E-9CB4-2D15FADD4AC5}"/>
              </a:ext>
            </a:extLst>
          </p:cNvPr>
          <p:cNvSpPr txBox="1"/>
          <p:nvPr/>
        </p:nvSpPr>
        <p:spPr>
          <a:xfrm>
            <a:off x="1461202" y="3730117"/>
            <a:ext cx="1042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7"/>
              </a:rPr>
              <a:t>https://www.hudexchange.info/programs/housing-counseling/housing-counseling-disaster-recovery-toolkit/operating/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118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A40D76-6E0B-4E40-800F-481A0B883C85}"/>
              </a:ext>
            </a:extLst>
          </p:cNvPr>
          <p:cNvSpPr txBox="1">
            <a:spLocks/>
          </p:cNvSpPr>
          <p:nvPr/>
        </p:nvSpPr>
        <p:spPr bwMode="auto">
          <a:xfrm>
            <a:off x="1362738" y="4035685"/>
            <a:ext cx="9746075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4000" dirty="0"/>
              <a:t>Next Week: Low–Income Housing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8E9912-27EA-C845-8100-ECFAFBAD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" y="6107998"/>
            <a:ext cx="1500004" cy="750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CA6213-BDA4-DF43-AF54-90974DEA0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053" y="6330412"/>
            <a:ext cx="1538811" cy="373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EF10F-22B3-7B44-874D-A89BFA77C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483" y="1484135"/>
            <a:ext cx="4416144" cy="25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509872" y="392296"/>
            <a:ext cx="1151368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Renter’s Rights &amp; Disaster: </a:t>
            </a:r>
            <a:r>
              <a:rPr lang="en-US" altLang="en-US" sz="3200" dirty="0">
                <a:solidFill>
                  <a:srgbClr val="0070C0"/>
                </a:solidFill>
              </a:rPr>
              <a:t>Key Terms and Concepts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52F2AF-3E28-5449-B3BB-2AEDB46E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56" y="1562650"/>
            <a:ext cx="5972855" cy="4477201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en-US" sz="1600" b="1" dirty="0"/>
              <a:t>Deposit: </a:t>
            </a:r>
            <a:r>
              <a:rPr lang="en-US" sz="1600" dirty="0"/>
              <a:t>Sum of money given to landlord to secure housing. </a:t>
            </a:r>
            <a:endParaRPr lang="en-US" altLang="en-US" sz="1600" b="1" dirty="0"/>
          </a:p>
          <a:p>
            <a:pPr marL="285750" indent="-285750"/>
            <a:r>
              <a:rPr lang="en-US" altLang="en-US" sz="1600" b="1" dirty="0"/>
              <a:t>Lease / Rent Agreement: </a:t>
            </a:r>
            <a:r>
              <a:rPr lang="en-US" sz="1600" dirty="0"/>
              <a:t>Legally binding agreement between both the landlord and the tenant:</a:t>
            </a:r>
          </a:p>
          <a:p>
            <a:pPr marL="685800" lvl="1"/>
            <a:r>
              <a:rPr lang="en-US" sz="1400" dirty="0"/>
              <a:t>Should be in writing; keep multiple copies</a:t>
            </a:r>
          </a:p>
          <a:p>
            <a:pPr marL="685800" lvl="1"/>
            <a:r>
              <a:rPr lang="en-US" sz="1400" dirty="0"/>
              <a:t>Fixed Term: Agreed upon by landlord and the tenant for a set amount of time.; usually 1-year.</a:t>
            </a:r>
          </a:p>
          <a:p>
            <a:pPr marL="685800" lvl="1"/>
            <a:r>
              <a:rPr lang="en-US" sz="1400" dirty="0"/>
              <a:t>Renewal Clauses: Some leases contain automatic renewal clauses</a:t>
            </a:r>
          </a:p>
          <a:p>
            <a:pPr marL="685800" lvl="1"/>
            <a:r>
              <a:rPr lang="en-US" sz="1400" dirty="0"/>
              <a:t>Month-to-Month Lease: If not otherwise stated in the agreement, lease is month-to month</a:t>
            </a:r>
          </a:p>
          <a:p>
            <a:pPr marL="285750"/>
            <a:r>
              <a:rPr lang="en-US" sz="1600" b="1" dirty="0"/>
              <a:t>Disaster Opportunism: </a:t>
            </a:r>
            <a:r>
              <a:rPr lang="en-US" sz="1600" dirty="0"/>
              <a:t>conscious policies and practices that take advantage of people and situations within a disaster context.</a:t>
            </a:r>
          </a:p>
          <a:p>
            <a:pPr marL="685800" lvl="1"/>
            <a:endParaRPr lang="en-US" sz="1400" dirty="0"/>
          </a:p>
          <a:p>
            <a:pPr marL="685800" lvl="1"/>
            <a:endParaRPr lang="en-US" sz="1400" dirty="0"/>
          </a:p>
          <a:p>
            <a:pPr marL="685800" lvl="1"/>
            <a:endParaRPr lang="en-US" sz="1400" dirty="0"/>
          </a:p>
          <a:p>
            <a:pPr marL="0" indent="0">
              <a:buNone/>
            </a:pPr>
            <a:endParaRPr lang="en-US" alt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7DA19-4A58-2749-BB53-F753A2BE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1" t="23158" r="27129"/>
          <a:stretch/>
        </p:blipFill>
        <p:spPr>
          <a:xfrm>
            <a:off x="6494757" y="1496006"/>
            <a:ext cx="4957011" cy="5024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42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509872" y="392296"/>
            <a:ext cx="1151368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Renter’s Rights &amp; Disaster: </a:t>
            </a:r>
            <a:r>
              <a:rPr lang="en-US" altLang="en-US" sz="32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otable Louisiana Civil Code Sections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52F2AF-3E28-5449-B3BB-2AEDB46E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16" y="1562650"/>
            <a:ext cx="5972855" cy="44772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2400" dirty="0"/>
              <a:t>Different depending on state; Louisiana does not adhere to certain laws that are common in other states, notably:</a:t>
            </a:r>
          </a:p>
          <a:p>
            <a:pPr indent="-342900">
              <a:lnSpc>
                <a:spcPct val="100000"/>
              </a:lnSpc>
            </a:pPr>
            <a:r>
              <a:rPr lang="en-US" altLang="en-US" sz="2400" dirty="0"/>
              <a:t>No limit on deposit amount</a:t>
            </a:r>
          </a:p>
          <a:p>
            <a:pPr indent="-342900">
              <a:lnSpc>
                <a:spcPct val="100000"/>
              </a:lnSpc>
            </a:pPr>
            <a:r>
              <a:rPr lang="en-US" altLang="en-US" sz="2400" dirty="0"/>
              <a:t>Does not prohibit landlord retaliation for exercising renter rights</a:t>
            </a:r>
          </a:p>
          <a:p>
            <a:pPr indent="-342900">
              <a:lnSpc>
                <a:spcPct val="100000"/>
              </a:lnSpc>
            </a:pPr>
            <a:r>
              <a:rPr lang="en-US" altLang="en-US" sz="2400" dirty="0"/>
              <a:t>No governance around circumstances for landlord entry of home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C21904-E120-BC47-A454-0F091C47DDA8}"/>
              </a:ext>
            </a:extLst>
          </p:cNvPr>
          <p:cNvSpPr txBox="1">
            <a:spLocks/>
          </p:cNvSpPr>
          <p:nvPr/>
        </p:nvSpPr>
        <p:spPr bwMode="auto">
          <a:xfrm>
            <a:off x="678313" y="6113575"/>
            <a:ext cx="5303384" cy="5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lang="en-US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/>
              <a:t>Louisiana Civil Code Sections </a:t>
            </a:r>
            <a:r>
              <a:rPr lang="en-US" altLang="en-US" sz="1600" dirty="0">
                <a:hlinkClick r:id="rId3" tooltip="Louisiana Civil Code Tit. IX, Art. 2676. Agreement as to the rent"/>
              </a:rPr>
              <a:t>2676</a:t>
            </a:r>
            <a:r>
              <a:rPr lang="en-US" altLang="en-US" sz="1600" dirty="0"/>
              <a:t>, </a:t>
            </a:r>
            <a:r>
              <a:rPr lang="en-US" altLang="en-US" sz="1600" dirty="0">
                <a:hlinkClick r:id="rId4" tooltip="Louisiana Civil Code Tit. IX, Art. 2703. When and where rent is due"/>
              </a:rPr>
              <a:t>2703</a:t>
            </a:r>
            <a:r>
              <a:rPr lang="en-US" altLang="en-US" sz="1600" dirty="0"/>
              <a:t>, </a:t>
            </a:r>
            <a:r>
              <a:rPr lang="en-US" altLang="en-US" sz="1600" dirty="0">
                <a:hlinkClick r:id="rId5" tooltip="Louisiana Civil Code Tit. IX, Art. 2704. Nonpayment of rent"/>
              </a:rPr>
              <a:t>2704</a:t>
            </a:r>
            <a:r>
              <a:rPr lang="en-US" altLang="en-US" sz="1600" dirty="0"/>
              <a:t>, </a:t>
            </a:r>
            <a:r>
              <a:rPr lang="en-US" altLang="en-US" sz="1600" dirty="0">
                <a:hlinkClick r:id="rId6" tooltip="Louisiana Civil Code Tit. IX, Art. 2720. Termination of lease with a fixed term"/>
              </a:rPr>
              <a:t>2720</a:t>
            </a:r>
            <a:r>
              <a:rPr lang="en-US" altLang="en-US" sz="1600" dirty="0"/>
              <a:t>, </a:t>
            </a:r>
            <a:r>
              <a:rPr lang="en-US" altLang="en-US" sz="1600" dirty="0">
                <a:hlinkClick r:id="rId7"/>
              </a:rPr>
              <a:t>2728</a:t>
            </a:r>
            <a:endParaRPr lang="en-US" alt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D4C1D-873E-8A4E-8528-15ABA8DD4B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848"/>
          <a:stretch/>
        </p:blipFill>
        <p:spPr>
          <a:xfrm>
            <a:off x="6526924" y="1616281"/>
            <a:ext cx="4924844" cy="4552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16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509872" y="392296"/>
            <a:ext cx="1151368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Renter’s Rights &amp; Disaster: </a:t>
            </a:r>
            <a:r>
              <a:rPr lang="en-US" altLang="en-US" sz="3200" dirty="0">
                <a:solidFill>
                  <a:srgbClr val="0070C0"/>
                </a:solidFill>
              </a:rPr>
              <a:t>Key Terms and Concepts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766FBF-9D72-4E4A-9694-3C721C7E5B67}"/>
              </a:ext>
            </a:extLst>
          </p:cNvPr>
          <p:cNvSpPr txBox="1">
            <a:spLocks/>
          </p:cNvSpPr>
          <p:nvPr/>
        </p:nvSpPr>
        <p:spPr bwMode="auto">
          <a:xfrm>
            <a:off x="233465" y="1856252"/>
            <a:ext cx="5941868" cy="477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lang="en-US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Deliver property to tenant at agreed time and in good condition</a:t>
            </a:r>
          </a:p>
          <a:p>
            <a:pPr>
              <a:lnSpc>
                <a:spcPct val="120000"/>
              </a:lnSpc>
            </a:pPr>
            <a:r>
              <a:rPr lang="en-US" dirty="0"/>
              <a:t>Maintain the property</a:t>
            </a:r>
          </a:p>
          <a:p>
            <a:pPr>
              <a:lnSpc>
                <a:spcPct val="120000"/>
              </a:lnSpc>
            </a:pPr>
            <a:r>
              <a:rPr lang="en-US" dirty="0"/>
              <a:t>Protect the tenant’s right of peaceful possession</a:t>
            </a:r>
          </a:p>
          <a:p>
            <a:pPr>
              <a:lnSpc>
                <a:spcPct val="120000"/>
              </a:lnSpc>
            </a:pPr>
            <a:r>
              <a:rPr lang="en-US" dirty="0"/>
              <a:t>Refrain from making changes to the property.</a:t>
            </a:r>
          </a:p>
          <a:p>
            <a:pPr>
              <a:lnSpc>
                <a:spcPct val="120000"/>
              </a:lnSpc>
            </a:pPr>
            <a:r>
              <a:rPr lang="en-US" dirty="0"/>
              <a:t>Pay taxes, assessments, and other charges to the property</a:t>
            </a:r>
          </a:p>
          <a:p>
            <a:pPr>
              <a:lnSpc>
                <a:spcPct val="120000"/>
              </a:lnSpc>
            </a:pPr>
            <a:r>
              <a:rPr lang="en-US" dirty="0"/>
              <a:t>If the landlord sells the property during the term of the lease, new owner may change the lease terms or evict the tenant.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To prevent this, the lease must be recorded in the parish where the property is located. </a:t>
            </a:r>
          </a:p>
          <a:p>
            <a:pPr>
              <a:lnSpc>
                <a:spcPct val="120000"/>
              </a:lnSpc>
            </a:pPr>
            <a:r>
              <a:rPr lang="en-US" dirty="0"/>
              <a:t>The tenant may have an action against the landlord for loss sustained as a result of the sale.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3B159A-B087-0147-A87E-B0DB5DDA6593}"/>
              </a:ext>
            </a:extLst>
          </p:cNvPr>
          <p:cNvSpPr txBox="1">
            <a:spLocks/>
          </p:cNvSpPr>
          <p:nvPr/>
        </p:nvSpPr>
        <p:spPr bwMode="auto">
          <a:xfrm>
            <a:off x="233465" y="1227665"/>
            <a:ext cx="3173614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2000" dirty="0">
                <a:solidFill>
                  <a:srgbClr val="3B8636"/>
                </a:solidFill>
              </a:rPr>
              <a:t>Landlord Obligations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61CD9-38F0-804B-83EE-49013B64C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/>
          <a:stretch/>
        </p:blipFill>
        <p:spPr>
          <a:xfrm>
            <a:off x="6337738" y="1569247"/>
            <a:ext cx="5227518" cy="4285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262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08568" y="6050236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509872" y="273958"/>
            <a:ext cx="1151368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Renter’s Rights &amp; Disaster: </a:t>
            </a:r>
            <a:r>
              <a:rPr lang="en-US" altLang="en-US" sz="3200" dirty="0">
                <a:solidFill>
                  <a:srgbClr val="0070C0"/>
                </a:solidFill>
              </a:rPr>
              <a:t>Key Terms and Concepts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3B159A-B087-0147-A87E-B0DB5DDA6593}"/>
              </a:ext>
            </a:extLst>
          </p:cNvPr>
          <p:cNvSpPr txBox="1">
            <a:spLocks/>
          </p:cNvSpPr>
          <p:nvPr/>
        </p:nvSpPr>
        <p:spPr bwMode="auto">
          <a:xfrm>
            <a:off x="233465" y="1109327"/>
            <a:ext cx="3173614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2400" dirty="0">
                <a:solidFill>
                  <a:srgbClr val="3B8636"/>
                </a:solidFill>
              </a:rPr>
              <a:t>Tenant Obligations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CC5FE8-091F-644D-9359-033617F0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5" y="1720419"/>
            <a:ext cx="5767836" cy="49331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Pay the rent within the time frame stated on the Lease Agreement </a:t>
            </a:r>
          </a:p>
          <a:p>
            <a:pPr>
              <a:lnSpc>
                <a:spcPct val="120000"/>
              </a:lnSpc>
            </a:pPr>
            <a:r>
              <a:rPr lang="en-US" dirty="0"/>
              <a:t>Return the property in the same condition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Normal “wear and tear” is OK </a:t>
            </a:r>
          </a:p>
          <a:p>
            <a:pPr>
              <a:lnSpc>
                <a:spcPct val="120000"/>
              </a:lnSpc>
            </a:pPr>
            <a:r>
              <a:rPr lang="en-US" dirty="0"/>
              <a:t>Not alter the premises without written consent from the landlord </a:t>
            </a:r>
          </a:p>
          <a:p>
            <a:pPr>
              <a:lnSpc>
                <a:spcPct val="120000"/>
              </a:lnSpc>
            </a:pPr>
            <a:r>
              <a:rPr lang="en-US" dirty="0"/>
              <a:t>Allow the landlord to make all necessary repairs</a:t>
            </a:r>
          </a:p>
          <a:p>
            <a:pPr>
              <a:lnSpc>
                <a:spcPct val="120000"/>
              </a:lnSpc>
            </a:pPr>
            <a:r>
              <a:rPr lang="en-US" dirty="0"/>
              <a:t>Use the property for the purpose for which was leased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Misuse can lead to lease being void</a:t>
            </a:r>
          </a:p>
          <a:p>
            <a:pPr>
              <a:lnSpc>
                <a:spcPct val="120000"/>
              </a:lnSpc>
            </a:pPr>
            <a:r>
              <a:rPr lang="en-US" dirty="0"/>
              <a:t>Inform the landlord promptly when the property has been damaged or needs repair</a:t>
            </a:r>
          </a:p>
          <a:p>
            <a:pPr>
              <a:lnSpc>
                <a:spcPct val="120000"/>
              </a:lnSpc>
            </a:pPr>
            <a:r>
              <a:rPr lang="en-US" dirty="0"/>
              <a:t>Do not sublease the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55DA7-2C70-2A4E-9A44-1EB6D6691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77"/>
          <a:stretch/>
        </p:blipFill>
        <p:spPr>
          <a:xfrm>
            <a:off x="6227379" y="1427777"/>
            <a:ext cx="5224389" cy="4987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455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E1F8F-3671-CE48-8CFF-505079B9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329" y="-1534886"/>
            <a:ext cx="12589329" cy="8392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2B5CF-B7E1-B745-8009-155EEFDBAF99}"/>
              </a:ext>
            </a:extLst>
          </p:cNvPr>
          <p:cNvSpPr txBox="1"/>
          <p:nvPr/>
        </p:nvSpPr>
        <p:spPr>
          <a:xfrm>
            <a:off x="1366903" y="1844468"/>
            <a:ext cx="9881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do these </a:t>
            </a:r>
            <a:r>
              <a:rPr lang="en-US" sz="4400" dirty="0">
                <a:solidFill>
                  <a:srgbClr val="FFFF00"/>
                </a:solidFill>
              </a:rPr>
              <a:t>obligations </a:t>
            </a:r>
            <a:r>
              <a:rPr lang="en-US" sz="4400" dirty="0">
                <a:solidFill>
                  <a:schemeClr val="bg1"/>
                </a:solidFill>
              </a:rPr>
              <a:t>and</a:t>
            </a:r>
            <a:r>
              <a:rPr lang="en-US" sz="4400" dirty="0">
                <a:solidFill>
                  <a:srgbClr val="FFFF00"/>
                </a:solidFill>
              </a:rPr>
              <a:t> rights </a:t>
            </a:r>
            <a:r>
              <a:rPr lang="en-US" sz="4400" dirty="0">
                <a:solidFill>
                  <a:schemeClr val="bg1"/>
                </a:solidFill>
              </a:rPr>
              <a:t>look or change in times of crisis, such as a </a:t>
            </a:r>
            <a:r>
              <a:rPr lang="en-US" sz="4400" dirty="0">
                <a:solidFill>
                  <a:srgbClr val="FFFF00"/>
                </a:solidFill>
              </a:rPr>
              <a:t>disaster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72900-51C4-5148-B8DB-88E6618948CB}"/>
              </a:ext>
            </a:extLst>
          </p:cNvPr>
          <p:cNvSpPr txBox="1"/>
          <p:nvPr/>
        </p:nvSpPr>
        <p:spPr>
          <a:xfrm>
            <a:off x="586154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E1F8F-3671-CE48-8CFF-505079B9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329" y="-1534886"/>
            <a:ext cx="12589329" cy="8392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2B5CF-B7E1-B745-8009-155EEFDBAF99}"/>
              </a:ext>
            </a:extLst>
          </p:cNvPr>
          <p:cNvSpPr txBox="1"/>
          <p:nvPr/>
        </p:nvSpPr>
        <p:spPr>
          <a:xfrm>
            <a:off x="1028701" y="1456161"/>
            <a:ext cx="105751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According to the </a:t>
            </a:r>
            <a:r>
              <a:rPr lang="en-US" sz="4400" b="1" dirty="0">
                <a:solidFill>
                  <a:srgbClr val="FFFF00"/>
                </a:solidFill>
              </a:rPr>
              <a:t>Louisiana Attorney General</a:t>
            </a:r>
            <a:r>
              <a:rPr lang="en-US" sz="4400" dirty="0">
                <a:solidFill>
                  <a:schemeClr val="bg1"/>
                </a:solidFill>
              </a:rPr>
              <a:t>, if a natural disaster damages a property to the point that it is completely unusable, the lease is terminated automatically.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72900-51C4-5148-B8DB-88E6618948CB}"/>
              </a:ext>
            </a:extLst>
          </p:cNvPr>
          <p:cNvSpPr txBox="1"/>
          <p:nvPr/>
        </p:nvSpPr>
        <p:spPr>
          <a:xfrm>
            <a:off x="586154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D7F7E-6C1E-744F-8404-1C802F22D385}"/>
              </a:ext>
            </a:extLst>
          </p:cNvPr>
          <p:cNvSpPr txBox="1"/>
          <p:nvPr/>
        </p:nvSpPr>
        <p:spPr>
          <a:xfrm>
            <a:off x="1880558" y="6118615"/>
            <a:ext cx="1002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Louisiana Department of Justice (2018)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https://www.ag.state.la.us/Article.aspx/2208?catID=3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14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509872" y="392296"/>
            <a:ext cx="1151368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Renter’s Rights &amp; Disaster: </a:t>
            </a:r>
            <a:r>
              <a:rPr lang="en-US" altLang="en-US" sz="3200" dirty="0">
                <a:solidFill>
                  <a:srgbClr val="0070C0"/>
                </a:solidFill>
              </a:rPr>
              <a:t>Disaster Clauses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7DA19-4A58-2749-BB53-F753A2BE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1" t="23158" r="27129"/>
          <a:stretch/>
        </p:blipFill>
        <p:spPr>
          <a:xfrm>
            <a:off x="6494757" y="1496006"/>
            <a:ext cx="4957011" cy="5024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CC5FE8-091F-644D-9359-033617F0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5" y="1559694"/>
            <a:ext cx="5767836" cy="4608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Some leases will include a disaster clause, especially in disaster prone areas.</a:t>
            </a:r>
          </a:p>
          <a:p>
            <a:pPr>
              <a:lnSpc>
                <a:spcPct val="120000"/>
              </a:lnSpc>
            </a:pPr>
            <a:r>
              <a:rPr lang="en-US" dirty="0"/>
              <a:t>Sometimes called a ‘</a:t>
            </a:r>
            <a:r>
              <a:rPr lang="en-US" b="1" dirty="0"/>
              <a:t>Force Majeure</a:t>
            </a:r>
            <a:r>
              <a:rPr lang="en-US" dirty="0"/>
              <a:t>’ clause: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/>
              <a:t>“the court may find that, although a force majeure event occurs with frequency, in any given instance the event was “beyond the reasonable control of the parties.””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More often pertains to businesses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838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FPB 2014 1">
      <a:dk1>
        <a:srgbClr val="101820"/>
      </a:dk1>
      <a:lt1>
        <a:srgbClr val="FFFFFF"/>
      </a:lt1>
      <a:dk2>
        <a:srgbClr val="2CB34A"/>
      </a:dk2>
      <a:lt2>
        <a:srgbClr val="ADDC91"/>
      </a:lt2>
      <a:accent1>
        <a:srgbClr val="DBEDD4"/>
      </a:accent1>
      <a:accent2>
        <a:srgbClr val="75787B"/>
      </a:accent2>
      <a:accent3>
        <a:srgbClr val="BABBBD"/>
      </a:accent3>
      <a:accent4>
        <a:srgbClr val="005E5D"/>
      </a:accent4>
      <a:accent5>
        <a:srgbClr val="0072CE"/>
      </a:accent5>
      <a:accent6>
        <a:srgbClr val="796E65"/>
      </a:accent6>
      <a:hlink>
        <a:srgbClr val="0072CE"/>
      </a:hlink>
      <a:folHlink>
        <a:srgbClr val="0072C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30D9DC87EE4A94F784331488ED3E" ma:contentTypeVersion="6" ma:contentTypeDescription="Create a new document." ma:contentTypeScope="" ma:versionID="17a54d491e3932c60ec76dda343f0856">
  <xsd:schema xmlns:xsd="http://www.w3.org/2001/XMLSchema" xmlns:xs="http://www.w3.org/2001/XMLSchema" xmlns:p="http://schemas.microsoft.com/office/2006/metadata/properties" xmlns:ns2="fddcb908-90d8-42d9-a63d-dfff691e26a7" targetNamespace="http://schemas.microsoft.com/office/2006/metadata/properties" ma:root="true" ma:fieldsID="c50380ed5baef54b7726f1eea449c0fb" ns2:_="">
    <xsd:import namespace="fddcb908-90d8-42d9-a63d-dfff691e2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cb908-90d8-42d9-a63d-dfff691e2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7B6242-2F80-409A-A550-D80490156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cb908-90d8-42d9-a63d-dfff691e2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FB8D61-A455-4393-8F57-49AD6A5971E6}">
  <ds:schemaRefs>
    <ds:schemaRef ds:uri="fddcb908-90d8-42d9-a63d-dfff691e26a7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85E3BB-7D80-4A98-8329-AF6C2DFD5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30139</TotalTime>
  <Words>1202</Words>
  <Application>Microsoft Macintosh PowerPoint</Application>
  <PresentationFormat>Widescreen</PresentationFormat>
  <Paragraphs>116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Money, Your Goals</dc:title>
  <dc:creator>Sugarman, Olivia K.</dc:creator>
  <cp:lastModifiedBy>Everette, Ashley</cp:lastModifiedBy>
  <cp:revision>239</cp:revision>
  <dcterms:created xsi:type="dcterms:W3CDTF">2018-08-03T21:11:23Z</dcterms:created>
  <dcterms:modified xsi:type="dcterms:W3CDTF">2019-06-13T16:23:48Z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0x0101001C4430D9DC87EE4A94F784331488ED3E</vt:lpwstr>
  </property>
</Properties>
</file>